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sldIdLst>
    <p:sldId id="257" r:id="rId2"/>
    <p:sldId id="283" r:id="rId3"/>
    <p:sldId id="258" r:id="rId4"/>
    <p:sldId id="306" r:id="rId5"/>
    <p:sldId id="315" r:id="rId6"/>
    <p:sldId id="308" r:id="rId7"/>
    <p:sldId id="329" r:id="rId8"/>
    <p:sldId id="330" r:id="rId9"/>
    <p:sldId id="331" r:id="rId10"/>
    <p:sldId id="332" r:id="rId11"/>
    <p:sldId id="333" r:id="rId12"/>
    <p:sldId id="337" r:id="rId13"/>
    <p:sldId id="334" r:id="rId14"/>
    <p:sldId id="335" r:id="rId15"/>
    <p:sldId id="336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05" r:id="rId27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FF"/>
    <a:srgbClr val="FF0000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94660"/>
  </p:normalViewPr>
  <p:slideViewPr>
    <p:cSldViewPr>
      <p:cViewPr varScale="1">
        <p:scale>
          <a:sx n="83" d="100"/>
          <a:sy n="83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fld id="{3D25DE69-AE73-421B-B8B9-86E0A673BE0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4107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D4D106-5848-43BC-9921-4CCEF526AFEA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CB840F-1A4F-468B-BBEB-D779D904837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149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CAFC3C-BA3D-4F1F-B95D-6B343D55F00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553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EB8F8E-071B-43D7-B4A4-40E593F3FCC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990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04A9DE-86E5-4E44-91FC-313137E7C31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565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221E6-119B-424C-AFE6-70B62CD460F4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262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8D7EDE-88DE-4371-9306-D56C7AEC3DB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474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67DEB3-A0FE-4F36-A909-DFF21F20C1C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930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0A73B6-98F7-454C-A3DD-3C9019E117F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462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B408BF-9BD9-499F-87EE-B43A541D396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610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61B4FD-9B72-4169-BA9C-DA1515652F7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229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06B7CDB-CC3D-467F-A41F-E7CD1603531D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791DB30-9D4C-434C-9C0B-456934541C1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dirty="0"/>
              <a:t>ESTATÍSTICA AULA </a:t>
            </a:r>
            <a:r>
              <a:rPr lang="pt-BR" altLang="pt-BR" sz="4000" u="sng" dirty="0" smtClean="0"/>
              <a:t>15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PROBABILIDADE – Unidade </a:t>
            </a:r>
            <a:r>
              <a:rPr lang="pt-BR" altLang="pt-BR" dirty="0" smtClean="0"/>
              <a:t>6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Probabilidade Condicional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264C85-AFE6-4272-8C60-E057FA30E62B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Regra do produto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71438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16070" name="Object 6"/>
          <p:cNvGraphicFramePr>
            <a:graphicFrameLocks noChangeAspect="1"/>
          </p:cNvGraphicFramePr>
          <p:nvPr/>
        </p:nvGraphicFramePr>
        <p:xfrm>
          <a:off x="323850" y="2420938"/>
          <a:ext cx="374332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8" name="Equation" r:id="rId3" imgW="1409400" imgH="419040" progId="Equation.3">
                  <p:embed/>
                </p:oleObj>
              </mc:Choice>
              <mc:Fallback>
                <p:oleObj name="Equation" r:id="rId3" imgW="140940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420938"/>
                        <a:ext cx="3743325" cy="113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323850" y="4508500"/>
          <a:ext cx="35274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9" name="Equation" r:id="rId5" imgW="1371600" imgH="419040" progId="Equation.3">
                  <p:embed/>
                </p:oleObj>
              </mc:Choice>
              <mc:Fallback>
                <p:oleObj name="Equation" r:id="rId5" imgW="137160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508500"/>
                        <a:ext cx="3527425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6079" name="Group 15"/>
          <p:cNvGrpSpPr>
            <a:grpSpLocks/>
          </p:cNvGrpSpPr>
          <p:nvPr/>
        </p:nvGrpSpPr>
        <p:grpSpPr bwMode="auto">
          <a:xfrm>
            <a:off x="2555875" y="3357563"/>
            <a:ext cx="6196013" cy="566737"/>
            <a:chOff x="1610" y="2115"/>
            <a:chExt cx="3903" cy="357"/>
          </a:xfrm>
        </p:grpSpPr>
        <p:graphicFrame>
          <p:nvGraphicFramePr>
            <p:cNvPr id="216071" name="Object 7"/>
            <p:cNvGraphicFramePr>
              <a:graphicFrameLocks noChangeAspect="1"/>
            </p:cNvGraphicFramePr>
            <p:nvPr/>
          </p:nvGraphicFramePr>
          <p:xfrm>
            <a:off x="2699" y="2115"/>
            <a:ext cx="2814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90" name="Equation" r:id="rId7" imgW="1638000" imgH="203040" progId="Equation.3">
                    <p:embed/>
                  </p:oleObj>
                </mc:Choice>
                <mc:Fallback>
                  <p:oleObj name="Equation" r:id="rId7" imgW="1638000" imgH="2030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2115"/>
                          <a:ext cx="2814" cy="3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6075" name="AutoShape 11"/>
            <p:cNvSpPr>
              <a:spLocks noChangeArrowheads="1"/>
            </p:cNvSpPr>
            <p:nvPr/>
          </p:nvSpPr>
          <p:spPr bwMode="auto">
            <a:xfrm>
              <a:off x="1610" y="2205"/>
              <a:ext cx="1043" cy="18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16078" name="Group 14"/>
          <p:cNvGrpSpPr>
            <a:grpSpLocks/>
          </p:cNvGrpSpPr>
          <p:nvPr/>
        </p:nvGrpSpPr>
        <p:grpSpPr bwMode="auto">
          <a:xfrm>
            <a:off x="2555875" y="5589588"/>
            <a:ext cx="6086475" cy="547687"/>
            <a:chOff x="1610" y="3521"/>
            <a:chExt cx="3834" cy="345"/>
          </a:xfrm>
        </p:grpSpPr>
        <p:graphicFrame>
          <p:nvGraphicFramePr>
            <p:cNvPr id="216074" name="Object 10"/>
            <p:cNvGraphicFramePr>
              <a:graphicFrameLocks noChangeAspect="1"/>
            </p:cNvGraphicFramePr>
            <p:nvPr/>
          </p:nvGraphicFramePr>
          <p:xfrm>
            <a:off x="2562" y="3521"/>
            <a:ext cx="2882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91" name="Equation" r:id="rId9" imgW="1726920" imgH="203040" progId="Equation.3">
                    <p:embed/>
                  </p:oleObj>
                </mc:Choice>
                <mc:Fallback>
                  <p:oleObj name="Equation" r:id="rId9" imgW="1726920" imgH="203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3521"/>
                          <a:ext cx="2882" cy="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6076" name="AutoShape 12"/>
            <p:cNvSpPr>
              <a:spLocks noChangeArrowheads="1"/>
            </p:cNvSpPr>
            <p:nvPr/>
          </p:nvSpPr>
          <p:spPr bwMode="auto">
            <a:xfrm>
              <a:off x="1610" y="3566"/>
              <a:ext cx="1043" cy="18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1116013" y="3860800"/>
            <a:ext cx="687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  <a:latin typeface="Verdana" pitchFamily="34" charset="0"/>
              </a:rPr>
              <a:t>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D67AC-11F9-4343-81E4-1D8B75C57C06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Eventos independentes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250825" y="2420938"/>
            <a:ext cx="84582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pt-BR" sz="3000"/>
              <a:t>Dois ou mais eventos são </a:t>
            </a:r>
            <a:r>
              <a:rPr lang="pt-BR" altLang="pt-BR" sz="3000" b="1"/>
              <a:t>independentes</a:t>
            </a:r>
            <a:r>
              <a:rPr lang="pt-BR" altLang="pt-BR" sz="3000"/>
              <a:t> quando a ocorrência de um dos eventos não influencia a probabilidade da ocorrência dos outros. Nesse caso:</a:t>
            </a: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19050" y="433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17094" name="Object 6"/>
          <p:cNvGraphicFramePr>
            <a:graphicFrameLocks noChangeAspect="1"/>
          </p:cNvGraphicFramePr>
          <p:nvPr/>
        </p:nvGraphicFramePr>
        <p:xfrm>
          <a:off x="4297363" y="3698875"/>
          <a:ext cx="30829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3" name="Equation" r:id="rId3" imgW="1002960" imgH="203040" progId="Equation.3">
                  <p:embed/>
                </p:oleObj>
              </mc:Choice>
              <mc:Fallback>
                <p:oleObj name="Equation" r:id="rId3" imgW="10029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3698875"/>
                        <a:ext cx="308292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1908175" y="4292600"/>
            <a:ext cx="47704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pt-BR" altLang="pt-BR" sz="2900">
                <a:solidFill>
                  <a:schemeClr val="bg2"/>
                </a:solidFill>
                <a:latin typeface="Verdana" pitchFamily="34" charset="0"/>
                <a:cs typeface="Times New Roman" pitchFamily="18" charset="0"/>
              </a:rPr>
              <a:t>A e B são independentes</a:t>
            </a:r>
            <a:endParaRPr lang="pt-BR" altLang="pt-BR" sz="2900">
              <a:solidFill>
                <a:schemeClr val="bg2"/>
              </a:solidFill>
              <a:latin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17098" name="Group 10"/>
          <p:cNvGrpSpPr>
            <a:grpSpLocks/>
          </p:cNvGrpSpPr>
          <p:nvPr/>
        </p:nvGrpSpPr>
        <p:grpSpPr bwMode="auto">
          <a:xfrm>
            <a:off x="1979613" y="4808538"/>
            <a:ext cx="4651375" cy="1473200"/>
            <a:chOff x="1247" y="3029"/>
            <a:chExt cx="2930" cy="928"/>
          </a:xfrm>
        </p:grpSpPr>
        <p:graphicFrame>
          <p:nvGraphicFramePr>
            <p:cNvPr id="217096" name="Object 8"/>
            <p:cNvGraphicFramePr>
              <a:graphicFrameLocks noChangeAspect="1"/>
            </p:cNvGraphicFramePr>
            <p:nvPr/>
          </p:nvGraphicFramePr>
          <p:xfrm>
            <a:off x="1247" y="3561"/>
            <a:ext cx="2930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104" name="Equation" r:id="rId5" imgW="1498320" imgH="203040" progId="Equation.3">
                    <p:embed/>
                  </p:oleObj>
                </mc:Choice>
                <mc:Fallback>
                  <p:oleObj name="Equation" r:id="rId5" imgW="1498320" imgH="2030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3561"/>
                          <a:ext cx="2930" cy="3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7097" name="AutoShape 9"/>
            <p:cNvSpPr>
              <a:spLocks noChangeArrowheads="1"/>
            </p:cNvSpPr>
            <p:nvPr/>
          </p:nvSpPr>
          <p:spPr bwMode="auto">
            <a:xfrm>
              <a:off x="2530" y="3029"/>
              <a:ext cx="454" cy="544"/>
            </a:xfrm>
            <a:prstGeom prst="upDownArrow">
              <a:avLst>
                <a:gd name="adj1" fmla="val 50000"/>
                <a:gd name="adj2" fmla="val 239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412285-E3AC-4052-A897-806103493EB3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Retirado de BARBETTA, P.A., REIS, M.M., BORNIA, A.C. Estatística para Cursos de Engenharia e Informática. São Paulo: Atlas, 2004, página 103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470393-2F29-441F-9C78-1AF3207ABF62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Seja o lançamento de 2 dados não viciados e a observação das faces voltadas para cima.  </a:t>
            </a:r>
          </a:p>
          <a:p>
            <a:pPr>
              <a:lnSpc>
                <a:spcPct val="80000"/>
              </a:lnSpc>
            </a:pPr>
            <a:r>
              <a:rPr lang="pt-BR" altLang="pt-BR"/>
              <a:t>Calcule a probabilidade de ocorrer faces iguais, sabendo-se que a soma é menor ou igual a 5. </a:t>
            </a:r>
          </a:p>
          <a:p>
            <a:pPr>
              <a:lnSpc>
                <a:spcPct val="80000"/>
              </a:lnSpc>
            </a:pPr>
            <a:r>
              <a:rPr lang="pt-BR" altLang="pt-BR"/>
              <a:t>Calcule a probabilidade de ocorrer soma das faces menor ou igual a 5 sabendo-se que são iguais.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3B8AC-4398-4FA8-855D-B21C2578EC43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graphicFrame>
        <p:nvGraphicFramePr>
          <p:cNvPr id="220164" name="Object 4"/>
          <p:cNvGraphicFramePr>
            <a:graphicFrameLocks noChangeAspect="1"/>
          </p:cNvGraphicFramePr>
          <p:nvPr/>
        </p:nvGraphicFramePr>
        <p:xfrm>
          <a:off x="468313" y="2276475"/>
          <a:ext cx="8307387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8" name="Equation" r:id="rId3" imgW="3136680" imgH="1371600" progId="Equation.3">
                  <p:embed/>
                </p:oleObj>
              </mc:Choice>
              <mc:Fallback>
                <p:oleObj name="Equation" r:id="rId3" imgW="313668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76475"/>
                        <a:ext cx="8307387" cy="362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1908175" y="5876925"/>
            <a:ext cx="5348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36 resultados eqüiprováveis.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E0DC25-1E12-4F4A-B2FC-A3A50B448370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3887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altLang="pt-BR"/>
              <a:t>E</a:t>
            </a:r>
            <a:r>
              <a:rPr lang="pt-BR" altLang="pt-BR" baseline="-25000"/>
              <a:t>1</a:t>
            </a:r>
            <a:r>
              <a:rPr lang="pt-BR" altLang="pt-BR"/>
              <a:t> = faces iguais =  {(1, 1), (2, 2), (3, 3),    (4, 4), (5, 5), (6, 6)}</a:t>
            </a:r>
          </a:p>
          <a:p>
            <a:pPr>
              <a:buFont typeface="Wingdings" pitchFamily="2" charset="2"/>
              <a:buNone/>
            </a:pPr>
            <a:r>
              <a:rPr lang="pt-BR" altLang="pt-BR"/>
              <a:t>P(E</a:t>
            </a:r>
            <a:r>
              <a:rPr lang="pt-BR" altLang="pt-BR" baseline="-25000"/>
              <a:t>1</a:t>
            </a:r>
            <a:r>
              <a:rPr lang="pt-BR" altLang="pt-BR"/>
              <a:t>) = 6/36 = 1/6</a:t>
            </a:r>
          </a:p>
          <a:p>
            <a:pPr>
              <a:buFont typeface="Wingdings" pitchFamily="2" charset="2"/>
              <a:buNone/>
            </a:pPr>
            <a:r>
              <a:rPr lang="pt-BR" altLang="pt-BR"/>
              <a:t>E</a:t>
            </a:r>
            <a:r>
              <a:rPr lang="pt-BR" altLang="pt-BR" baseline="-25000"/>
              <a:t>2</a:t>
            </a:r>
            <a:r>
              <a:rPr lang="pt-BR" altLang="pt-BR"/>
              <a:t> = soma das faces é menor ou igual a 5 = </a:t>
            </a:r>
          </a:p>
          <a:p>
            <a:pPr>
              <a:buFont typeface="Wingdings" pitchFamily="2" charset="2"/>
              <a:buNone/>
            </a:pPr>
            <a:r>
              <a:rPr lang="pt-BR" altLang="pt-BR"/>
              <a:t>= {(1, 1), (1, 2), (1, 3), (1, 4), (2, 1), (2, 2),  (2, 3), (3, 1), (3, 2), (4, 1)}. </a:t>
            </a:r>
          </a:p>
          <a:p>
            <a:pPr>
              <a:buFont typeface="Wingdings" pitchFamily="2" charset="2"/>
              <a:buNone/>
            </a:pPr>
            <a:r>
              <a:rPr lang="pt-BR" altLang="pt-BR"/>
              <a:t>P(E</a:t>
            </a:r>
            <a:r>
              <a:rPr lang="pt-BR" altLang="pt-BR" baseline="-25000"/>
              <a:t>2</a:t>
            </a:r>
            <a:r>
              <a:rPr lang="pt-BR" altLang="pt-BR"/>
              <a:t>) = 10/36 = 5/18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E12041-7E8D-4A71-AF0C-A7334441EC79}" type="slidenum">
              <a:rPr lang="pt-BR" altLang="pt-BR"/>
              <a:pPr/>
              <a:t>16</a:t>
            </a:fld>
            <a:endParaRPr lang="pt-BR" altLang="pt-BR"/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268413"/>
            <a:ext cx="6553200" cy="27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3237" name="Object 5"/>
          <p:cNvGraphicFramePr>
            <a:graphicFrameLocks noChangeAspect="1"/>
          </p:cNvGraphicFramePr>
          <p:nvPr/>
        </p:nvGraphicFramePr>
        <p:xfrm>
          <a:off x="1055688" y="3749675"/>
          <a:ext cx="6529387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3" name="Equation" r:id="rId4" imgW="2616120" imgH="583920" progId="Equation.3">
                  <p:embed/>
                </p:oleObj>
              </mc:Choice>
              <mc:Fallback>
                <p:oleObj name="Equation" r:id="rId4" imgW="2616120" imgH="583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749675"/>
                        <a:ext cx="6529387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38" name="Object 6"/>
          <p:cNvGraphicFramePr>
            <a:graphicFrameLocks noChangeAspect="1"/>
          </p:cNvGraphicFramePr>
          <p:nvPr/>
        </p:nvGraphicFramePr>
        <p:xfrm>
          <a:off x="1403350" y="5084763"/>
          <a:ext cx="577532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4" name="Equation" r:id="rId6" imgW="2577960" imgH="583920" progId="Equation.3">
                  <p:embed/>
                </p:oleObj>
              </mc:Choice>
              <mc:Fallback>
                <p:oleObj name="Equation" r:id="rId6" imgW="2577960" imgH="583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084763"/>
                        <a:ext cx="5775325" cy="131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1C53A-2AFD-487A-A5DA-7C6B9F69FC89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2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Adaptado de </a:t>
            </a:r>
            <a:r>
              <a:rPr lang="en-US" altLang="pt-BR"/>
              <a:t>WARNER,</a:t>
            </a:r>
            <a:r>
              <a:rPr lang="pt-BR" altLang="pt-BR"/>
              <a:t> </a:t>
            </a:r>
            <a:r>
              <a:rPr lang="en-US" altLang="pt-BR"/>
              <a:t>B. A., PENDERGRAFT, D., e WEBB, T. That Was Venn, This Is Now. Journal of Statistics Education v.6, n.1 (1998).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6E95F-2617-4C24-9F80-91221CF3B1C3}" type="slidenum">
              <a:rPr lang="pt-BR" altLang="pt-BR"/>
              <a:pPr/>
              <a:t>18</a:t>
            </a:fld>
            <a:endParaRPr lang="pt-BR" altLang="pt-BR"/>
          </a:p>
        </p:txBody>
      </p:sp>
      <p:pic>
        <p:nvPicPr>
          <p:cNvPr id="225284" name="Picture 4" descr="PIZZ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4043363" cy="406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5285" name="Object 5"/>
          <p:cNvGraphicFramePr>
            <a:graphicFrameLocks noChangeAspect="1"/>
          </p:cNvGraphicFramePr>
          <p:nvPr/>
        </p:nvGraphicFramePr>
        <p:xfrm>
          <a:off x="688975" y="5157788"/>
          <a:ext cx="76914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6" name="Equation" r:id="rId4" imgW="4292280" imgH="419040" progId="Equation.3">
                  <p:embed/>
                </p:oleObj>
              </mc:Choice>
              <mc:Fallback>
                <p:oleObj name="Equation" r:id="rId4" imgW="42922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5157788"/>
                        <a:ext cx="769143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8" name="Object 8"/>
          <p:cNvGraphicFramePr>
            <a:graphicFrameLocks noChangeAspect="1"/>
          </p:cNvGraphicFramePr>
          <p:nvPr/>
        </p:nvGraphicFramePr>
        <p:xfrm>
          <a:off x="679450" y="5878513"/>
          <a:ext cx="77263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7" name="Equation" r:id="rId6" imgW="4317840" imgH="419040" progId="Equation.3">
                  <p:embed/>
                </p:oleObj>
              </mc:Choice>
              <mc:Fallback>
                <p:oleObj name="Equation" r:id="rId6" imgW="431784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5878513"/>
                        <a:ext cx="772636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7C8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4427538" y="1485900"/>
            <a:ext cx="43354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Qual é a probabilidade</a:t>
            </a:r>
          </a:p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de selecionar um pedaço</a:t>
            </a:r>
          </a:p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com champignon supondo</a:t>
            </a:r>
          </a:p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que houvesse calabresa nele?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4427538" y="3213100"/>
            <a:ext cx="43386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Qual é a probabilidade</a:t>
            </a:r>
          </a:p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de selecionar um pedaço com calabresa supondo que houvesse champignon nele?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0" grpId="0"/>
      <p:bldP spid="2252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E1498-E584-499A-AA4F-B1A57D713A78}" type="slidenum">
              <a:rPr lang="pt-BR" altLang="pt-BR"/>
              <a:pPr/>
              <a:t>19</a:t>
            </a:fld>
            <a:endParaRPr lang="pt-BR" altLang="pt-BR"/>
          </a:p>
        </p:txBody>
      </p:sp>
      <p:pic>
        <p:nvPicPr>
          <p:cNvPr id="226309" name="Picture 5" descr="PIZZ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3979863" cy="407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4427538" y="1485900"/>
            <a:ext cx="43354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Qual é a probabilidade</a:t>
            </a:r>
          </a:p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de selecionar um pedaço</a:t>
            </a:r>
          </a:p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com champignon supondo</a:t>
            </a:r>
          </a:p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que houvesse calabresa nele?</a:t>
            </a:r>
          </a:p>
        </p:txBody>
      </p:sp>
      <p:graphicFrame>
        <p:nvGraphicFramePr>
          <p:cNvPr id="226316" name="Object 12"/>
          <p:cNvGraphicFramePr>
            <a:graphicFrameLocks noChangeAspect="1"/>
          </p:cNvGraphicFramePr>
          <p:nvPr/>
        </p:nvGraphicFramePr>
        <p:xfrm>
          <a:off x="250825" y="5086350"/>
          <a:ext cx="82327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3" name="Equation" r:id="rId4" imgW="4317840" imgH="419040" progId="Equation.3">
                  <p:embed/>
                </p:oleObj>
              </mc:Choice>
              <mc:Fallback>
                <p:oleObj name="Equation" r:id="rId4" imgW="431784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086350"/>
                        <a:ext cx="823277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4427538" y="3213100"/>
            <a:ext cx="43386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Qual é a probabilidade</a:t>
            </a:r>
          </a:p>
          <a:p>
            <a:pPr algn="l" eaLnBrk="0" hangingPunct="0"/>
            <a:r>
              <a:rPr lang="pt-BR" altLang="pt-BR" sz="2800">
                <a:solidFill>
                  <a:schemeClr val="bg2"/>
                </a:solidFill>
                <a:latin typeface="Times New Roman" pitchFamily="18" charset="0"/>
              </a:rPr>
              <a:t>de selecionar um pedaço com calabresa supondo que houvesse champignon nele?</a:t>
            </a:r>
          </a:p>
        </p:txBody>
      </p:sp>
      <p:graphicFrame>
        <p:nvGraphicFramePr>
          <p:cNvPr id="226318" name="Object 14"/>
          <p:cNvGraphicFramePr>
            <a:graphicFrameLocks noChangeAspect="1"/>
          </p:cNvGraphicFramePr>
          <p:nvPr/>
        </p:nvGraphicFramePr>
        <p:xfrm>
          <a:off x="252413" y="5878513"/>
          <a:ext cx="827881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4" name="Equation" r:id="rId6" imgW="4317840" imgH="419040" progId="Equation.3">
                  <p:embed/>
                </p:oleObj>
              </mc:Choice>
              <mc:Fallback>
                <p:oleObj name="Equation" r:id="rId6" imgW="4317840" imgH="419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5878513"/>
                        <a:ext cx="8278812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7C8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5" grpId="0"/>
      <p:bldP spid="2263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E3AF9-AACF-4854-BCF7-32B6E2C869C9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781300"/>
            <a:ext cx="8446393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Planejamento da </a:t>
            </a:r>
            <a:r>
              <a:rPr lang="pt-BR" altLang="pt-BR" dirty="0" smtClean="0"/>
              <a:t>pesquisa.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Análise Exploratória de </a:t>
            </a:r>
            <a:r>
              <a:rPr lang="pt-BR" altLang="pt-BR" dirty="0" smtClean="0"/>
              <a:t>Dados.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Correlação e Regressão, Séries Temporais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Conceitos básicos de probabilidade: experimento aleatório, espaço amostral, eventos.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Definições de probabilidade.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CB6D3-194D-4AFC-95A9-3DC505C3E39E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3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Adaptado de BARBETTA, P.A., REIS, M.M., BORNIA, A.C. Estatística para Cursos de Engenharia e Informática. São Paulo: Atlas, 2004, página 114</a:t>
            </a:r>
          </a:p>
          <a:p>
            <a:endParaRPr lang="pt-BR" alt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5019C8-2A79-41AF-85C8-5F63AE1294E2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3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4175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3000"/>
              <a:t>Após um processo de seleção para preenchimento de 2 vagas para engenheiro, uma empresa chegou a um conjunto de 9 engenheiros e 6 engenheiras, todos com capacitação bastante semelhante. Indeciso, o setor de RH decidiu realizar um sorteio para preencher as 2 vagas oferecidas.</a:t>
            </a:r>
          </a:p>
          <a:p>
            <a:pPr>
              <a:lnSpc>
                <a:spcPct val="80000"/>
              </a:lnSpc>
            </a:pPr>
            <a:r>
              <a:rPr lang="pt-BR" altLang="pt-BR" sz="3000"/>
              <a:t>a) Construa o modelo probabilístico para esta situação.</a:t>
            </a:r>
          </a:p>
          <a:p>
            <a:pPr>
              <a:lnSpc>
                <a:spcPct val="80000"/>
              </a:lnSpc>
            </a:pPr>
            <a:r>
              <a:rPr lang="pt-BR" altLang="pt-BR" sz="3000"/>
              <a:t>b) Qual é a probabilidade de que ambos os selecionados sejam do mesmo sexo?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80B94-CA7B-4C20-86B8-DB12223E3FB3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3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95288" y="4149725"/>
            <a:ext cx="1871662" cy="5889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>
                <a:solidFill>
                  <a:schemeClr val="bg2"/>
                </a:solidFill>
                <a:latin typeface="Times New Roman" pitchFamily="18" charset="0"/>
              </a:rPr>
              <a:t>9 H, 6 M</a:t>
            </a:r>
          </a:p>
        </p:txBody>
      </p:sp>
      <p:grpSp>
        <p:nvGrpSpPr>
          <p:cNvPr id="231429" name="Group 5"/>
          <p:cNvGrpSpPr>
            <a:grpSpLocks/>
          </p:cNvGrpSpPr>
          <p:nvPr/>
        </p:nvGrpSpPr>
        <p:grpSpPr bwMode="auto">
          <a:xfrm>
            <a:off x="3395663" y="3063875"/>
            <a:ext cx="1482725" cy="2801938"/>
            <a:chOff x="2094" y="1430"/>
            <a:chExt cx="934" cy="1765"/>
          </a:xfrm>
        </p:grpSpPr>
        <p:sp>
          <p:nvSpPr>
            <p:cNvPr id="231430" name="Text Box 6"/>
            <p:cNvSpPr txBox="1">
              <a:spLocks noChangeArrowheads="1"/>
            </p:cNvSpPr>
            <p:nvPr/>
          </p:nvSpPr>
          <p:spPr bwMode="auto">
            <a:xfrm>
              <a:off x="2094" y="1430"/>
              <a:ext cx="919" cy="371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8H, 6M</a:t>
              </a:r>
            </a:p>
          </p:txBody>
        </p:sp>
        <p:sp>
          <p:nvSpPr>
            <p:cNvPr id="231431" name="Text Box 7"/>
            <p:cNvSpPr txBox="1">
              <a:spLocks noChangeArrowheads="1"/>
            </p:cNvSpPr>
            <p:nvPr/>
          </p:nvSpPr>
          <p:spPr bwMode="auto">
            <a:xfrm>
              <a:off x="2109" y="2824"/>
              <a:ext cx="919" cy="371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9H, 5M</a:t>
              </a:r>
            </a:p>
          </p:txBody>
        </p:sp>
      </p:grpSp>
      <p:grpSp>
        <p:nvGrpSpPr>
          <p:cNvPr id="231432" name="Group 8"/>
          <p:cNvGrpSpPr>
            <a:grpSpLocks/>
          </p:cNvGrpSpPr>
          <p:nvPr/>
        </p:nvGrpSpPr>
        <p:grpSpPr bwMode="auto">
          <a:xfrm>
            <a:off x="6156325" y="2387600"/>
            <a:ext cx="1162050" cy="1741488"/>
            <a:chOff x="3833" y="1004"/>
            <a:chExt cx="732" cy="1097"/>
          </a:xfrm>
        </p:grpSpPr>
        <p:sp>
          <p:nvSpPr>
            <p:cNvPr id="231433" name="Text Box 9"/>
            <p:cNvSpPr txBox="1">
              <a:spLocks noChangeArrowheads="1"/>
            </p:cNvSpPr>
            <p:nvPr/>
          </p:nvSpPr>
          <p:spPr bwMode="auto">
            <a:xfrm>
              <a:off x="3833" y="1004"/>
              <a:ext cx="689" cy="371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</a:t>
              </a:r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31434" name="Text Box 10"/>
            <p:cNvSpPr txBox="1">
              <a:spLocks noChangeArrowheads="1"/>
            </p:cNvSpPr>
            <p:nvPr/>
          </p:nvSpPr>
          <p:spPr bwMode="auto">
            <a:xfrm>
              <a:off x="3833" y="1730"/>
              <a:ext cx="732" cy="371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</a:t>
              </a:r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31435" name="Group 11"/>
          <p:cNvGrpSpPr>
            <a:grpSpLocks/>
          </p:cNvGrpSpPr>
          <p:nvPr/>
        </p:nvGrpSpPr>
        <p:grpSpPr bwMode="auto">
          <a:xfrm>
            <a:off x="6156325" y="4764088"/>
            <a:ext cx="1230313" cy="1597025"/>
            <a:chOff x="3833" y="2501"/>
            <a:chExt cx="775" cy="1006"/>
          </a:xfrm>
        </p:grpSpPr>
        <p:sp>
          <p:nvSpPr>
            <p:cNvPr id="231436" name="Text Box 12"/>
            <p:cNvSpPr txBox="1">
              <a:spLocks noChangeArrowheads="1"/>
            </p:cNvSpPr>
            <p:nvPr/>
          </p:nvSpPr>
          <p:spPr bwMode="auto">
            <a:xfrm>
              <a:off x="3833" y="2501"/>
              <a:ext cx="732" cy="371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M</a:t>
              </a:r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</a:t>
              </a:r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31437" name="Text Box 13"/>
            <p:cNvSpPr txBox="1">
              <a:spLocks noChangeArrowheads="1"/>
            </p:cNvSpPr>
            <p:nvPr/>
          </p:nvSpPr>
          <p:spPr bwMode="auto">
            <a:xfrm>
              <a:off x="3833" y="3136"/>
              <a:ext cx="775" cy="371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M</a:t>
              </a:r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</a:t>
              </a:r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31438" name="Group 14"/>
          <p:cNvGrpSpPr>
            <a:grpSpLocks/>
          </p:cNvGrpSpPr>
          <p:nvPr/>
        </p:nvGrpSpPr>
        <p:grpSpPr bwMode="auto">
          <a:xfrm>
            <a:off x="2052638" y="3279775"/>
            <a:ext cx="1366837" cy="942975"/>
            <a:chOff x="1248" y="1566"/>
            <a:chExt cx="861" cy="594"/>
          </a:xfrm>
        </p:grpSpPr>
        <p:sp>
          <p:nvSpPr>
            <p:cNvPr id="231439" name="Line 15"/>
            <p:cNvSpPr>
              <a:spLocks noChangeShapeType="1"/>
            </p:cNvSpPr>
            <p:nvPr/>
          </p:nvSpPr>
          <p:spPr bwMode="auto">
            <a:xfrm flipV="1">
              <a:off x="1248" y="1752"/>
              <a:ext cx="861" cy="40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440" name="Text Box 16"/>
            <p:cNvSpPr txBox="1">
              <a:spLocks noChangeArrowheads="1"/>
            </p:cNvSpPr>
            <p:nvPr/>
          </p:nvSpPr>
          <p:spPr bwMode="auto">
            <a:xfrm>
              <a:off x="1326" y="1566"/>
              <a:ext cx="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9/15</a:t>
              </a:r>
            </a:p>
          </p:txBody>
        </p:sp>
      </p:grpSp>
      <p:grpSp>
        <p:nvGrpSpPr>
          <p:cNvPr id="231441" name="Group 17"/>
          <p:cNvGrpSpPr>
            <a:grpSpLocks/>
          </p:cNvGrpSpPr>
          <p:nvPr/>
        </p:nvGrpSpPr>
        <p:grpSpPr bwMode="auto">
          <a:xfrm>
            <a:off x="2052638" y="4654550"/>
            <a:ext cx="1366837" cy="1057275"/>
            <a:chOff x="1248" y="2432"/>
            <a:chExt cx="861" cy="666"/>
          </a:xfrm>
        </p:grpSpPr>
        <p:sp>
          <p:nvSpPr>
            <p:cNvPr id="231442" name="Line 18"/>
            <p:cNvSpPr>
              <a:spLocks noChangeShapeType="1"/>
            </p:cNvSpPr>
            <p:nvPr/>
          </p:nvSpPr>
          <p:spPr bwMode="auto">
            <a:xfrm>
              <a:off x="1248" y="2432"/>
              <a:ext cx="861" cy="45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443" name="Text Box 19"/>
            <p:cNvSpPr txBox="1">
              <a:spLocks noChangeArrowheads="1"/>
            </p:cNvSpPr>
            <p:nvPr/>
          </p:nvSpPr>
          <p:spPr bwMode="auto">
            <a:xfrm>
              <a:off x="1338" y="2733"/>
              <a:ext cx="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6/15</a:t>
              </a:r>
            </a:p>
          </p:txBody>
        </p:sp>
      </p:grpSp>
      <p:grpSp>
        <p:nvGrpSpPr>
          <p:cNvPr id="231444" name="Group 20"/>
          <p:cNvGrpSpPr>
            <a:grpSpLocks/>
          </p:cNvGrpSpPr>
          <p:nvPr/>
        </p:nvGrpSpPr>
        <p:grpSpPr bwMode="auto">
          <a:xfrm>
            <a:off x="4859338" y="2362200"/>
            <a:ext cx="1296987" cy="995363"/>
            <a:chOff x="2835" y="1062"/>
            <a:chExt cx="998" cy="554"/>
          </a:xfrm>
        </p:grpSpPr>
        <p:sp>
          <p:nvSpPr>
            <p:cNvPr id="231445" name="Line 21"/>
            <p:cNvSpPr>
              <a:spLocks noChangeShapeType="1"/>
            </p:cNvSpPr>
            <p:nvPr/>
          </p:nvSpPr>
          <p:spPr bwMode="auto">
            <a:xfrm flipV="1">
              <a:off x="2835" y="1253"/>
              <a:ext cx="998" cy="363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446" name="Text Box 22"/>
            <p:cNvSpPr txBox="1">
              <a:spLocks noChangeArrowheads="1"/>
            </p:cNvSpPr>
            <p:nvPr/>
          </p:nvSpPr>
          <p:spPr bwMode="auto">
            <a:xfrm>
              <a:off x="3062" y="1062"/>
              <a:ext cx="681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100">
                  <a:solidFill>
                    <a:schemeClr val="bg2"/>
                  </a:solidFill>
                  <a:latin typeface="Times New Roman" pitchFamily="18" charset="0"/>
                </a:rPr>
                <a:t>8/14</a:t>
              </a:r>
            </a:p>
          </p:txBody>
        </p:sp>
      </p:grpSp>
      <p:grpSp>
        <p:nvGrpSpPr>
          <p:cNvPr id="231447" name="Group 23"/>
          <p:cNvGrpSpPr>
            <a:grpSpLocks/>
          </p:cNvGrpSpPr>
          <p:nvPr/>
        </p:nvGrpSpPr>
        <p:grpSpPr bwMode="auto">
          <a:xfrm>
            <a:off x="4859338" y="3430588"/>
            <a:ext cx="1296987" cy="685800"/>
            <a:chOff x="2835" y="1616"/>
            <a:chExt cx="998" cy="544"/>
          </a:xfrm>
        </p:grpSpPr>
        <p:sp>
          <p:nvSpPr>
            <p:cNvPr id="231448" name="Line 24"/>
            <p:cNvSpPr>
              <a:spLocks noChangeShapeType="1"/>
            </p:cNvSpPr>
            <p:nvPr/>
          </p:nvSpPr>
          <p:spPr bwMode="auto">
            <a:xfrm>
              <a:off x="2835" y="1616"/>
              <a:ext cx="998" cy="317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449" name="Text Box 25"/>
            <p:cNvSpPr txBox="1">
              <a:spLocks noChangeArrowheads="1"/>
            </p:cNvSpPr>
            <p:nvPr/>
          </p:nvSpPr>
          <p:spPr bwMode="auto">
            <a:xfrm>
              <a:off x="3049" y="1712"/>
              <a:ext cx="680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100">
                  <a:solidFill>
                    <a:schemeClr val="bg2"/>
                  </a:solidFill>
                  <a:latin typeface="Times New Roman" pitchFamily="18" charset="0"/>
                </a:rPr>
                <a:t>6/14</a:t>
              </a:r>
            </a:p>
          </p:txBody>
        </p:sp>
      </p:grpSp>
      <p:grpSp>
        <p:nvGrpSpPr>
          <p:cNvPr id="231450" name="Group 26"/>
          <p:cNvGrpSpPr>
            <a:grpSpLocks/>
          </p:cNvGrpSpPr>
          <p:nvPr/>
        </p:nvGrpSpPr>
        <p:grpSpPr bwMode="auto">
          <a:xfrm>
            <a:off x="4859338" y="4510088"/>
            <a:ext cx="1296987" cy="785812"/>
            <a:chOff x="2835" y="2437"/>
            <a:chExt cx="998" cy="585"/>
          </a:xfrm>
        </p:grpSpPr>
        <p:sp>
          <p:nvSpPr>
            <p:cNvPr id="231451" name="Line 27"/>
            <p:cNvSpPr>
              <a:spLocks noChangeShapeType="1"/>
            </p:cNvSpPr>
            <p:nvPr/>
          </p:nvSpPr>
          <p:spPr bwMode="auto">
            <a:xfrm flipV="1">
              <a:off x="2835" y="2659"/>
              <a:ext cx="998" cy="363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452" name="Text Box 28"/>
            <p:cNvSpPr txBox="1">
              <a:spLocks noChangeArrowheads="1"/>
            </p:cNvSpPr>
            <p:nvPr/>
          </p:nvSpPr>
          <p:spPr bwMode="auto">
            <a:xfrm>
              <a:off x="3095" y="2437"/>
              <a:ext cx="681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100">
                  <a:solidFill>
                    <a:schemeClr val="bg2"/>
                  </a:solidFill>
                  <a:latin typeface="Times New Roman" pitchFamily="18" charset="0"/>
                </a:rPr>
                <a:t>9/14</a:t>
              </a:r>
            </a:p>
          </p:txBody>
        </p:sp>
      </p:grpSp>
      <p:grpSp>
        <p:nvGrpSpPr>
          <p:cNvPr id="231453" name="Group 29"/>
          <p:cNvGrpSpPr>
            <a:grpSpLocks/>
          </p:cNvGrpSpPr>
          <p:nvPr/>
        </p:nvGrpSpPr>
        <p:grpSpPr bwMode="auto">
          <a:xfrm>
            <a:off x="4859338" y="5589588"/>
            <a:ext cx="1289050" cy="839787"/>
            <a:chOff x="2835" y="3022"/>
            <a:chExt cx="998" cy="531"/>
          </a:xfrm>
        </p:grpSpPr>
        <p:sp>
          <p:nvSpPr>
            <p:cNvPr id="231454" name="Line 30"/>
            <p:cNvSpPr>
              <a:spLocks noChangeShapeType="1"/>
            </p:cNvSpPr>
            <p:nvPr/>
          </p:nvSpPr>
          <p:spPr bwMode="auto">
            <a:xfrm>
              <a:off x="2835" y="3022"/>
              <a:ext cx="998" cy="317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455" name="Text Box 31"/>
            <p:cNvSpPr txBox="1">
              <a:spLocks noChangeArrowheads="1"/>
            </p:cNvSpPr>
            <p:nvPr/>
          </p:nvSpPr>
          <p:spPr bwMode="auto">
            <a:xfrm>
              <a:off x="3107" y="3187"/>
              <a:ext cx="70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  <a:latin typeface="Times New Roman" pitchFamily="18" charset="0"/>
                </a:rPr>
                <a:t>5/14</a:t>
              </a:r>
            </a:p>
          </p:txBody>
        </p:sp>
      </p:grpSp>
      <p:grpSp>
        <p:nvGrpSpPr>
          <p:cNvPr id="231461" name="Group 37"/>
          <p:cNvGrpSpPr>
            <a:grpSpLocks/>
          </p:cNvGrpSpPr>
          <p:nvPr/>
        </p:nvGrpSpPr>
        <p:grpSpPr bwMode="auto">
          <a:xfrm>
            <a:off x="6877050" y="2422525"/>
            <a:ext cx="1798638" cy="3960813"/>
            <a:chOff x="4060" y="1344"/>
            <a:chExt cx="1133" cy="2495"/>
          </a:xfrm>
        </p:grpSpPr>
        <p:sp>
          <p:nvSpPr>
            <p:cNvPr id="231456" name="Line 32"/>
            <p:cNvSpPr>
              <a:spLocks noChangeShapeType="1"/>
            </p:cNvSpPr>
            <p:nvPr/>
          </p:nvSpPr>
          <p:spPr bwMode="auto">
            <a:xfrm>
              <a:off x="4060" y="1344"/>
              <a:ext cx="3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457" name="Line 33"/>
            <p:cNvSpPr>
              <a:spLocks noChangeShapeType="1"/>
            </p:cNvSpPr>
            <p:nvPr/>
          </p:nvSpPr>
          <p:spPr bwMode="auto">
            <a:xfrm>
              <a:off x="4105" y="3839"/>
              <a:ext cx="31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231458" name="Group 34"/>
            <p:cNvGrpSpPr>
              <a:grpSpLocks/>
            </p:cNvGrpSpPr>
            <p:nvPr/>
          </p:nvGrpSpPr>
          <p:grpSpPr bwMode="auto">
            <a:xfrm>
              <a:off x="4423" y="1344"/>
              <a:ext cx="770" cy="2495"/>
              <a:chOff x="4650" y="1026"/>
              <a:chExt cx="770" cy="2495"/>
            </a:xfrm>
          </p:grpSpPr>
          <p:sp>
            <p:nvSpPr>
              <p:cNvPr id="231459" name="Line 35"/>
              <p:cNvSpPr>
                <a:spLocks noChangeShapeType="1"/>
              </p:cNvSpPr>
              <p:nvPr/>
            </p:nvSpPr>
            <p:spPr bwMode="auto">
              <a:xfrm>
                <a:off x="4650" y="1026"/>
                <a:ext cx="0" cy="249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aphicFrame>
            <p:nvGraphicFramePr>
              <p:cNvPr id="231460" name="Object 36"/>
              <p:cNvGraphicFramePr>
                <a:graphicFrameLocks noChangeAspect="1"/>
              </p:cNvGraphicFramePr>
              <p:nvPr/>
            </p:nvGraphicFramePr>
            <p:xfrm>
              <a:off x="4831" y="1797"/>
              <a:ext cx="589" cy="5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1464" name="Equation" r:id="rId3" imgW="164880" imgH="164880" progId="Equation.3">
                      <p:embed/>
                    </p:oleObj>
                  </mc:Choice>
                  <mc:Fallback>
                    <p:oleObj name="Equation" r:id="rId3" imgW="164880" imgH="164880" progId="Equation.3">
                      <p:embed/>
                      <p:pic>
                        <p:nvPicPr>
                          <p:cNvPr id="0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31" y="1797"/>
                            <a:ext cx="589" cy="5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bg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85965-4081-4044-A67E-FFC5E8D34697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232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3</a:t>
            </a:r>
          </a:p>
        </p:txBody>
      </p:sp>
      <p:graphicFrame>
        <p:nvGraphicFramePr>
          <p:cNvPr id="232452" name="Object 4"/>
          <p:cNvGraphicFramePr>
            <a:graphicFrameLocks noChangeAspect="1"/>
          </p:cNvGraphicFramePr>
          <p:nvPr/>
        </p:nvGraphicFramePr>
        <p:xfrm>
          <a:off x="1116013" y="4508500"/>
          <a:ext cx="74453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4" name="Equation" r:id="rId3" imgW="2984400" imgH="393480" progId="Equation.3">
                  <p:embed/>
                </p:oleObj>
              </mc:Choice>
              <mc:Fallback>
                <p:oleObj name="Equation" r:id="rId3" imgW="29844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508500"/>
                        <a:ext cx="744537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3" name="Object 5"/>
          <p:cNvGraphicFramePr>
            <a:graphicFrameLocks noChangeAspect="1"/>
          </p:cNvGraphicFramePr>
          <p:nvPr/>
        </p:nvGraphicFramePr>
        <p:xfrm>
          <a:off x="1187450" y="2276475"/>
          <a:ext cx="72723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5" name="Equation" r:id="rId5" imgW="2908080" imgH="393480" progId="Equation.3">
                  <p:embed/>
                </p:oleObj>
              </mc:Choice>
              <mc:Fallback>
                <p:oleObj name="Equation" r:id="rId5" imgW="29080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76475"/>
                        <a:ext cx="727233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4" name="Object 6"/>
          <p:cNvGraphicFramePr>
            <a:graphicFrameLocks noChangeAspect="1"/>
          </p:cNvGraphicFramePr>
          <p:nvPr/>
        </p:nvGraphicFramePr>
        <p:xfrm>
          <a:off x="1116013" y="3357563"/>
          <a:ext cx="73882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6" name="Equation" r:id="rId7" imgW="2958840" imgH="393480" progId="Equation.3">
                  <p:embed/>
                </p:oleObj>
              </mc:Choice>
              <mc:Fallback>
                <p:oleObj name="Equation" r:id="rId7" imgW="29588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357563"/>
                        <a:ext cx="7388225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5" name="Object 7"/>
          <p:cNvGraphicFramePr>
            <a:graphicFrameLocks noChangeAspect="1"/>
          </p:cNvGraphicFramePr>
          <p:nvPr/>
        </p:nvGraphicFramePr>
        <p:xfrm>
          <a:off x="1042988" y="5589588"/>
          <a:ext cx="7535862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7" name="Equation" r:id="rId9" imgW="3022560" imgH="393480" progId="Equation.3">
                  <p:embed/>
                </p:oleObj>
              </mc:Choice>
              <mc:Fallback>
                <p:oleObj name="Equation" r:id="rId9" imgW="30225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589588"/>
                        <a:ext cx="7535862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80426-3576-4424-9211-8746AAFBB9C7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2334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3</a:t>
            </a:r>
          </a:p>
        </p:txBody>
      </p:sp>
      <p:graphicFrame>
        <p:nvGraphicFramePr>
          <p:cNvPr id="233478" name="Object 6"/>
          <p:cNvGraphicFramePr>
            <a:graphicFrameLocks noChangeAspect="1"/>
          </p:cNvGraphicFramePr>
          <p:nvPr/>
        </p:nvGraphicFramePr>
        <p:xfrm>
          <a:off x="468313" y="4868863"/>
          <a:ext cx="77422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87" name="Equation" r:id="rId3" imgW="2527200" imgH="203040" progId="Equation.3">
                  <p:embed/>
                </p:oleObj>
              </mc:Choice>
              <mc:Fallback>
                <p:oleObj name="Equation" r:id="rId3" imgW="25272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868863"/>
                        <a:ext cx="77422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80" name="Object 8"/>
          <p:cNvGraphicFramePr>
            <a:graphicFrameLocks noChangeAspect="1"/>
          </p:cNvGraphicFramePr>
          <p:nvPr>
            <p:ph idx="1"/>
          </p:nvPr>
        </p:nvGraphicFramePr>
        <p:xfrm>
          <a:off x="468313" y="2781300"/>
          <a:ext cx="788828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88" name="Equation" r:id="rId5" imgW="2590560" imgH="203040" progId="Equation.3">
                  <p:embed/>
                </p:oleObj>
              </mc:Choice>
              <mc:Fallback>
                <p:oleObj name="Equation" r:id="rId5" imgW="25905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781300"/>
                        <a:ext cx="788828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1835150" y="3933825"/>
            <a:ext cx="5229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(H </a:t>
            </a:r>
            <a:r>
              <a:rPr lang="pt-BR" altLang="pt-BR" sz="3200">
                <a:solidFill>
                  <a:schemeClr val="bg2"/>
                </a:solidFill>
                <a:sym typeface="Symbol" pitchFamily="18" charset="2"/>
              </a:rPr>
              <a:t> H) e (M  M) são M.E.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429E1C-5151-44C9-80AB-9764DE4F3FBB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3</a:t>
            </a:r>
          </a:p>
        </p:txBody>
      </p:sp>
      <p:graphicFrame>
        <p:nvGraphicFramePr>
          <p:cNvPr id="236548" name="Object 4"/>
          <p:cNvGraphicFramePr>
            <a:graphicFrameLocks noChangeAspect="1"/>
          </p:cNvGraphicFramePr>
          <p:nvPr/>
        </p:nvGraphicFramePr>
        <p:xfrm>
          <a:off x="0" y="3068638"/>
          <a:ext cx="88931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4" name="Equation" r:id="rId3" imgW="3263760" imgH="203040" progId="Equation.3">
                  <p:embed/>
                </p:oleObj>
              </mc:Choice>
              <mc:Fallback>
                <p:oleObj name="Equation" r:id="rId3" imgW="32637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68638"/>
                        <a:ext cx="88931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49" name="Object 5"/>
          <p:cNvGraphicFramePr>
            <a:graphicFrameLocks noChangeAspect="1"/>
          </p:cNvGraphicFramePr>
          <p:nvPr/>
        </p:nvGraphicFramePr>
        <p:xfrm>
          <a:off x="971550" y="4149725"/>
          <a:ext cx="684053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5" name="Equation" r:id="rId5" imgW="2781000" imgH="393480" progId="Equation.3">
                  <p:embed/>
                </p:oleObj>
              </mc:Choice>
              <mc:Fallback>
                <p:oleObj name="Equation" r:id="rId5" imgW="2781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149725"/>
                        <a:ext cx="684053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E95E7-8456-494D-843D-C40D02EB87F3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Sobre conceitos básicos de probabilidade: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BARBETTA,P. A.  Estatística  Aplicada  às Ciências Sociais. 8ª. ed. – Florianópolis: Ed. da UFSC,  2008, capítulo 7. 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LOPES, P. A. Probabilidades e Estatística. Rio de Janeiro: Reichmann e Affonso Editores, 1999, capítulo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7C1C8-CE25-454D-9013-3AA83A743417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Conceito de Probabilidade condicional.</a:t>
            </a:r>
          </a:p>
          <a:p>
            <a:pPr>
              <a:lnSpc>
                <a:spcPct val="90000"/>
              </a:lnSpc>
            </a:pPr>
            <a:r>
              <a:rPr lang="pt-BR" altLang="pt-BR"/>
              <a:t>Conceito de Independência estatística.</a:t>
            </a:r>
          </a:p>
          <a:p>
            <a:pPr>
              <a:lnSpc>
                <a:spcPct val="90000"/>
              </a:lnSpc>
            </a:pPr>
            <a:r>
              <a:rPr lang="pt-BR" altLang="pt-BR"/>
              <a:t>Exemplos.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F4C2B-A94F-441A-A7FC-51B7518C361E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Incerteza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“Certo mesmo, apenas a morte e os impostos...”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Até a Unidade </a:t>
            </a:r>
            <a:r>
              <a:rPr lang="pt-BR" altLang="pt-BR" dirty="0" smtClean="0"/>
              <a:t>5 </a:t>
            </a:r>
            <a:r>
              <a:rPr lang="pt-BR" altLang="pt-BR" dirty="0"/>
              <a:t>raciocínio indutivo: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Dados coletados.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Análise Exploratória de Dados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Elaborar hipóteses sobre a variabilidade.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5C5536-93DA-4266-B8F6-A0EE4B8AEFEC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Modelo probabilístico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4248150" cy="2887662"/>
          </a:xfrm>
          <a:noFill/>
          <a:ln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pt-BR" altLang="pt-BR"/>
              <a:t>Construção de modelos de probabilidade para entender melhor os fenômenos aleatórios </a:t>
            </a:r>
          </a:p>
        </p:txBody>
      </p:sp>
      <p:grpSp>
        <p:nvGrpSpPr>
          <p:cNvPr id="197637" name="Group 5"/>
          <p:cNvGrpSpPr>
            <a:grpSpLocks/>
          </p:cNvGrpSpPr>
          <p:nvPr/>
        </p:nvGrpSpPr>
        <p:grpSpPr bwMode="auto">
          <a:xfrm>
            <a:off x="4572000" y="3068638"/>
            <a:ext cx="4073525" cy="3024187"/>
            <a:chOff x="1629" y="1434"/>
            <a:chExt cx="2566" cy="1905"/>
          </a:xfrm>
        </p:grpSpPr>
        <p:graphicFrame>
          <p:nvGraphicFramePr>
            <p:cNvPr id="197638" name="Object 6"/>
            <p:cNvGraphicFramePr>
              <a:graphicFrameLocks noChangeAspect="1"/>
            </p:cNvGraphicFramePr>
            <p:nvPr/>
          </p:nvGraphicFramePr>
          <p:xfrm>
            <a:off x="1629" y="2125"/>
            <a:ext cx="1236" cy="1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45" r:id="rId3" imgW="3512880" imgH="4090680" progId="">
                    <p:embed/>
                  </p:oleObj>
                </mc:Choice>
                <mc:Fallback>
                  <p:oleObj r:id="rId3" imgW="3512880" imgH="4090680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9" y="2125"/>
                          <a:ext cx="1236" cy="1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7639" name="Object 7"/>
            <p:cNvGraphicFramePr>
              <a:graphicFrameLocks noChangeAspect="1"/>
            </p:cNvGraphicFramePr>
            <p:nvPr/>
          </p:nvGraphicFramePr>
          <p:xfrm>
            <a:off x="2608" y="1434"/>
            <a:ext cx="1587" cy="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46" r:id="rId5" imgW="1319040" imgH="592920" progId="">
                    <p:embed/>
                  </p:oleObj>
                </mc:Choice>
                <mc:Fallback>
                  <p:oleObj r:id="rId5" imgW="1319040" imgH="59292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1434"/>
                          <a:ext cx="1587" cy="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7640" name="WordArt 8"/>
          <p:cNvSpPr>
            <a:spLocks noChangeArrowheads="1" noChangeShapeType="1" noTextEdit="1"/>
          </p:cNvSpPr>
          <p:nvPr/>
        </p:nvSpPr>
        <p:spPr bwMode="auto">
          <a:xfrm>
            <a:off x="827088" y="5084763"/>
            <a:ext cx="3097212" cy="12969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Incerteza!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3DC99-78BE-4CE2-96C2-E6987AFAB5B2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Probabilidade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/>
              <a:t>Uso de um modelo probabilístico:</a:t>
            </a:r>
          </a:p>
          <a:p>
            <a:pPr lvl="1">
              <a:lnSpc>
                <a:spcPct val="110000"/>
              </a:lnSpc>
            </a:pPr>
            <a:r>
              <a:rPr lang="pt-BR" altLang="pt-BR"/>
              <a:t>Definem-se todos os resultados possíveis.</a:t>
            </a:r>
          </a:p>
          <a:p>
            <a:pPr lvl="1">
              <a:lnSpc>
                <a:spcPct val="110000"/>
              </a:lnSpc>
            </a:pPr>
            <a:r>
              <a:rPr lang="pt-BR" altLang="pt-BR"/>
              <a:t>Obtém-se uma regra para avaliar a possibilidade de ocorrência dos resultados.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C1E08-9957-453C-A386-C898A6D69FB6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212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Probabilidade condicional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Qual é a probabilidade </a:t>
            </a:r>
            <a:r>
              <a:rPr lang="pt-BR" altLang="pt-BR" dirty="0" smtClean="0"/>
              <a:t>de haver uma falha em um sistema elétrico daqui a 6 meses supondo que ocorra uma falha daqui a 2 meses?</a:t>
            </a:r>
            <a:endParaRPr lang="pt-BR" altLang="pt-BR" dirty="0"/>
          </a:p>
          <a:p>
            <a:r>
              <a:rPr lang="pt-BR" altLang="pt-BR" dirty="0"/>
              <a:t>Qual é a probabilidade do dólar cair para R$1,8 se o FED reduzir a taxa de juros em 0,5% no próximo mês?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8A6F4-393D-4915-8D16-29B93A4B7190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214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Probabilidade condicional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511300"/>
          </a:xfrm>
        </p:spPr>
        <p:txBody>
          <a:bodyPr/>
          <a:lstStyle/>
          <a:p>
            <a:r>
              <a:rPr lang="pt-BR" altLang="pt-BR"/>
              <a:t>Sejam A e B eventos quaisquer, sendo P(B) &gt; 0. Definimos a probabilidade condicional de A dado B por: </a:t>
            </a:r>
          </a:p>
          <a:p>
            <a:endParaRPr lang="pt-BR" altLang="pt-BR"/>
          </a:p>
        </p:txBody>
      </p:sp>
      <p:graphicFrame>
        <p:nvGraphicFramePr>
          <p:cNvPr id="214020" name="Object 4"/>
          <p:cNvGraphicFramePr>
            <a:graphicFrameLocks noChangeAspect="1"/>
          </p:cNvGraphicFramePr>
          <p:nvPr/>
        </p:nvGraphicFramePr>
        <p:xfrm>
          <a:off x="2627313" y="4508500"/>
          <a:ext cx="39719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3" name="Equation" r:id="rId3" imgW="1371600" imgH="419040" progId="Equation.3">
                  <p:embed/>
                </p:oleObj>
              </mc:Choice>
              <mc:Fallback>
                <p:oleObj name="Equation" r:id="rId3" imgW="13716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508500"/>
                        <a:ext cx="3971925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BACAAC-E9D9-4CC5-BA9B-CAB58201478C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Probabilidade condicional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511300"/>
          </a:xfrm>
        </p:spPr>
        <p:txBody>
          <a:bodyPr/>
          <a:lstStyle/>
          <a:p>
            <a:r>
              <a:rPr lang="pt-BR" altLang="pt-BR"/>
              <a:t>Sejam A e B eventos quaisquer, sendo P(A) &gt; 0. Definimos a probabilidade condicional de B dado A por:</a:t>
            </a:r>
          </a:p>
        </p:txBody>
      </p:sp>
      <p:graphicFrame>
        <p:nvGraphicFramePr>
          <p:cNvPr id="215044" name="Object 4"/>
          <p:cNvGraphicFramePr>
            <a:graphicFrameLocks noChangeAspect="1"/>
          </p:cNvGraphicFramePr>
          <p:nvPr/>
        </p:nvGraphicFramePr>
        <p:xfrm>
          <a:off x="2484438" y="4365625"/>
          <a:ext cx="3889375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7" name="Equation" r:id="rId3" imgW="1371600" imgH="419040" progId="Equation.3">
                  <p:embed/>
                </p:oleObj>
              </mc:Choice>
              <mc:Fallback>
                <p:oleObj name="Equation" r:id="rId3" imgW="13716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365625"/>
                        <a:ext cx="3889375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2032</TotalTime>
  <Words>829</Words>
  <Application>Microsoft Office PowerPoint</Application>
  <PresentationFormat>Apresentação na tela (4:3)</PresentationFormat>
  <Paragraphs>121</Paragraphs>
  <Slides>26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Times New Roman</vt:lpstr>
      <vt:lpstr>Arial</vt:lpstr>
      <vt:lpstr>Wingdings</vt:lpstr>
      <vt:lpstr>Verdana</vt:lpstr>
      <vt:lpstr>Symbol</vt:lpstr>
      <vt:lpstr>EAD 2</vt:lpstr>
      <vt:lpstr>Microsoft Equation 3.0</vt:lpstr>
      <vt:lpstr>ESTATÍSTICA AULA 15</vt:lpstr>
      <vt:lpstr>Aulas prévias</vt:lpstr>
      <vt:lpstr>Conteúdo desta aula</vt:lpstr>
      <vt:lpstr>Incerteza</vt:lpstr>
      <vt:lpstr>Modelo probabilístico</vt:lpstr>
      <vt:lpstr>Probabilidade</vt:lpstr>
      <vt:lpstr>Probabilidade condicional</vt:lpstr>
      <vt:lpstr>Probabilidade condicional</vt:lpstr>
      <vt:lpstr>Probabilidade condicional</vt:lpstr>
      <vt:lpstr>Regra do produto</vt:lpstr>
      <vt:lpstr>Eventos independentes</vt:lpstr>
      <vt:lpstr>Exemplo 1</vt:lpstr>
      <vt:lpstr>Exemplo 1</vt:lpstr>
      <vt:lpstr>Exemplo 1</vt:lpstr>
      <vt:lpstr>Exemplo 1</vt:lpstr>
      <vt:lpstr>Apresentação do PowerPoint</vt:lpstr>
      <vt:lpstr>Exemplo 2</vt:lpstr>
      <vt:lpstr>Apresentação do PowerPoint</vt:lpstr>
      <vt:lpstr>Apresentação do PowerPoint</vt:lpstr>
      <vt:lpstr>Exemplo 3</vt:lpstr>
      <vt:lpstr>Exemplo 3</vt:lpstr>
      <vt:lpstr>Exemplo 3</vt:lpstr>
      <vt:lpstr>Exemplo 3</vt:lpstr>
      <vt:lpstr>Exemplo 3</vt:lpstr>
      <vt:lpstr>Exemplo 3</vt:lpstr>
      <vt:lpstr>Tô afim de saber...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</dc:title>
  <dc:creator>Marcelo Menezes Reis</dc:creator>
  <dc:description>Conceitos básicos</dc:description>
  <cp:lastModifiedBy>Marcelo Menezes Reis</cp:lastModifiedBy>
  <cp:revision>346</cp:revision>
  <dcterms:created xsi:type="dcterms:W3CDTF">2001-09-13T21:41:29Z</dcterms:created>
  <dcterms:modified xsi:type="dcterms:W3CDTF">2018-08-01T12:41:58Z</dcterms:modified>
</cp:coreProperties>
</file>