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sldIdLst>
    <p:sldId id="257" r:id="rId2"/>
    <p:sldId id="283" r:id="rId3"/>
    <p:sldId id="258" r:id="rId4"/>
    <p:sldId id="306" r:id="rId5"/>
    <p:sldId id="312" r:id="rId6"/>
    <p:sldId id="313" r:id="rId7"/>
    <p:sldId id="314" r:id="rId8"/>
    <p:sldId id="315" r:id="rId9"/>
    <p:sldId id="308" r:id="rId10"/>
    <p:sldId id="309" r:id="rId11"/>
    <p:sldId id="310" r:id="rId12"/>
    <p:sldId id="316" r:id="rId13"/>
    <p:sldId id="311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05" r:id="rId27"/>
    <p:sldId id="282" r:id="rId28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94660"/>
  </p:normalViewPr>
  <p:slideViewPr>
    <p:cSldViewPr>
      <p:cViewPr varScale="1">
        <p:scale>
          <a:sx n="83" d="100"/>
          <a:sy n="83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fld id="{52392077-A977-4B77-A735-04CC7339688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5715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79FD72-FA95-42BC-91B8-3AB6667D6995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8EBAA5-1E7B-421E-8063-193DAD63B8A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671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25FD35-CCCD-4354-B0B2-19D3FFDE1AD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5186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D2BA7A-0174-47C2-92C5-F9147331602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6731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64F0B4-F432-4D83-B87A-B5909800ACE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296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FB560B-B759-4CC8-B2B0-FEDA889325A5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289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8F27D5-700F-4865-AB02-B4131A7151B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7497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974641-1C59-48C0-AB66-803BC35BBEF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786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A0509B-183A-4A83-AEEA-1458C64C48C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087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BB1A5B-01CB-4E0B-8442-AE2BFF2E0F9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16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D4804-E523-46A7-A445-F273214F424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207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0732CBB-4962-4847-825B-4F6CE880401A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bg2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jpeg"/><Relationship Id="rId4" Type="http://schemas.openxmlformats.org/officeDocument/2006/relationships/image" Target="../media/image13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B80B1E9-FE98-4250-86E6-8EEE7051B35E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dirty="0"/>
              <a:t>ESTATÍSTICA AULA </a:t>
            </a:r>
            <a:r>
              <a:rPr lang="pt-BR" altLang="pt-BR" sz="4000" u="sng" dirty="0" smtClean="0"/>
              <a:t>14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PROBABILIDADE – Unidade </a:t>
            </a:r>
            <a:r>
              <a:rPr lang="pt-BR" altLang="pt-BR" dirty="0" smtClean="0"/>
              <a:t>6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Conceitos básicos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EAF15E-8982-4649-9A0B-FD88C6EB4D21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18944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Determinístico x Aleatório</a:t>
            </a:r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Determinístico: leis definidas permitem prever exatamente os resultados do experimento.</a:t>
            </a:r>
          </a:p>
          <a:p>
            <a:pPr>
              <a:lnSpc>
                <a:spcPct val="90000"/>
              </a:lnSpc>
            </a:pPr>
            <a:r>
              <a:rPr lang="pt-BR" altLang="pt-BR"/>
              <a:t>Aleatório: não é possível prever exatamente qual dos resultados ocorrerá ANTES da realização do experimento.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No máximo, calculam-se as probabilidades.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9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94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9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94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33B12B-6E37-4D85-9F0A-8D6EDBACB46E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92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Experimento aleatório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79388" y="2852738"/>
            <a:ext cx="2881312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>
                <a:solidFill>
                  <a:schemeClr val="bg2"/>
                </a:solidFill>
              </a:rPr>
              <a:t>ANTES de sua realização não se pode prever seu resultado</a:t>
            </a:r>
          </a:p>
        </p:txBody>
      </p:sp>
      <p:grpSp>
        <p:nvGrpSpPr>
          <p:cNvPr id="192524" name="Group 12"/>
          <p:cNvGrpSpPr>
            <a:grpSpLocks/>
          </p:cNvGrpSpPr>
          <p:nvPr/>
        </p:nvGrpSpPr>
        <p:grpSpPr bwMode="auto">
          <a:xfrm>
            <a:off x="3059113" y="2565400"/>
            <a:ext cx="5591175" cy="935038"/>
            <a:chOff x="1927" y="1616"/>
            <a:chExt cx="3522" cy="589"/>
          </a:xfrm>
        </p:grpSpPr>
        <p:sp>
          <p:nvSpPr>
            <p:cNvPr id="192519" name="Text Box 7"/>
            <p:cNvSpPr txBox="1">
              <a:spLocks noChangeArrowheads="1"/>
            </p:cNvSpPr>
            <p:nvPr/>
          </p:nvSpPr>
          <p:spPr bwMode="auto">
            <a:xfrm>
              <a:off x="2699" y="1616"/>
              <a:ext cx="2750" cy="3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</a:rPr>
                <a:t>Conjunto de resultados</a:t>
              </a:r>
            </a:p>
          </p:txBody>
        </p:sp>
        <p:sp>
          <p:nvSpPr>
            <p:cNvPr id="192521" name="Line 9"/>
            <p:cNvSpPr>
              <a:spLocks noChangeShapeType="1"/>
            </p:cNvSpPr>
            <p:nvPr/>
          </p:nvSpPr>
          <p:spPr bwMode="auto">
            <a:xfrm flipV="1">
              <a:off x="1927" y="1797"/>
              <a:ext cx="772" cy="40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192523" name="Group 11"/>
          <p:cNvGrpSpPr>
            <a:grpSpLocks/>
          </p:cNvGrpSpPr>
          <p:nvPr/>
        </p:nvGrpSpPr>
        <p:grpSpPr bwMode="auto">
          <a:xfrm>
            <a:off x="3059113" y="4292600"/>
            <a:ext cx="5867400" cy="1563688"/>
            <a:chOff x="1927" y="2704"/>
            <a:chExt cx="3696" cy="985"/>
          </a:xfrm>
        </p:grpSpPr>
        <p:sp>
          <p:nvSpPr>
            <p:cNvPr id="192520" name="Text Box 8"/>
            <p:cNvSpPr txBox="1">
              <a:spLocks noChangeArrowheads="1"/>
            </p:cNvSpPr>
            <p:nvPr/>
          </p:nvSpPr>
          <p:spPr bwMode="auto">
            <a:xfrm>
              <a:off x="2699" y="2704"/>
              <a:ext cx="2924" cy="985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3200">
                  <a:solidFill>
                    <a:schemeClr val="bg2"/>
                  </a:solidFill>
                </a:rPr>
                <a:t>Realizado um grande</a:t>
              </a:r>
            </a:p>
            <a:p>
              <a:pPr algn="l"/>
              <a:r>
                <a:rPr lang="pt-BR" altLang="pt-BR" sz="3200">
                  <a:solidFill>
                    <a:schemeClr val="bg2"/>
                  </a:solidFill>
                </a:rPr>
                <a:t>número de vezes, tende</a:t>
              </a:r>
            </a:p>
            <a:p>
              <a:pPr algn="l"/>
              <a:r>
                <a:rPr lang="pt-BR" altLang="pt-BR" sz="3200">
                  <a:solidFill>
                    <a:schemeClr val="bg2"/>
                  </a:solidFill>
                </a:rPr>
                <a:t>a uma REGULARIDADE</a:t>
              </a:r>
            </a:p>
          </p:txBody>
        </p:sp>
        <p:sp>
          <p:nvSpPr>
            <p:cNvPr id="192522" name="Line 10"/>
            <p:cNvSpPr>
              <a:spLocks noChangeShapeType="1"/>
            </p:cNvSpPr>
            <p:nvPr/>
          </p:nvSpPr>
          <p:spPr bwMode="auto">
            <a:xfrm>
              <a:off x="1927" y="2704"/>
              <a:ext cx="772" cy="408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595C6-7208-4FDB-A2D5-3375E665BAFA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98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Consumo de energia elétrica em uma cidade.</a:t>
            </a:r>
          </a:p>
          <a:p>
            <a:r>
              <a:rPr lang="pt-BR" altLang="pt-BR"/>
              <a:t>Resultados de jogos que envolvam sorteio (não viciados).</a:t>
            </a:r>
          </a:p>
          <a:p>
            <a:r>
              <a:rPr lang="pt-BR" altLang="pt-BR"/>
              <a:t>Número de pessoas que chegarão em um banco nas próximas 2 horas.</a:t>
            </a:r>
          </a:p>
          <a:p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C61861-ED7D-42AD-8AC4-F4E172819741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Espaço Amostral (S ou </a:t>
            </a:r>
            <a:r>
              <a:rPr lang="pt-BR" altLang="pt-BR">
                <a:sym typeface="Symbol" pitchFamily="18" charset="2"/>
              </a:rPr>
              <a:t>)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79500"/>
          </a:xfrm>
        </p:spPr>
        <p:txBody>
          <a:bodyPr/>
          <a:lstStyle/>
          <a:p>
            <a:r>
              <a:rPr lang="pt-BR" altLang="pt-BR"/>
              <a:t>É o conjunto de resultados associados a um experimento aleatório.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1331913" y="4149725"/>
            <a:ext cx="6697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>
                <a:solidFill>
                  <a:schemeClr val="bg2"/>
                </a:solidFill>
              </a:rPr>
              <a:t>Para cada experimento aleatório.</a:t>
            </a:r>
          </a:p>
        </p:txBody>
      </p:sp>
      <p:grpSp>
        <p:nvGrpSpPr>
          <p:cNvPr id="193543" name="Group 7"/>
          <p:cNvGrpSpPr>
            <a:grpSpLocks/>
          </p:cNvGrpSpPr>
          <p:nvPr/>
        </p:nvGrpSpPr>
        <p:grpSpPr bwMode="auto">
          <a:xfrm>
            <a:off x="1403350" y="4724400"/>
            <a:ext cx="6697663" cy="1516063"/>
            <a:chOff x="884" y="2976"/>
            <a:chExt cx="4219" cy="955"/>
          </a:xfrm>
        </p:grpSpPr>
        <p:sp>
          <p:nvSpPr>
            <p:cNvPr id="193541" name="AutoShape 5"/>
            <p:cNvSpPr>
              <a:spLocks noChangeArrowheads="1"/>
            </p:cNvSpPr>
            <p:nvPr/>
          </p:nvSpPr>
          <p:spPr bwMode="auto">
            <a:xfrm>
              <a:off x="2789" y="2976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3200">
                <a:solidFill>
                  <a:schemeClr val="bg2"/>
                </a:solidFill>
              </a:endParaRPr>
            </a:p>
          </p:txBody>
        </p:sp>
        <p:sp>
          <p:nvSpPr>
            <p:cNvPr id="193542" name="Text Box 6"/>
            <p:cNvSpPr txBox="1">
              <a:spLocks noChangeArrowheads="1"/>
            </p:cNvSpPr>
            <p:nvPr/>
          </p:nvSpPr>
          <p:spPr bwMode="auto">
            <a:xfrm>
              <a:off x="884" y="3566"/>
              <a:ext cx="421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3200">
                  <a:solidFill>
                    <a:schemeClr val="bg2"/>
                  </a:solidFill>
                </a:rPr>
                <a:t>Um espaço amostral associado.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F83672-6234-4427-9B9A-985FF32E0363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99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Exemplos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781300"/>
            <a:ext cx="8640960" cy="3743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Consumo de energia elétrica em uma cidade. 	</a:t>
            </a:r>
            <a:r>
              <a:rPr lang="pt-BR" altLang="pt-BR" dirty="0">
                <a:sym typeface="Symbol" pitchFamily="18" charset="2"/>
              </a:rPr>
              <a:t>: {Energia≥ 0 </a:t>
            </a:r>
            <a:r>
              <a:rPr lang="pt-BR" altLang="pt-BR" dirty="0" err="1">
                <a:sym typeface="Symbol" pitchFamily="18" charset="2"/>
              </a:rPr>
              <a:t>MWh</a:t>
            </a:r>
            <a:r>
              <a:rPr lang="pt-BR" altLang="pt-BR" dirty="0">
                <a:sym typeface="Symbol" pitchFamily="18" charset="2"/>
              </a:rPr>
              <a:t>}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Resultados de jogos que envolvam sorteio (não viciados). </a:t>
            </a:r>
            <a:r>
              <a:rPr lang="pt-BR" altLang="pt-BR" dirty="0">
                <a:sym typeface="Symbol" pitchFamily="18" charset="2"/>
              </a:rPr>
              <a:t>: {possíveis resultados}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Número de pessoas que chegarão em um banco nas próximas 2 horas. </a:t>
            </a:r>
            <a:r>
              <a:rPr lang="pt-BR" altLang="pt-BR" dirty="0">
                <a:sym typeface="Symbol" pitchFamily="18" charset="2"/>
              </a:rPr>
              <a:t>: {0, 1, 2, ...}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5E06D5-820A-494F-8164-A32CF8605EDD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200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Tipos de espaço amostral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b="1"/>
              <a:t>Discreto</a:t>
            </a:r>
            <a:r>
              <a:rPr lang="pt-BR" altLang="pt-BR"/>
              <a:t> quando ele for:</a:t>
            </a:r>
          </a:p>
          <a:p>
            <a:pPr lvl="1"/>
            <a:r>
              <a:rPr lang="pt-BR" altLang="pt-BR"/>
              <a:t>Finito: apenas alguns resultados.</a:t>
            </a:r>
          </a:p>
          <a:p>
            <a:pPr lvl="1"/>
            <a:r>
              <a:rPr lang="pt-BR" altLang="pt-BR"/>
              <a:t>Infinito enumerável: possível listar.</a:t>
            </a:r>
          </a:p>
          <a:p>
            <a:r>
              <a:rPr lang="pt-BR" altLang="pt-BR" b="1"/>
              <a:t>Contínuo</a:t>
            </a:r>
            <a:r>
              <a:rPr lang="pt-BR" altLang="pt-BR"/>
              <a:t> quando for infinito, formado por intervalos de números reais.</a:t>
            </a:r>
          </a:p>
          <a:p>
            <a:r>
              <a:rPr lang="pt-BR" altLang="pt-BR"/>
              <a:t>Definirá o tipo de modelo probabilístico.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F0718B-0389-42CE-BA7B-C6A5CB2F21B3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201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Evento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Chamamos de </a:t>
            </a:r>
            <a:r>
              <a:rPr lang="pt-BR" altLang="pt-BR" b="1"/>
              <a:t>evento</a:t>
            </a:r>
            <a:r>
              <a:rPr lang="pt-BR" altLang="pt-BR"/>
              <a:t> a qualquer subconjunto do espaço amostral: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Pode conter apenas um resultado.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Pode conter vários resultados.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Se um resultado do evento ocorrer, ele ocorre.</a:t>
            </a:r>
          </a:p>
          <a:p>
            <a:pPr>
              <a:lnSpc>
                <a:spcPct val="90000"/>
              </a:lnSpc>
            </a:pPr>
            <a:r>
              <a:rPr lang="pt-BR" altLang="pt-BR" i="1"/>
              <a:t>A</a:t>
            </a:r>
            <a:r>
              <a:rPr lang="pt-BR" altLang="pt-BR"/>
              <a:t> é um evento </a:t>
            </a:r>
            <a:r>
              <a:rPr lang="pt-BR" altLang="pt-BR">
                <a:sym typeface="Symbol" pitchFamily="18" charset="2"/>
              </a:rPr>
              <a:t></a:t>
            </a:r>
            <a:r>
              <a:rPr lang="pt-BR" altLang="pt-BR"/>
              <a:t> </a:t>
            </a:r>
            <a:r>
              <a:rPr lang="pt-BR" altLang="pt-BR" i="1"/>
              <a:t>A</a:t>
            </a:r>
            <a:r>
              <a:rPr lang="pt-BR" altLang="pt-BR"/>
              <a:t> </a:t>
            </a:r>
            <a:r>
              <a:rPr lang="pt-BR" altLang="pt-BR">
                <a:sym typeface="Symbol" pitchFamily="18" charset="2"/>
              </a:rPr>
              <a:t> 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F2F17-06F9-4114-9504-3DA84F380E62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Operações entre eventos</a:t>
            </a:r>
          </a:p>
        </p:txBody>
      </p:sp>
      <p:grpSp>
        <p:nvGrpSpPr>
          <p:cNvPr id="202755" name="Group 3"/>
          <p:cNvGrpSpPr>
            <a:grpSpLocks/>
          </p:cNvGrpSpPr>
          <p:nvPr/>
        </p:nvGrpSpPr>
        <p:grpSpPr bwMode="auto">
          <a:xfrm>
            <a:off x="827088" y="3573463"/>
            <a:ext cx="7264400" cy="2332037"/>
            <a:chOff x="2736" y="3168"/>
            <a:chExt cx="6638" cy="1605"/>
          </a:xfrm>
        </p:grpSpPr>
        <p:pic>
          <p:nvPicPr>
            <p:cNvPr id="202756" name="Picture 4" descr="conjunto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3168"/>
              <a:ext cx="6638" cy="1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757" name="Text Box 5"/>
            <p:cNvSpPr txBox="1">
              <a:spLocks noChangeArrowheads="1"/>
            </p:cNvSpPr>
            <p:nvPr/>
          </p:nvSpPr>
          <p:spPr bwMode="auto">
            <a:xfrm>
              <a:off x="3326" y="3668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58" name="Text Box 6"/>
            <p:cNvSpPr txBox="1">
              <a:spLocks noChangeArrowheads="1"/>
            </p:cNvSpPr>
            <p:nvPr/>
          </p:nvSpPr>
          <p:spPr bwMode="auto">
            <a:xfrm>
              <a:off x="4259" y="4012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59" name="Text Box 7"/>
            <p:cNvSpPr txBox="1">
              <a:spLocks noChangeArrowheads="1"/>
            </p:cNvSpPr>
            <p:nvPr/>
          </p:nvSpPr>
          <p:spPr bwMode="auto">
            <a:xfrm>
              <a:off x="4666" y="3298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6995" y="3317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61" name="Text Box 9"/>
            <p:cNvSpPr txBox="1">
              <a:spLocks noChangeArrowheads="1"/>
            </p:cNvSpPr>
            <p:nvPr/>
          </p:nvSpPr>
          <p:spPr bwMode="auto">
            <a:xfrm>
              <a:off x="8973" y="3348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62" name="Text Box 10"/>
            <p:cNvSpPr txBox="1">
              <a:spLocks noChangeArrowheads="1"/>
            </p:cNvSpPr>
            <p:nvPr/>
          </p:nvSpPr>
          <p:spPr bwMode="auto">
            <a:xfrm>
              <a:off x="5599" y="3637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63" name="Text Box 11"/>
            <p:cNvSpPr txBox="1">
              <a:spLocks noChangeArrowheads="1"/>
            </p:cNvSpPr>
            <p:nvPr/>
          </p:nvSpPr>
          <p:spPr bwMode="auto">
            <a:xfrm>
              <a:off x="8009" y="3668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02764" name="Text Box 12"/>
            <p:cNvSpPr txBox="1">
              <a:spLocks noChangeArrowheads="1"/>
            </p:cNvSpPr>
            <p:nvPr/>
          </p:nvSpPr>
          <p:spPr bwMode="auto">
            <a:xfrm>
              <a:off x="6594" y="4037"/>
              <a:ext cx="3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5580063" y="2492375"/>
            <a:ext cx="338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3200">
                <a:solidFill>
                  <a:schemeClr val="bg2"/>
                </a:solidFill>
                <a:cs typeface="Times New Roman" pitchFamily="18" charset="0"/>
              </a:rPr>
              <a:t>complementar:</a:t>
            </a:r>
            <a:r>
              <a:rPr lang="pt-BR" altLang="pt-BR" sz="3200">
                <a:solidFill>
                  <a:schemeClr val="bg2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pt-BR" altLang="pt-BR" sz="3200">
              <a:solidFill>
                <a:schemeClr val="bg2"/>
              </a:solidFill>
              <a:latin typeface="Verdana" pitchFamily="34" charset="0"/>
            </a:endParaRPr>
          </a:p>
        </p:txBody>
      </p:sp>
      <p:graphicFrame>
        <p:nvGraphicFramePr>
          <p:cNvPr id="202777" name="Object 25"/>
          <p:cNvGraphicFramePr>
            <a:graphicFrameLocks noChangeAspect="1"/>
          </p:cNvGraphicFramePr>
          <p:nvPr/>
        </p:nvGraphicFramePr>
        <p:xfrm>
          <a:off x="6804025" y="2852738"/>
          <a:ext cx="5127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2" name="Equation" r:id="rId4" imgW="139579" imgH="177646" progId="Equation.3">
                  <p:embed/>
                </p:oleObj>
              </mc:Choice>
              <mc:Fallback>
                <p:oleObj name="Equation" r:id="rId4" imgW="139579" imgH="177646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852738"/>
                        <a:ext cx="512763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89" name="Group 37"/>
          <p:cNvGraphicFramePr>
            <a:graphicFrameLocks noGrp="1"/>
          </p:cNvGraphicFramePr>
          <p:nvPr/>
        </p:nvGraphicFramePr>
        <p:xfrm>
          <a:off x="1042988" y="2492375"/>
          <a:ext cx="7200900" cy="1066800"/>
        </p:xfrm>
        <a:graphic>
          <a:graphicData uri="http://schemas.openxmlformats.org/drawingml/2006/table">
            <a:tbl>
              <a:tblPr/>
              <a:tblGrid>
                <a:gridCol w="2400300"/>
                <a:gridCol w="2400300"/>
                <a:gridCol w="2400300"/>
              </a:tblGrid>
              <a:tr h="471488">
                <a:tc>
                  <a:txBody>
                    <a:bodyPr/>
                    <a:lstStyle>
                      <a:lvl1pPr marL="457200" indent="-457200"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marL="914400" indent="-457200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marL="1371600" indent="-457200"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marL="1828800" indent="-457200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marL="2286000" indent="-457200"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marL="27432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marL="32004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marL="36576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marL="41148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União: 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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altLang="pt-BR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B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intersec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Verdana"/>
                          <a:cs typeface="Times New Roman" pitchFamily="18" charset="0"/>
                        </a:rPr>
                        <a:t>ç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ão: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altLang="pt-BR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</a:t>
                      </a:r>
                      <a:r>
                        <a:rPr kumimoji="0" lang="pt-BR" altLang="pt-B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altLang="pt-BR" sz="3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  <a:sym typeface="Symbol" pitchFamily="18" charset="2"/>
                        </a:rPr>
                        <a:t>B</a:t>
                      </a: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altLang="pt-B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446AD5-0DC9-423E-ADD6-66D90E5DBF48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2037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Operações entre eventos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2370138" y="2497138"/>
            <a:ext cx="5064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/>
          </a:p>
        </p:txBody>
      </p:sp>
      <p:graphicFrame>
        <p:nvGraphicFramePr>
          <p:cNvPr id="203815" name="Group 39"/>
          <p:cNvGraphicFramePr>
            <a:graphicFrameLocks noGrp="1"/>
          </p:cNvGraphicFramePr>
          <p:nvPr/>
        </p:nvGraphicFramePr>
        <p:xfrm>
          <a:off x="539750" y="1484313"/>
          <a:ext cx="8208963" cy="4828858"/>
        </p:xfrm>
        <a:graphic>
          <a:graphicData uri="http://schemas.openxmlformats.org/drawingml/2006/table">
            <a:tbl>
              <a:tblPr/>
              <a:tblGrid>
                <a:gridCol w="2232025"/>
                <a:gridCol w="3313113"/>
                <a:gridCol w="2663825"/>
              </a:tblGrid>
              <a:tr h="8969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Operação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Conjunto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Evento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093788">
                <a:tc>
                  <a:txBody>
                    <a:bodyPr/>
                    <a:lstStyle>
                      <a:lvl1pPr marL="457200" indent="-457200"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marL="914400" indent="-457200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marL="1371600" indent="-457200"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marL="1828800" indent="-457200"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marL="2286000" indent="-457200"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marL="27432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marL="32004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marL="36576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marL="4114800" indent="-457200"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914400" marR="0" lvl="1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0000"/>
                        <a:buFontTx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União</a:t>
                      </a:r>
                    </a:p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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B</a:t>
                      </a:r>
                      <a:endParaRPr kumimoji="0" lang="pt-BR" altLang="pt-B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reúne  os elementos de ambos os conjuntos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ocorre quando ocorrer pelo menos um deles (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ou ambos)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Intersecção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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sym typeface="Symbol" pitchFamily="18" charset="2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formado somente pelos elementos que estão em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e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ocorre quando ocorrer ambos os eventos (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e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78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Complementar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formado pelos elementos que não estão em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  <a:defRPr sz="2800">
                          <a:solidFill>
                            <a:schemeClr val="bg2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>
                          <a:tab pos="14288" algn="l"/>
                          <a:tab pos="555625" algn="l"/>
                          <a:tab pos="1095375" algn="l"/>
                          <a:tab pos="1635125" algn="l"/>
                          <a:tab pos="2174875" algn="l"/>
                          <a:tab pos="2716213" algn="l"/>
                          <a:tab pos="3255963" algn="l"/>
                          <a:tab pos="3797300" algn="l"/>
                          <a:tab pos="4337050" algn="l"/>
                          <a:tab pos="4876800" algn="l"/>
                          <a:tab pos="5416550" algn="l"/>
                          <a:tab pos="5957888" algn="l"/>
                        </a:tabLst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ocorre quando não ocorrer o evento 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pt-BR" altLang="pt-BR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não A</a:t>
                      </a: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)</a:t>
                      </a:r>
                      <a:endParaRPr kumimoji="0" lang="pt-BR" altLang="pt-BR" sz="5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3807" name="Object 31"/>
          <p:cNvGraphicFramePr>
            <a:graphicFrameLocks noChangeAspect="1"/>
          </p:cNvGraphicFramePr>
          <p:nvPr/>
        </p:nvGraphicFramePr>
        <p:xfrm>
          <a:off x="1403350" y="5589588"/>
          <a:ext cx="4794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18" name="Equation" r:id="rId3" imgW="139579" imgH="177646" progId="Equation.3">
                  <p:embed/>
                </p:oleObj>
              </mc:Choice>
              <mc:Fallback>
                <p:oleObj name="Equation" r:id="rId3" imgW="139579" imgH="177646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589588"/>
                        <a:ext cx="47942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67A477-0F41-451E-A94B-FD1C307CC188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20480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Eventos mutuamente exclusivos</a:t>
            </a:r>
          </a:p>
        </p:txBody>
      </p:sp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611188" y="2565400"/>
            <a:ext cx="7867650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8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t-BR" altLang="pt-BR" sz="3100"/>
              <a:t>Eventos são ditos </a:t>
            </a:r>
            <a:r>
              <a:rPr lang="pt-BR" altLang="pt-BR" sz="3100" b="1"/>
              <a:t>mutuamente exclusivos (M.E.)</a:t>
            </a:r>
            <a:r>
              <a:rPr lang="pt-BR" altLang="pt-BR" sz="3100"/>
              <a:t> se e só se eles não puderem ocorrer simultaneamente. </a:t>
            </a:r>
          </a:p>
          <a:p>
            <a:pPr>
              <a:lnSpc>
                <a:spcPct val="90000"/>
              </a:lnSpc>
            </a:pPr>
            <a:r>
              <a:rPr lang="pt-BR" altLang="pt-BR" sz="3100" i="1"/>
              <a:t>A</a:t>
            </a:r>
            <a:r>
              <a:rPr lang="pt-BR" altLang="pt-BR" sz="3100"/>
              <a:t> e </a:t>
            </a:r>
            <a:r>
              <a:rPr lang="pt-BR" altLang="pt-BR" sz="3100" i="1"/>
              <a:t>B</a:t>
            </a:r>
            <a:r>
              <a:rPr lang="pt-BR" altLang="pt-BR" sz="3100"/>
              <a:t> são </a:t>
            </a:r>
            <a:r>
              <a:rPr lang="pt-BR" altLang="pt-BR" sz="3100" i="1"/>
              <a:t>M.E.  </a:t>
            </a:r>
            <a:r>
              <a:rPr lang="pt-BR" altLang="pt-BR" sz="3100"/>
              <a:t> </a:t>
            </a:r>
            <a:r>
              <a:rPr lang="pt-BR" altLang="pt-BR" sz="3100">
                <a:sym typeface="Symbol" pitchFamily="18" charset="2"/>
              </a:rPr>
              <a:t></a:t>
            </a:r>
            <a:r>
              <a:rPr lang="pt-BR" altLang="pt-BR" sz="3100"/>
              <a:t>   </a:t>
            </a:r>
            <a:r>
              <a:rPr lang="pt-BR" altLang="pt-BR" sz="3100" i="1"/>
              <a:t>A</a:t>
            </a:r>
            <a:r>
              <a:rPr lang="pt-BR" altLang="pt-BR" sz="3100"/>
              <a:t> </a:t>
            </a:r>
            <a:r>
              <a:rPr lang="pt-BR" altLang="pt-BR" sz="3100">
                <a:sym typeface="Symbol" pitchFamily="18" charset="2"/>
              </a:rPr>
              <a:t></a:t>
            </a:r>
            <a:r>
              <a:rPr lang="pt-BR" altLang="pt-BR" sz="3100"/>
              <a:t> </a:t>
            </a:r>
            <a:r>
              <a:rPr lang="pt-BR" altLang="pt-BR" sz="3100" i="1"/>
              <a:t>B</a:t>
            </a:r>
            <a:r>
              <a:rPr lang="pt-BR" altLang="pt-BR" sz="3100"/>
              <a:t> =  </a:t>
            </a:r>
            <a:r>
              <a:rPr lang="pt-BR" altLang="pt-BR" sz="3100">
                <a:sym typeface="Symbol" pitchFamily="18" charset="2"/>
              </a:rPr>
              <a:t></a:t>
            </a:r>
            <a:r>
              <a:rPr lang="pt-BR" altLang="pt-BR" sz="3100"/>
              <a:t> </a:t>
            </a:r>
          </a:p>
        </p:txBody>
      </p:sp>
      <p:grpSp>
        <p:nvGrpSpPr>
          <p:cNvPr id="204811" name="Group 11"/>
          <p:cNvGrpSpPr>
            <a:grpSpLocks/>
          </p:cNvGrpSpPr>
          <p:nvPr/>
        </p:nvGrpSpPr>
        <p:grpSpPr bwMode="auto">
          <a:xfrm>
            <a:off x="2843213" y="4581525"/>
            <a:ext cx="2879725" cy="1651000"/>
            <a:chOff x="2063" y="3068"/>
            <a:chExt cx="1814" cy="1040"/>
          </a:xfrm>
        </p:grpSpPr>
        <p:pic>
          <p:nvPicPr>
            <p:cNvPr id="204806" name="Picture 6" descr="image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3" y="3068"/>
              <a:ext cx="1814" cy="1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4807" name="Group 7"/>
            <p:cNvGrpSpPr>
              <a:grpSpLocks/>
            </p:cNvGrpSpPr>
            <p:nvPr/>
          </p:nvGrpSpPr>
          <p:grpSpPr bwMode="auto">
            <a:xfrm>
              <a:off x="2426" y="3203"/>
              <a:ext cx="1179" cy="590"/>
              <a:chOff x="7238" y="10506"/>
              <a:chExt cx="1396" cy="689"/>
            </a:xfrm>
          </p:grpSpPr>
          <p:sp>
            <p:nvSpPr>
              <p:cNvPr id="204808" name="Text Box 8"/>
              <p:cNvSpPr txBox="1">
                <a:spLocks noChangeArrowheads="1"/>
              </p:cNvSpPr>
              <p:nvPr/>
            </p:nvSpPr>
            <p:spPr bwMode="auto">
              <a:xfrm>
                <a:off x="8327" y="10506"/>
                <a:ext cx="30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pt-BR" altLang="pt-BR" sz="2800" b="1" i="1">
                    <a:solidFill>
                      <a:schemeClr val="bg2"/>
                    </a:solidFill>
                    <a:latin typeface="Times New Roman" pitchFamily="18" charset="0"/>
                    <a:sym typeface="Symbol" pitchFamily="18" charset="2"/>
                  </a:rPr>
                  <a:t></a:t>
                </a:r>
                <a:endParaRPr lang="pt-BR" altLang="pt-BR" sz="48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09" name="Text Box 9"/>
              <p:cNvSpPr txBox="1">
                <a:spLocks noChangeArrowheads="1"/>
              </p:cNvSpPr>
              <p:nvPr/>
            </p:nvSpPr>
            <p:spPr bwMode="auto">
              <a:xfrm>
                <a:off x="7238" y="10575"/>
                <a:ext cx="30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pt-BR" altLang="pt-BR" sz="2800" b="1" i="1">
                    <a:solidFill>
                      <a:schemeClr val="bg2"/>
                    </a:solidFill>
                    <a:latin typeface="Times New Roman" pitchFamily="18" charset="0"/>
                  </a:rPr>
                  <a:t>A</a:t>
                </a:r>
                <a:endParaRPr lang="pt-BR" altLang="pt-BR" sz="48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4810" name="Text Box 10"/>
              <p:cNvSpPr txBox="1">
                <a:spLocks noChangeArrowheads="1"/>
              </p:cNvSpPr>
              <p:nvPr/>
            </p:nvSpPr>
            <p:spPr bwMode="auto">
              <a:xfrm>
                <a:off x="8064" y="10907"/>
                <a:ext cx="30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0C0C0">
                        <a:alpha val="50000"/>
                      </a:srgbClr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pt-BR" altLang="pt-BR" sz="2800" b="1" i="1">
                    <a:solidFill>
                      <a:schemeClr val="bg2"/>
                    </a:solidFill>
                    <a:latin typeface="Times New Roman" pitchFamily="18" charset="0"/>
                  </a:rPr>
                  <a:t>B</a:t>
                </a:r>
                <a:endParaRPr lang="pt-BR" altLang="pt-BR" sz="4800">
                  <a:solidFill>
                    <a:schemeClr val="bg2"/>
                  </a:solidFill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A21778-A3F2-4CFA-9837-F7C66BA35406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pesquisa e amostragem.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Dados.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Correlação e Regressão.</a:t>
            </a:r>
          </a:p>
          <a:p>
            <a:pPr>
              <a:lnSpc>
                <a:spcPct val="90000"/>
              </a:lnSpc>
            </a:pPr>
            <a:r>
              <a:rPr lang="pt-BR" altLang="pt-BR" dirty="0" smtClean="0"/>
              <a:t>Análise de Séries Temporais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6823CA-687A-470B-B511-981D8D21ACFB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206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Definição clássica de probabilidade</a:t>
            </a: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2420938"/>
            <a:ext cx="8439150" cy="584200"/>
          </a:xfrm>
          <a:noFill/>
          <a:ln/>
        </p:spPr>
        <p:txBody>
          <a:bodyPr/>
          <a:lstStyle/>
          <a:p>
            <a:r>
              <a:rPr lang="pt-BR" altLang="pt-BR"/>
              <a:t>Espaços amostrais discretos equiprováveis</a:t>
            </a:r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  <a:p>
            <a:endParaRPr lang="pt-BR" altLang="pt-BR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343525" y="2879725"/>
          <a:ext cx="2541588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9" name="Equation" r:id="rId3" imgW="761760" imgH="419040" progId="Equation.3">
                  <p:embed/>
                </p:oleObj>
              </mc:Choice>
              <mc:Fallback>
                <p:oleObj name="Equation" r:id="rId3" imgW="76176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2879725"/>
                        <a:ext cx="2541588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323850" y="4149725"/>
            <a:ext cx="8439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5pPr>
            <a:lvl6pPr marL="25146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6pPr>
            <a:lvl7pPr marL="29718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7pPr>
            <a:lvl8pPr marL="34290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8pPr>
            <a:lvl9pPr marL="38862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r>
              <a:rPr lang="pt-BR" altLang="pt-BR"/>
              <a:t>sendo:</a:t>
            </a:r>
          </a:p>
          <a:p>
            <a:pPr lvl="1"/>
            <a:r>
              <a:rPr lang="pt-BR" altLang="pt-BR"/>
              <a:t>n resultados igualmente prováveis, </a:t>
            </a:r>
          </a:p>
          <a:p>
            <a:pPr lvl="1"/>
            <a:r>
              <a:rPr lang="pt-BR" altLang="pt-BR"/>
              <a:t>n</a:t>
            </a:r>
            <a:r>
              <a:rPr lang="pt-BR" altLang="pt-BR" baseline="-25000"/>
              <a:t>Ei</a:t>
            </a:r>
            <a:r>
              <a:rPr lang="pt-BR" altLang="pt-BR"/>
              <a:t> destes resultados pertencem a um certo evento E</a:t>
            </a:r>
            <a:r>
              <a:rPr lang="pt-BR" altLang="pt-BR" baseline="-25000"/>
              <a:t>i</a:t>
            </a:r>
            <a:r>
              <a:rPr lang="pt-BR" altLang="pt-BR"/>
              <a:t> </a:t>
            </a:r>
          </a:p>
        </p:txBody>
      </p:sp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1476375" y="3201988"/>
            <a:ext cx="3546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200">
                <a:solidFill>
                  <a:schemeClr val="bg2"/>
                </a:solidFill>
              </a:rPr>
              <a:t>Definição clássica: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F0D98-A72C-46A4-9E2D-C5008CCA977E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207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Definição experimental de probabilidade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Espaço amostral NÃO </a:t>
            </a:r>
            <a:r>
              <a:rPr lang="pt-BR" altLang="pt-BR" dirty="0" smtClean="0"/>
              <a:t>equiprovável</a:t>
            </a:r>
            <a:r>
              <a:rPr lang="pt-BR" altLang="pt-BR" dirty="0"/>
              <a:t>.</a:t>
            </a:r>
          </a:p>
          <a:p>
            <a:r>
              <a:rPr lang="pt-BR" altLang="pt-BR" dirty="0"/>
              <a:t>Uso da </a:t>
            </a:r>
            <a:r>
              <a:rPr lang="pt-BR" altLang="pt-BR" dirty="0" smtClean="0"/>
              <a:t>frequência </a:t>
            </a:r>
            <a:r>
              <a:rPr lang="pt-BR" altLang="pt-BR" dirty="0"/>
              <a:t>relativa dos eventos para estimar probabilidades:</a:t>
            </a:r>
          </a:p>
          <a:p>
            <a:pPr lvl="1"/>
            <a:r>
              <a:rPr lang="pt-BR" altLang="pt-BR" dirty="0"/>
              <a:t>Proveniente de experimentos.</a:t>
            </a:r>
          </a:p>
          <a:p>
            <a:pPr lvl="1"/>
            <a:r>
              <a:rPr lang="pt-BR" altLang="pt-BR" dirty="0"/>
              <a:t>Proveniente de dados históricos.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5266D5-A885-451F-8202-BC777CE98E6F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208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600"/>
              <a:t>Definição experimental de probabilidade</a:t>
            </a:r>
          </a:p>
        </p:txBody>
      </p:sp>
      <p:grpSp>
        <p:nvGrpSpPr>
          <p:cNvPr id="208900" name="Group 4"/>
          <p:cNvGrpSpPr>
            <a:grpSpLocks/>
          </p:cNvGrpSpPr>
          <p:nvPr/>
        </p:nvGrpSpPr>
        <p:grpSpPr bwMode="auto">
          <a:xfrm>
            <a:off x="1979613" y="2781300"/>
            <a:ext cx="4860362" cy="1368425"/>
            <a:chOff x="1623" y="1842"/>
            <a:chExt cx="2544" cy="599"/>
          </a:xfrm>
        </p:grpSpPr>
        <p:graphicFrame>
          <p:nvGraphicFramePr>
            <p:cNvPr id="208901" name="Object 5"/>
            <p:cNvGraphicFramePr>
              <a:graphicFrameLocks noChangeAspect="1"/>
            </p:cNvGraphicFramePr>
            <p:nvPr/>
          </p:nvGraphicFramePr>
          <p:xfrm>
            <a:off x="1623" y="1842"/>
            <a:ext cx="926" cy="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8" name="Equation" r:id="rId3" imgW="647640" imgH="419040" progId="Equation.3">
                    <p:embed/>
                  </p:oleObj>
                </mc:Choice>
                <mc:Fallback>
                  <p:oleObj name="Equation" r:id="rId3" imgW="647640" imgH="4190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3" y="1842"/>
                          <a:ext cx="926" cy="5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902" name="Text Box 6"/>
            <p:cNvSpPr txBox="1">
              <a:spLocks noChangeArrowheads="1"/>
            </p:cNvSpPr>
            <p:nvPr/>
          </p:nvSpPr>
          <p:spPr bwMode="auto">
            <a:xfrm>
              <a:off x="2699" y="1984"/>
              <a:ext cx="1468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pt-BR" altLang="pt-BR" sz="2400" dirty="0" smtClean="0">
                  <a:solidFill>
                    <a:schemeClr val="bg2"/>
                  </a:solidFill>
                </a:rPr>
                <a:t>Frequência </a:t>
              </a:r>
              <a:r>
                <a:rPr lang="pt-BR" altLang="pt-BR" sz="2400" dirty="0">
                  <a:solidFill>
                    <a:schemeClr val="bg2"/>
                  </a:solidFill>
                </a:rPr>
                <a:t>relativa</a:t>
              </a:r>
            </a:p>
          </p:txBody>
        </p:sp>
      </p:grpSp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1352550" y="4324350"/>
          <a:ext cx="6726238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9" name="Equation" r:id="rId5" imgW="2044440" imgH="419040" progId="Equation.3">
                  <p:embed/>
                </p:oleObj>
              </mc:Choice>
              <mc:Fallback>
                <p:oleObj name="Equation" r:id="rId5" imgW="204444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4324350"/>
                        <a:ext cx="6726238" cy="137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35E-CCCE-43D7-A14B-C4AA9B902878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209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Axiomas de Probabilidade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Seja um experimento aleatório com um espaço amostral </a:t>
            </a:r>
            <a:r>
              <a:rPr lang="pt-BR" altLang="pt-BR">
                <a:sym typeface="Symbol" pitchFamily="18" charset="2"/>
              </a:rPr>
              <a:t> associado a ele, e seja E</a:t>
            </a:r>
            <a:r>
              <a:rPr lang="pt-BR" altLang="pt-BR" baseline="-25000">
                <a:sym typeface="Symbol" pitchFamily="18" charset="2"/>
              </a:rPr>
              <a:t>i</a:t>
            </a:r>
            <a:r>
              <a:rPr lang="pt-BR" altLang="pt-BR">
                <a:sym typeface="Symbol" pitchFamily="18" charset="2"/>
              </a:rPr>
              <a:t> (i= 1, 2, ...n) um evento genérico.</a:t>
            </a:r>
          </a:p>
          <a:p>
            <a:pPr>
              <a:lnSpc>
                <a:spcPct val="90000"/>
              </a:lnSpc>
            </a:pPr>
            <a:r>
              <a:rPr lang="pt-BR" altLang="pt-BR">
                <a:sym typeface="Symbol" pitchFamily="18" charset="2"/>
              </a:rPr>
              <a:t>A probabilidade de ocorrência de E</a:t>
            </a:r>
            <a:r>
              <a:rPr lang="pt-BR" altLang="pt-BR" baseline="-25000">
                <a:sym typeface="Symbol" pitchFamily="18" charset="2"/>
              </a:rPr>
              <a:t>i</a:t>
            </a:r>
            <a:r>
              <a:rPr lang="pt-BR" altLang="pt-BR">
                <a:sym typeface="Symbol" pitchFamily="18" charset="2"/>
              </a:rPr>
              <a:t> será um número real tal que: </a:t>
            </a:r>
          </a:p>
          <a:p>
            <a:pPr lvl="1">
              <a:lnSpc>
                <a:spcPct val="90000"/>
              </a:lnSpc>
            </a:pPr>
            <a:r>
              <a:rPr lang="pt-BR" altLang="pt-BR">
                <a:sym typeface="Symbol" pitchFamily="18" charset="2"/>
              </a:rPr>
              <a:t>0 ≤ P(E</a:t>
            </a:r>
            <a:r>
              <a:rPr lang="pt-BR" altLang="pt-BR" baseline="-25000">
                <a:sym typeface="Symbol" pitchFamily="18" charset="2"/>
              </a:rPr>
              <a:t>i</a:t>
            </a:r>
            <a:r>
              <a:rPr lang="pt-BR" altLang="pt-BR">
                <a:sym typeface="Symbol" pitchFamily="18" charset="2"/>
              </a:rPr>
              <a:t>) ≤ 1			P() = 1</a:t>
            </a:r>
          </a:p>
          <a:p>
            <a:pPr lvl="1">
              <a:lnSpc>
                <a:spcPct val="90000"/>
              </a:lnSpc>
            </a:pPr>
            <a:r>
              <a:rPr lang="pt-BR" altLang="pt-BR">
                <a:sym typeface="Symbol" pitchFamily="18" charset="2"/>
              </a:rPr>
              <a:t>Se E</a:t>
            </a:r>
            <a:r>
              <a:rPr lang="pt-BR" altLang="pt-BR" baseline="-25000">
                <a:sym typeface="Symbol" pitchFamily="18" charset="2"/>
              </a:rPr>
              <a:t>1</a:t>
            </a:r>
            <a:r>
              <a:rPr lang="pt-BR" altLang="pt-BR">
                <a:sym typeface="Symbol" pitchFamily="18" charset="2"/>
              </a:rPr>
              <a:t>, E</a:t>
            </a:r>
            <a:r>
              <a:rPr lang="pt-BR" altLang="pt-BR" baseline="-25000">
                <a:sym typeface="Symbol" pitchFamily="18" charset="2"/>
              </a:rPr>
              <a:t>2</a:t>
            </a:r>
            <a:r>
              <a:rPr lang="pt-BR" altLang="pt-BR">
                <a:sym typeface="Symbol" pitchFamily="18" charset="2"/>
              </a:rPr>
              <a:t>, ..., E</a:t>
            </a:r>
            <a:r>
              <a:rPr lang="pt-BR" altLang="pt-BR" baseline="-25000">
                <a:sym typeface="Symbol" pitchFamily="18" charset="2"/>
              </a:rPr>
              <a:t>n</a:t>
            </a:r>
            <a:r>
              <a:rPr lang="pt-BR" altLang="pt-BR">
                <a:sym typeface="Symbol" pitchFamily="18" charset="2"/>
              </a:rPr>
              <a:t> são eventos mutuamente exclusivos, então       P(E</a:t>
            </a:r>
            <a:r>
              <a:rPr lang="pt-BR" altLang="pt-BR" baseline="-25000">
                <a:sym typeface="Symbol" pitchFamily="18" charset="2"/>
              </a:rPr>
              <a:t>1</a:t>
            </a:r>
            <a:r>
              <a:rPr lang="pt-BR" altLang="pt-BR">
                <a:sym typeface="Symbol" pitchFamily="18" charset="2"/>
              </a:rPr>
              <a:t> E</a:t>
            </a:r>
            <a:r>
              <a:rPr lang="pt-BR" altLang="pt-BR" baseline="-25000">
                <a:sym typeface="Symbol" pitchFamily="18" charset="2"/>
              </a:rPr>
              <a:t>2</a:t>
            </a:r>
            <a:r>
              <a:rPr lang="pt-BR" altLang="pt-BR">
                <a:sym typeface="Symbol" pitchFamily="18" charset="2"/>
              </a:rPr>
              <a:t>  ...  E</a:t>
            </a:r>
            <a:r>
              <a:rPr lang="pt-BR" altLang="pt-BR" baseline="-25000">
                <a:sym typeface="Symbol" pitchFamily="18" charset="2"/>
              </a:rPr>
              <a:t>n</a:t>
            </a:r>
            <a:r>
              <a:rPr lang="pt-BR" altLang="pt-BR">
                <a:sym typeface="Symbol" pitchFamily="18" charset="2"/>
              </a:rPr>
              <a:t>) =  P(E</a:t>
            </a:r>
            <a:r>
              <a:rPr lang="pt-BR" altLang="pt-BR" baseline="-25000">
                <a:sym typeface="Symbol" pitchFamily="18" charset="2"/>
              </a:rPr>
              <a:t>i</a:t>
            </a:r>
            <a:r>
              <a:rPr lang="pt-BR" altLang="pt-BR">
                <a:sym typeface="Symbol" pitchFamily="18" charset="2"/>
              </a:rPr>
              <a:t>)</a:t>
            </a:r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42FD88-A3AC-4A3C-8C07-52DEFF1F9DC5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Propriedades de probabilidade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727200"/>
          </a:xfrm>
        </p:spPr>
        <p:txBody>
          <a:bodyPr/>
          <a:lstStyle/>
          <a:p>
            <a:r>
              <a:rPr lang="pt-BR" altLang="pt-BR"/>
              <a:t>P(</a:t>
            </a:r>
            <a:r>
              <a:rPr lang="pt-BR" altLang="pt-BR">
                <a:sym typeface="Symbol" pitchFamily="18" charset="2"/>
              </a:rPr>
              <a:t></a:t>
            </a:r>
            <a:r>
              <a:rPr lang="pt-BR" altLang="pt-BR"/>
              <a:t>) = 0 </a:t>
            </a:r>
          </a:p>
          <a:p>
            <a:r>
              <a:rPr lang="pt-BR" altLang="pt-BR">
                <a:sym typeface="Symbol" pitchFamily="18" charset="2"/>
              </a:rPr>
              <a:t></a:t>
            </a:r>
            <a:r>
              <a:rPr lang="pt-BR" altLang="pt-BR"/>
              <a:t> P(Ei) = 1,0</a:t>
            </a:r>
          </a:p>
          <a:p>
            <a:r>
              <a:rPr lang="pt-BR" altLang="pt-BR"/>
              <a:t>Probabilidade do evento complementar </a:t>
            </a:r>
          </a:p>
        </p:txBody>
      </p:sp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628650" y="4773613"/>
          <a:ext cx="4071938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6" name="Equation" r:id="rId3" imgW="1054080" imgH="228600" progId="Equation.3">
                  <p:embed/>
                </p:oleObj>
              </mc:Choice>
              <mc:Fallback>
                <p:oleObj name="Equation" r:id="rId3" imgW="10540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773613"/>
                        <a:ext cx="4071938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0949" name="Group 5"/>
          <p:cNvGrpSpPr>
            <a:grpSpLocks/>
          </p:cNvGrpSpPr>
          <p:nvPr/>
        </p:nvGrpSpPr>
        <p:grpSpPr bwMode="auto">
          <a:xfrm>
            <a:off x="4859338" y="4437063"/>
            <a:ext cx="2881312" cy="1728787"/>
            <a:chOff x="7920" y="11664"/>
            <a:chExt cx="1440" cy="1103"/>
          </a:xfrm>
        </p:grpSpPr>
        <p:pic>
          <p:nvPicPr>
            <p:cNvPr id="210950" name="Picture 6" descr="complementa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0" y="11664"/>
              <a:ext cx="1440" cy="1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8352" y="11932"/>
              <a:ext cx="30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800" b="1">
                  <a:solidFill>
                    <a:schemeClr val="bg2"/>
                  </a:solidFill>
                  <a:latin typeface="Times New Roman" pitchFamily="18" charset="0"/>
                </a:rPr>
                <a:t>E</a:t>
              </a:r>
              <a:r>
                <a:rPr lang="pt-BR" altLang="pt-BR" sz="2800" b="1" baseline="-25000">
                  <a:solidFill>
                    <a:schemeClr val="bg2"/>
                  </a:solidFill>
                  <a:latin typeface="Times New Roman" pitchFamily="18" charset="0"/>
                </a:rPr>
                <a:t>i</a:t>
              </a:r>
              <a:endParaRPr lang="pt-BR" altLang="pt-BR" sz="4800" baseline="-250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0952" name="Text Box 8"/>
            <p:cNvSpPr txBox="1">
              <a:spLocks noChangeArrowheads="1"/>
            </p:cNvSpPr>
            <p:nvPr/>
          </p:nvSpPr>
          <p:spPr bwMode="auto">
            <a:xfrm>
              <a:off x="8777" y="12304"/>
              <a:ext cx="220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l"/>
              <a:endParaRPr lang="pt-BR" altLang="pt-BR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0953" name="Text Box 9"/>
            <p:cNvSpPr txBox="1">
              <a:spLocks noChangeArrowheads="1"/>
            </p:cNvSpPr>
            <p:nvPr/>
          </p:nvSpPr>
          <p:spPr bwMode="auto">
            <a:xfrm>
              <a:off x="8928" y="11788"/>
              <a:ext cx="30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400" b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4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A4E930-2016-4AE9-A147-B41B96AD9270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211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Propriedades de probabilidade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647700"/>
          </a:xfrm>
        </p:spPr>
        <p:txBody>
          <a:bodyPr/>
          <a:lstStyle/>
          <a:p>
            <a:r>
              <a:rPr lang="pt-BR" altLang="pt-BR"/>
              <a:t>Regra da adição</a:t>
            </a:r>
          </a:p>
        </p:txBody>
      </p:sp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1692275" y="3429000"/>
          <a:ext cx="59039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82" name="Equation" r:id="rId3" imgW="2222280" imgH="203040" progId="Equation.3">
                  <p:embed/>
                </p:oleObj>
              </mc:Choice>
              <mc:Fallback>
                <p:oleObj name="Equation" r:id="rId3" imgW="222228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429000"/>
                        <a:ext cx="590391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1973" name="Group 5"/>
          <p:cNvGrpSpPr>
            <a:grpSpLocks/>
          </p:cNvGrpSpPr>
          <p:nvPr/>
        </p:nvGrpSpPr>
        <p:grpSpPr bwMode="auto">
          <a:xfrm>
            <a:off x="2771775" y="4005263"/>
            <a:ext cx="3889375" cy="2233612"/>
            <a:chOff x="2722" y="6612"/>
            <a:chExt cx="1886" cy="1224"/>
          </a:xfrm>
        </p:grpSpPr>
        <p:pic>
          <p:nvPicPr>
            <p:cNvPr id="211974" name="Picture 6" descr="uniao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2" y="6612"/>
              <a:ext cx="1886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975" name="Text Box 7"/>
            <p:cNvSpPr txBox="1">
              <a:spLocks noChangeArrowheads="1"/>
            </p:cNvSpPr>
            <p:nvPr/>
          </p:nvSpPr>
          <p:spPr bwMode="auto">
            <a:xfrm>
              <a:off x="3168" y="6912"/>
              <a:ext cx="30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800" b="1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  <a:endParaRPr lang="pt-BR" altLang="pt-BR" sz="4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1976" name="Text Box 8"/>
            <p:cNvSpPr txBox="1">
              <a:spLocks noChangeArrowheads="1"/>
            </p:cNvSpPr>
            <p:nvPr/>
          </p:nvSpPr>
          <p:spPr bwMode="auto">
            <a:xfrm>
              <a:off x="4245" y="6662"/>
              <a:ext cx="30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800" b="1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</a:t>
              </a:r>
              <a:endParaRPr lang="pt-BR" altLang="pt-BR" sz="4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1977" name="Text Box 9"/>
            <p:cNvSpPr txBox="1">
              <a:spLocks noChangeArrowheads="1"/>
            </p:cNvSpPr>
            <p:nvPr/>
          </p:nvSpPr>
          <p:spPr bwMode="auto">
            <a:xfrm>
              <a:off x="3932" y="7250"/>
              <a:ext cx="30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800" b="1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  <a:endParaRPr lang="pt-BR" altLang="pt-BR" sz="4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1978" name="Text Box 10"/>
            <p:cNvSpPr txBox="1">
              <a:spLocks noChangeArrowheads="1"/>
            </p:cNvSpPr>
            <p:nvPr/>
          </p:nvSpPr>
          <p:spPr bwMode="auto">
            <a:xfrm>
              <a:off x="2736" y="7488"/>
              <a:ext cx="682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ctr"/>
              <a:r>
                <a:rPr lang="pt-BR" altLang="pt-BR" sz="2800" b="1" i="1">
                  <a:solidFill>
                    <a:schemeClr val="bg2"/>
                  </a:solidFill>
                  <a:latin typeface="Times New Roman" pitchFamily="18" charset="0"/>
                </a:rPr>
                <a:t>A </a:t>
              </a:r>
              <a:r>
                <a:rPr lang="pt-BR" altLang="pt-BR" sz="2800" b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</a:t>
              </a:r>
              <a:r>
                <a:rPr lang="pt-BR" altLang="pt-BR" sz="2800" b="1" i="1">
                  <a:solidFill>
                    <a:schemeClr val="bg2"/>
                  </a:solidFill>
                  <a:latin typeface="Times New Roman" pitchFamily="18" charset="0"/>
                </a:rPr>
                <a:t> B</a:t>
              </a:r>
              <a:endParaRPr lang="pt-BR" altLang="pt-BR" sz="48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211979" name="AutoShape 11"/>
            <p:cNvSpPr>
              <a:spLocks noChangeArrowheads="1"/>
            </p:cNvSpPr>
            <p:nvPr/>
          </p:nvSpPr>
          <p:spPr bwMode="auto">
            <a:xfrm rot="-2415337">
              <a:off x="3299" y="7256"/>
              <a:ext cx="634" cy="143"/>
            </a:xfrm>
            <a:prstGeom prst="rightArrow">
              <a:avLst>
                <a:gd name="adj1" fmla="val 50000"/>
                <a:gd name="adj2" fmla="val 110839"/>
              </a:avLst>
            </a:prstGeom>
            <a:solidFill>
              <a:srgbClr val="FFFFFF">
                <a:alpha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BE5FBA-7318-4DDF-83E2-78CA5E8B026E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Sobre conceitos básicos de probabilidade: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BARBETTA,P. A.  Estatística  Aplicada  às Ciências Sociais. 8ª. ed. – Florianópolis: Ed. da UFSC,  2008, capítulo 7. 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LOPES, P. A. Probabilidades e Estatística. Rio de Janeiro: Reichmann e Affonso Editores, 1999, capítulo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00D68-0807-406F-B813-02C107ED23DE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Probabilidade condicional</a:t>
            </a:r>
          </a:p>
          <a:p>
            <a:pPr lvl="1"/>
            <a:r>
              <a:rPr lang="pt-BR" altLang="pt-BR"/>
              <a:t>Conceito. </a:t>
            </a:r>
          </a:p>
          <a:p>
            <a:pPr lvl="1"/>
            <a:r>
              <a:rPr lang="pt-BR" altLang="pt-BR"/>
              <a:t>Regra do produto.</a:t>
            </a:r>
          </a:p>
          <a:p>
            <a:pPr lvl="1"/>
            <a:r>
              <a:rPr lang="pt-BR" altLang="pt-BR"/>
              <a:t>Eventos independentes.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9394A-D99C-47A4-9841-46E3175E4B87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Conceito experimento aleatório, espaço amostral e eventos.</a:t>
            </a:r>
          </a:p>
          <a:p>
            <a:pPr>
              <a:lnSpc>
                <a:spcPct val="90000"/>
              </a:lnSpc>
            </a:pPr>
            <a:r>
              <a:rPr lang="pt-BR" altLang="pt-BR"/>
              <a:t>Conceitos de probabilidade, axiomas e propriedades.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C1922-5C46-4614-B432-91CE93AC7FD5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Incerteza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“Certo mesmo, apenas a morte e os impostos...”</a:t>
            </a:r>
          </a:p>
          <a:p>
            <a:pPr>
              <a:lnSpc>
                <a:spcPct val="90000"/>
              </a:lnSpc>
            </a:pPr>
            <a:r>
              <a:rPr lang="pt-BR" altLang="pt-BR" dirty="0"/>
              <a:t>Até a Unidade </a:t>
            </a:r>
            <a:r>
              <a:rPr lang="pt-BR" altLang="pt-BR" dirty="0" smtClean="0"/>
              <a:t>5 </a:t>
            </a:r>
            <a:r>
              <a:rPr lang="pt-BR" altLang="pt-BR" dirty="0"/>
              <a:t>raciocínio indutivo: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Dados coletados.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Análise Exploratória de Dados</a:t>
            </a:r>
          </a:p>
          <a:p>
            <a:pPr lvl="1">
              <a:lnSpc>
                <a:spcPct val="90000"/>
              </a:lnSpc>
            </a:pPr>
            <a:r>
              <a:rPr lang="pt-BR" altLang="pt-BR" dirty="0"/>
              <a:t>Elaborar hipóteses sobre a variabilidade.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ED25EE-ED42-49CB-A798-479A7ADCBBE0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94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Incerteza e Probabilidade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36838"/>
            <a:ext cx="8229600" cy="38877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/>
              <a:t>Tomar decisões:</a:t>
            </a:r>
          </a:p>
          <a:p>
            <a:pPr lvl="1">
              <a:lnSpc>
                <a:spcPct val="80000"/>
              </a:lnSpc>
            </a:pPr>
            <a:r>
              <a:rPr lang="pt-BR" altLang="pt-BR"/>
              <a:t>Curso mais provável de ação:</a:t>
            </a:r>
          </a:p>
          <a:p>
            <a:pPr lvl="2">
              <a:lnSpc>
                <a:spcPct val="80000"/>
              </a:lnSpc>
            </a:pPr>
            <a:r>
              <a:rPr lang="pt-BR" altLang="pt-BR"/>
              <a:t>Vamos passear de barco e não sabemos nadar, devemos usar um salva-vidas.</a:t>
            </a:r>
          </a:p>
          <a:p>
            <a:pPr lvl="2">
              <a:lnSpc>
                <a:spcPct val="80000"/>
              </a:lnSpc>
            </a:pPr>
            <a:r>
              <a:rPr lang="pt-BR" altLang="pt-BR"/>
              <a:t>Não confiamos na continuidade do fornecimento de energia elétrica, devemos ter lanternas (e pilhas) ou velas (e fósforos) em casa.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CB802D-D03A-4F29-9086-500339439829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95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Incerteza e Probabilidade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Incerteza: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Por mais medo que se tenha, ou por mais revolto que seja o mar, pode não acontecer nada no seu passeio de barco.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Por pior que seja a concessionária de energia elétrica pode não faltar energia...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525B19-29EC-41C3-BE4D-BE995BE9C83A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Incerteza e Probabilidade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Questão chave: como QUANTIFICAR a incerteza para auxiliar a tomada de decisões.</a:t>
            </a:r>
          </a:p>
          <a:p>
            <a:r>
              <a:rPr lang="pt-BR" altLang="pt-BR"/>
              <a:t>Há vários métodos: um deles é a Probabilidade.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164E68-965B-49DD-A336-AE4847C0D228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197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Modelo probabilístico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4248150" cy="2887662"/>
          </a:xfrm>
          <a:noFill/>
          <a:ln/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/>
              <a:t>Construção de modelos de probabilidade para entender melhor os fenômenos aleatórios </a:t>
            </a:r>
          </a:p>
        </p:txBody>
      </p:sp>
      <p:grpSp>
        <p:nvGrpSpPr>
          <p:cNvPr id="197637" name="Group 5"/>
          <p:cNvGrpSpPr>
            <a:grpSpLocks/>
          </p:cNvGrpSpPr>
          <p:nvPr/>
        </p:nvGrpSpPr>
        <p:grpSpPr bwMode="auto">
          <a:xfrm>
            <a:off x="4572000" y="3068638"/>
            <a:ext cx="4073525" cy="3024187"/>
            <a:chOff x="1629" y="1434"/>
            <a:chExt cx="2566" cy="1905"/>
          </a:xfrm>
        </p:grpSpPr>
        <p:graphicFrame>
          <p:nvGraphicFramePr>
            <p:cNvPr id="197638" name="Object 6"/>
            <p:cNvGraphicFramePr>
              <a:graphicFrameLocks noChangeAspect="1"/>
            </p:cNvGraphicFramePr>
            <p:nvPr/>
          </p:nvGraphicFramePr>
          <p:xfrm>
            <a:off x="1629" y="2125"/>
            <a:ext cx="1236" cy="1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5" r:id="rId3" imgW="3512880" imgH="4090680" progId="">
                    <p:embed/>
                  </p:oleObj>
                </mc:Choice>
                <mc:Fallback>
                  <p:oleObj r:id="rId3" imgW="3512880" imgH="409068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9" y="2125"/>
                          <a:ext cx="1236" cy="12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7639" name="Object 7"/>
            <p:cNvGraphicFramePr>
              <a:graphicFrameLocks noChangeAspect="1"/>
            </p:cNvGraphicFramePr>
            <p:nvPr/>
          </p:nvGraphicFramePr>
          <p:xfrm>
            <a:off x="2608" y="1434"/>
            <a:ext cx="1587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646" r:id="rId5" imgW="1319040" imgH="592920" progId="">
                    <p:embed/>
                  </p:oleObj>
                </mc:Choice>
                <mc:Fallback>
                  <p:oleObj r:id="rId5" imgW="1319040" imgH="59292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434"/>
                          <a:ext cx="1587" cy="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7640" name="WordArt 8"/>
          <p:cNvSpPr>
            <a:spLocks noChangeArrowheads="1" noChangeShapeType="1" noTextEdit="1"/>
          </p:cNvSpPr>
          <p:nvPr/>
        </p:nvSpPr>
        <p:spPr bwMode="auto">
          <a:xfrm>
            <a:off x="827088" y="5084763"/>
            <a:ext cx="3097212" cy="12969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pt-BR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Incerteza!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369620-53AC-49A3-AC54-68FD463F3EA8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Probabilidade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pt-BR" altLang="pt-BR"/>
              <a:t>Uso de um modelo probabilístico:</a:t>
            </a:r>
          </a:p>
          <a:p>
            <a:pPr lvl="1">
              <a:lnSpc>
                <a:spcPct val="110000"/>
              </a:lnSpc>
            </a:pPr>
            <a:r>
              <a:rPr lang="pt-BR" altLang="pt-BR"/>
              <a:t>Definem-se todos os resultados possíveis.</a:t>
            </a:r>
          </a:p>
          <a:p>
            <a:pPr lvl="1">
              <a:lnSpc>
                <a:spcPct val="110000"/>
              </a:lnSpc>
            </a:pPr>
            <a:r>
              <a:rPr lang="pt-BR" altLang="pt-BR"/>
              <a:t>Obtém-se uma regra para avaliar a possibilidade de ocorrência dos resultados.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2032</TotalTime>
  <Words>847</Words>
  <Application>Microsoft Office PowerPoint</Application>
  <PresentationFormat>Apresentação na tela (4:3)</PresentationFormat>
  <Paragraphs>177</Paragraphs>
  <Slides>27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4" baseType="lpstr">
      <vt:lpstr>Times New Roman</vt:lpstr>
      <vt:lpstr>Arial</vt:lpstr>
      <vt:lpstr>Wingdings</vt:lpstr>
      <vt:lpstr>Symbol</vt:lpstr>
      <vt:lpstr>Verdana</vt:lpstr>
      <vt:lpstr>EAD 2</vt:lpstr>
      <vt:lpstr>Microsoft Equation 3.0</vt:lpstr>
      <vt:lpstr>ESTATÍSTICA AULA 14</vt:lpstr>
      <vt:lpstr>Aulas prévias</vt:lpstr>
      <vt:lpstr>Conteúdo desta aula</vt:lpstr>
      <vt:lpstr>Incerteza</vt:lpstr>
      <vt:lpstr>Incerteza e Probabilidade</vt:lpstr>
      <vt:lpstr>Incerteza e Probabilidade</vt:lpstr>
      <vt:lpstr>Incerteza e Probabilidade</vt:lpstr>
      <vt:lpstr>Modelo probabilístico</vt:lpstr>
      <vt:lpstr>Probabilidade</vt:lpstr>
      <vt:lpstr>Determinístico x Aleatório</vt:lpstr>
      <vt:lpstr>Experimento aleatório</vt:lpstr>
      <vt:lpstr>Exemplos</vt:lpstr>
      <vt:lpstr>Espaço Amostral (S ou )</vt:lpstr>
      <vt:lpstr>Exemplos</vt:lpstr>
      <vt:lpstr>Tipos de espaço amostral</vt:lpstr>
      <vt:lpstr>Evento</vt:lpstr>
      <vt:lpstr>Operações entre eventos</vt:lpstr>
      <vt:lpstr>Operações entre eventos</vt:lpstr>
      <vt:lpstr>Eventos mutuamente exclusivos</vt:lpstr>
      <vt:lpstr>Definição clássica de probabilidade</vt:lpstr>
      <vt:lpstr>Definição experimental de probabilidade</vt:lpstr>
      <vt:lpstr>Definição experimental de probabilidade</vt:lpstr>
      <vt:lpstr>Axiomas de Probabilidade</vt:lpstr>
      <vt:lpstr>Propriedades de probabilidade</vt:lpstr>
      <vt:lpstr>Propriedades de probabilidade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dc:creator>Marcelo Menezes Reis</dc:creator>
  <dc:description>Conceitos básicos</dc:description>
  <cp:lastModifiedBy>Marcelo Menezes Reis</cp:lastModifiedBy>
  <cp:revision>346</cp:revision>
  <dcterms:created xsi:type="dcterms:W3CDTF">2001-09-13T21:41:29Z</dcterms:created>
  <dcterms:modified xsi:type="dcterms:W3CDTF">2018-08-01T12:37:46Z</dcterms:modified>
</cp:coreProperties>
</file>