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7" r:id="rId2"/>
    <p:sldId id="283" r:id="rId3"/>
    <p:sldId id="258" r:id="rId4"/>
    <p:sldId id="346" r:id="rId5"/>
    <p:sldId id="347" r:id="rId6"/>
    <p:sldId id="348" r:id="rId7"/>
    <p:sldId id="350" r:id="rId8"/>
    <p:sldId id="351" r:id="rId9"/>
    <p:sldId id="349" r:id="rId10"/>
    <p:sldId id="353" r:id="rId11"/>
    <p:sldId id="354" r:id="rId12"/>
    <p:sldId id="355" r:id="rId13"/>
    <p:sldId id="356" r:id="rId14"/>
    <p:sldId id="281" r:id="rId15"/>
    <p:sldId id="340" r:id="rId16"/>
    <p:sldId id="282" r:id="rId17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>
        <p:scale>
          <a:sx n="90" d="100"/>
          <a:sy n="90" d="100"/>
        </p:scale>
        <p:origin x="-13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A763-928C-4D33-BABA-D468BEDF9631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3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2839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7CF9-6F11-49FF-A1A0-64F4F5D9797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86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I AULA </a:t>
            </a:r>
            <a:r>
              <a:rPr lang="pt-BR" altLang="pt-BR" sz="4000" u="sng" dirty="0" smtClean="0"/>
              <a:t>13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DE SÉRIES TEMPORAIS: – Unidade 5</a:t>
            </a:r>
          </a:p>
          <a:p>
            <a:pPr>
              <a:lnSpc>
                <a:spcPct val="80000"/>
              </a:lnSpc>
            </a:pPr>
            <a:r>
              <a:rPr lang="pt-BR" altLang="pt-BR" dirty="0" smtClean="0"/>
              <a:t>Recomposição da Série Temporal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10</a:t>
            </a:fld>
            <a:endParaRPr lang="pt-BR" altLang="pt-BR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633212"/>
                  </p:ext>
                </p:extLst>
              </p:nvPr>
            </p:nvGraphicFramePr>
            <p:xfrm>
              <a:off x="179512" y="1412776"/>
              <a:ext cx="8856984" cy="457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8112"/>
                    <a:gridCol w="1008112"/>
                    <a:gridCol w="936104"/>
                    <a:gridCol w="1224136"/>
                    <a:gridCol w="1152128"/>
                    <a:gridCol w="1314146"/>
                    <a:gridCol w="1107123"/>
                    <a:gridCol w="1107123"/>
                  </a:tblGrid>
                  <a:tr h="78040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Vendas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 (</a:t>
                          </a: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potência)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S (aditivo)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S (</a:t>
                          </a:r>
                          <a:r>
                            <a:rPr lang="pt-BR" sz="2000" dirty="0" err="1" smtClean="0">
                              <a:effectLst/>
                              <a:latin typeface="Times New Roman"/>
                              <a:ea typeface="Times New Roman"/>
                            </a:rPr>
                            <a:t>mult</a:t>
                          </a: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.)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t-BR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1" i="1" smtClean="0">
                                      <a:effectLst/>
                                      <a:latin typeface="Cambria Math"/>
                                    </a:rPr>
                                    <m:t>𝒀</m:t>
                                  </m:r>
                                </m:e>
                              </m:acc>
                            </m:oMath>
                          </a14:m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(adit.)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pt-BR" sz="2000" i="1" smtClean="0">
                                      <a:effectLst/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1" i="1" smtClean="0">
                                      <a:effectLst/>
                                      <a:latin typeface="Cambria Math"/>
                                    </a:rPr>
                                    <m:t>𝒀</m:t>
                                  </m:r>
                                </m:e>
                              </m:acc>
                            </m:oMath>
                          </a14:m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(mult.)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4750,200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-503,581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0,938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4246,619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4453,390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5400,482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-833,006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0,892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4567,476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4818,037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5821,395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-351,631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0,950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5469,763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5529,451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6139,786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1688,219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1,220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7828,004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7492,726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1997-I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6481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6398,693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-503,581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0,938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5895,111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5998,878</a:t>
                          </a: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1997-II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6420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6618,319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-833,006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0,892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5785,313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5904,529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633212"/>
                  </p:ext>
                </p:extLst>
              </p:nvPr>
            </p:nvGraphicFramePr>
            <p:xfrm>
              <a:off x="179512" y="1412776"/>
              <a:ext cx="8856984" cy="45783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08112"/>
                    <a:gridCol w="1008112"/>
                    <a:gridCol w="936104"/>
                    <a:gridCol w="1224136"/>
                    <a:gridCol w="1152128"/>
                    <a:gridCol w="1314146"/>
                    <a:gridCol w="1107123"/>
                    <a:gridCol w="1107123"/>
                  </a:tblGrid>
                  <a:tr h="78040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Vendas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 (</a:t>
                          </a: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potência)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S (aditivo)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S (</a:t>
                          </a:r>
                          <a:r>
                            <a:rPr lang="pt-BR" sz="2000" dirty="0" err="1" smtClean="0">
                              <a:effectLst/>
                              <a:latin typeface="Times New Roman"/>
                              <a:ea typeface="Times New Roman"/>
                            </a:rPr>
                            <a:t>mult</a:t>
                          </a: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.)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602210" t="-781" r="-101105" b="-486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698352" t="-781" r="-549" b="-486719"/>
                          </a:stretch>
                        </a:blipFill>
                      </a:tcPr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4750,200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-503,581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0,938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4246,619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4453,390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5400,482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-833,006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0,892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4567,476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4818,037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5821,395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-351,631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0,950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5469,763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5529,451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6139,786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1688,219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1,220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7828,004</a:t>
                          </a:r>
                          <a:endParaRPr lang="pt-BR" sz="32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7492,726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1997-I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6481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6398,693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-503,581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0,938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5895,111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5998,878</a:t>
                          </a:r>
                        </a:p>
                      </a:txBody>
                      <a:tcPr marL="68580" marR="68580" marT="0" marB="0" anchor="ctr"/>
                    </a:tc>
                  </a:tr>
                  <a:tr h="63299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1997-II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6420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6618,319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-833,006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0,892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5785,313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5904,529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94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11</a:t>
            </a:fld>
            <a:endParaRPr lang="pt-BR" altLang="pt-BR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3221087"/>
                  </p:ext>
                </p:extLst>
              </p:nvPr>
            </p:nvGraphicFramePr>
            <p:xfrm>
              <a:off x="107504" y="1340768"/>
              <a:ext cx="8928993" cy="2209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427"/>
                    <a:gridCol w="1307838"/>
                    <a:gridCol w="1296144"/>
                    <a:gridCol w="1296144"/>
                    <a:gridCol w="1368152"/>
                    <a:gridCol w="1368152"/>
                    <a:gridCol w="1224136"/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Y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𝒂𝒅𝒊𝒕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 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pt-BR" b="1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pt-BR" b="1" i="1" smtClean="0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pt-BR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  <m:t>𝒀</m:t>
                                                </m:r>
                                              </m:e>
                                            </m:acc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4246,619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205,381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42181,46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4,613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4567,476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60,476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3657,35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1,342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5469,763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67,237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4520,77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1,214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7828,004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328,996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108238,20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4,033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e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3221087"/>
                  </p:ext>
                </p:extLst>
              </p:nvPr>
            </p:nvGraphicFramePr>
            <p:xfrm>
              <a:off x="107504" y="1340768"/>
              <a:ext cx="8928993" cy="2209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427"/>
                    <a:gridCol w="1307838"/>
                    <a:gridCol w="1296144"/>
                    <a:gridCol w="1296144"/>
                    <a:gridCol w="1368152"/>
                    <a:gridCol w="1368152"/>
                    <a:gridCol w="1224136"/>
                  </a:tblGrid>
                  <a:tr h="72593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Y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3099" t="-840" r="-305164" b="-221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64286" t="-840" r="-190179" b="-221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64286" t="-840" r="-90179" b="-2210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28856" t="-840" r="-498" b="-22100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4246,619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205,381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42181,46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4,613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4567,476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60,476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3657,35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1,342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5469,763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67,237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4520,77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1,214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7828,004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328,996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108238,20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4,033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334343"/>
                  </p:ext>
                </p:extLst>
              </p:nvPr>
            </p:nvGraphicFramePr>
            <p:xfrm>
              <a:off x="107504" y="3933056"/>
              <a:ext cx="8928993" cy="2209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427"/>
                    <a:gridCol w="1307838"/>
                    <a:gridCol w="1296144"/>
                    <a:gridCol w="1296144"/>
                    <a:gridCol w="1368152"/>
                    <a:gridCol w="1368152"/>
                    <a:gridCol w="1224136"/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Y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𝒎𝒖𝒍𝒕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.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𝒀</m:t>
                                    </m:r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 −</m:t>
                                    </m:r>
                                    <m:acc>
                                      <m:accPr>
                                        <m:chr m:val="̂"/>
                                        <m:ctrlPr>
                                          <a:rPr lang="pt-BR" b="1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̂"/>
                                            <m:ctrlPr>
                                              <a:rPr lang="pt-BR" b="1" i="1" smtClean="0"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pt-B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pt-BR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pt-BR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pt-BR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𝒀</m:t>
                                            </m:r>
                                            <m:r>
                                              <a:rPr lang="pt-BR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pt-BR" b="1" i="1" smtClean="0">
                                                    <a:latin typeface="Cambria Math"/>
                                                  </a:rPr>
                                                  <m:t>𝒀</m:t>
                                                </m:r>
                                              </m:e>
                                            </m:acc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pt-BR" b="1" i="1" smtClean="0">
                                            <a:latin typeface="Cambria Math"/>
                                          </a:rPr>
                                          <m:t>𝒀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4453,390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1,390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1,93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0,031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4818,037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311,037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96743,73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6,901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5529,451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7,549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56,99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0,136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7492,726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664,274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441260,53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8,144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334343"/>
                  </p:ext>
                </p:extLst>
              </p:nvPr>
            </p:nvGraphicFramePr>
            <p:xfrm>
              <a:off x="107504" y="3933056"/>
              <a:ext cx="8928993" cy="220929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8427"/>
                    <a:gridCol w="1307838"/>
                    <a:gridCol w="1296144"/>
                    <a:gridCol w="1296144"/>
                    <a:gridCol w="1368152"/>
                    <a:gridCol w="1368152"/>
                    <a:gridCol w="1224136"/>
                  </a:tblGrid>
                  <a:tr h="72593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Período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Trim.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 smtClean="0">
                              <a:effectLst/>
                              <a:latin typeface="Times New Roman"/>
                              <a:ea typeface="Times New Roman"/>
                            </a:rPr>
                            <a:t>Y</a:t>
                          </a:r>
                          <a:endParaRPr lang="pt-BR" sz="3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83099" r="-305164" b="-221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64286" r="-190179" b="-221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64286" r="-90179" b="-221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28856" r="-498" b="-22184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4452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4453,390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1,390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1,93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0,031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2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4507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4818,037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311,037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96743,73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6,901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1996-III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5537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5529,451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7,549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56,99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0,136</a:t>
                          </a:r>
                        </a:p>
                      </a:txBody>
                      <a:tcPr marL="68580" marR="68580" marT="0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1996-IV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8157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7492,726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664,274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>
                              <a:effectLst/>
                              <a:latin typeface="Times New Roman"/>
                              <a:ea typeface="Times New Roman"/>
                            </a:rPr>
                            <a:t>441260,53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pt-BR" sz="2000" dirty="0">
                              <a:effectLst/>
                              <a:latin typeface="Times New Roman"/>
                              <a:ea typeface="Times New Roman"/>
                            </a:rPr>
                            <a:t>8,144</a:t>
                          </a: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91556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12</a:t>
            </a:fld>
            <a:endParaRPr lang="pt-BR" alt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02754"/>
              </p:ext>
            </p:extLst>
          </p:nvPr>
        </p:nvGraphicFramePr>
        <p:xfrm>
          <a:off x="755576" y="2420888"/>
          <a:ext cx="7920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Modelo</a:t>
                      </a:r>
                      <a:endParaRPr lang="pt-BR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Medidas de acuracidade</a:t>
                      </a:r>
                      <a:endParaRPr lang="pt-B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EAM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EQM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EPAM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Aditivo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Times New Roman"/>
                        </a:rPr>
                        <a:t>292,033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Times New Roman"/>
                        </a:rPr>
                        <a:t>144321,17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Times New Roman"/>
                          <a:ea typeface="Times New Roman"/>
                        </a:rPr>
                        <a:t>3,896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Multiplicativo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Times New Roman"/>
                        </a:rPr>
                        <a:t>300,434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Times New Roman"/>
                          <a:ea typeface="Times New Roman"/>
                        </a:rPr>
                        <a:t>171889,43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/>
                          <a:ea typeface="Times New Roman"/>
                        </a:rPr>
                        <a:t>3,915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31640" y="4694575"/>
            <a:ext cx="682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b="1" dirty="0" smtClean="0">
                <a:solidFill>
                  <a:schemeClr val="bg2"/>
                </a:solidFill>
              </a:rPr>
              <a:t>Modelo aditivo tem todas as medidas mais próximas de zero.</a:t>
            </a:r>
            <a:endParaRPr lang="pt-B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4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5 - Previsão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13</a:t>
            </a:fld>
            <a:endParaRPr lang="pt-BR" alt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612291"/>
              </p:ext>
            </p:extLst>
          </p:nvPr>
        </p:nvGraphicFramePr>
        <p:xfrm>
          <a:off x="539552" y="2708920"/>
          <a:ext cx="8352927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437"/>
                <a:gridCol w="1376856"/>
                <a:gridCol w="3903467"/>
                <a:gridCol w="1512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Trimestre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T(potência) × S </a:t>
                      </a:r>
                      <a:r>
                        <a:rPr lang="pt-BR" baseline="-25000" dirty="0" smtClean="0"/>
                        <a:t>Aditivo</a:t>
                      </a:r>
                      <a:endParaRPr lang="pt-BR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</a:t>
                      </a:r>
                      <a:endParaRPr lang="pt-B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25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4750,2×25</a:t>
                      </a:r>
                      <a:r>
                        <a:rPr lang="es-ES_tradnl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0,1851</a:t>
                      </a:r>
                      <a:r>
                        <a:rPr lang="es-ES_tradnl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(-503,581)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8115,691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II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4750,2×26</a:t>
                      </a:r>
                      <a:r>
                        <a:rPr lang="es-ES_tradnl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0,1851</a:t>
                      </a:r>
                      <a:r>
                        <a:rPr lang="es-ES_tradnl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(-833,006)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7849,067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III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27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4750,2×27</a:t>
                      </a:r>
                      <a:r>
                        <a:rPr lang="es-ES_tradnl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0,1851</a:t>
                      </a:r>
                      <a:r>
                        <a:rPr lang="es-ES_tradnl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(-351,631)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8391,305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IV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28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4750,2×28</a:t>
                      </a:r>
                      <a:r>
                        <a:rPr lang="es-ES_tradnl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0,1851</a:t>
                      </a:r>
                      <a:r>
                        <a:rPr lang="es-ES_tradnl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(1688,219)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10490,208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64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" y="2349500"/>
            <a:ext cx="9033245" cy="417584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análise de séries temporais: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LEVINE, D. M., STEPHAN, D.,  KREHBIEL, T. C.,  BERENSON, M. L. Estatística: Teoria e Aplicações - Usando Microsoft Excel  em Português. 5ª ed. – Rio de Janeiro: LTC, 2005. Capítulo 13.</a:t>
            </a:r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 Unidade 5 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“Análise de Séries Temporais com o Microsoft Excel 2007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apresentados, ou no canal menreis39 no YouTube.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Conceito experimento aleatório, espaço amostral e eventos.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Conceitos de probabilidade, axiomas e propriedades.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 decomposição pelo modelo </a:t>
            </a:r>
            <a:r>
              <a:rPr lang="pt-BR" altLang="pt-BR" dirty="0" smtClean="0"/>
              <a:t>clássico: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Tendência </a:t>
            </a:r>
            <a:r>
              <a:rPr lang="pt-BR" altLang="pt-BR" dirty="0"/>
              <a:t>por </a:t>
            </a:r>
            <a:r>
              <a:rPr lang="pt-BR" altLang="pt-BR" dirty="0" smtClean="0"/>
              <a:t>equação e médias móveis.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Componente sazonal.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Componentes cíclica e irregular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Recomposição da série pelos modelos aditivo e multiplicativo.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Escolha do melhor modelo pelas medidas de acuracidade.</a:t>
            </a:r>
            <a:endParaRPr lang="pt-BR" altLang="pt-B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7338"/>
            <a:ext cx="8856984" cy="792162"/>
          </a:xfrm>
        </p:spPr>
        <p:txBody>
          <a:bodyPr/>
          <a:lstStyle/>
          <a:p>
            <a:r>
              <a:rPr lang="pt-BR" dirty="0"/>
              <a:t>Modelo clássico de decomposição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30369" cy="40317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Uma série (Y) é composta por quatro padrões: </a:t>
            </a:r>
          </a:p>
          <a:p>
            <a:pPr lvl="1">
              <a:lnSpc>
                <a:spcPct val="90000"/>
              </a:lnSpc>
            </a:pPr>
            <a:r>
              <a:rPr lang="pt-BR" altLang="pt-BR" b="1" dirty="0">
                <a:solidFill>
                  <a:srgbClr val="FF0000"/>
                </a:solidFill>
              </a:rPr>
              <a:t>Tendência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chemeClr val="tx2">
                    <a:lumMod val="75000"/>
                  </a:schemeClr>
                </a:solidFill>
              </a:rPr>
              <a:t>Cíclicas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009900"/>
                </a:solidFill>
              </a:rPr>
              <a:t>Sazonais</a:t>
            </a:r>
            <a:r>
              <a:rPr lang="pt-BR" altLang="pt-BR" dirty="0"/>
              <a:t> e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r>
              <a:rPr lang="pt-BR" altLang="pt-BR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Y = f (T,C,S,I)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72393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2"/>
                </a:solidFill>
              </a:rPr>
              <a:t>Série pode apresentar todos os padrões, apenas alguns ou mesmo apenas um (Irregular)</a:t>
            </a:r>
          </a:p>
        </p:txBody>
      </p:sp>
    </p:spTree>
    <p:extLst>
      <p:ext uri="{BB962C8B-B14F-4D97-AF65-F5344CB8AC3E}">
        <p14:creationId xmlns:p14="http://schemas.microsoft.com/office/powerpoint/2010/main" val="310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Recomposição da Série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Agrupar novamente as componentes para comparar com os valores originais.</a:t>
                </a:r>
              </a:p>
              <a:p>
                <a:r>
                  <a:rPr lang="pt-BR" altLang="pt-BR" dirty="0"/>
                  <a:t>No modelo aditivo:</a:t>
                </a:r>
              </a:p>
              <a:p>
                <a:pPr lvl="1"/>
                <a:r>
                  <a:rPr lang="pt-BR" altLang="pt-BR" b="1" dirty="0">
                    <a:solidFill>
                      <a:srgbClr val="FF0000"/>
                    </a:solidFill>
                  </a:rPr>
                  <a:t>T</a:t>
                </a:r>
                <a:r>
                  <a:rPr lang="pt-BR" altLang="pt-BR" dirty="0"/>
                  <a:t> + </a:t>
                </a:r>
                <a:r>
                  <a:rPr lang="pt-BR" altLang="pt-BR" b="1" dirty="0">
                    <a:solidFill>
                      <a:srgbClr val="0070C0"/>
                    </a:solidFill>
                  </a:rPr>
                  <a:t>C</a:t>
                </a:r>
                <a:r>
                  <a:rPr lang="pt-BR" altLang="pt-BR" b="1" dirty="0">
                    <a:solidFill>
                      <a:srgbClr val="FF6600"/>
                    </a:solidFill>
                  </a:rPr>
                  <a:t>I</a:t>
                </a:r>
                <a:r>
                  <a:rPr lang="pt-BR" altLang="pt-BR" dirty="0"/>
                  <a:t> + </a:t>
                </a:r>
                <a:r>
                  <a:rPr lang="pt-BR" altLang="pt-BR" b="1" dirty="0">
                    <a:solidFill>
                      <a:srgbClr val="009900"/>
                    </a:solidFill>
                  </a:rPr>
                  <a:t>S</a:t>
                </a:r>
                <a:r>
                  <a:rPr lang="pt-BR" altLang="pt-BR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altLang="pt-BR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altLang="pt-BR" b="1" i="1" dirty="0" smtClean="0">
                            <a:latin typeface="Cambria Math"/>
                          </a:rPr>
                          <m:t>𝒀</m:t>
                        </m:r>
                      </m:e>
                    </m:acc>
                    <m:r>
                      <a:rPr lang="pt-BR" altLang="pt-BR" b="1" i="1" baseline="-25000" dirty="0" smtClean="0">
                        <a:latin typeface="Cambria Math"/>
                      </a:rPr>
                      <m:t>𝒂𝒅𝒊𝒕𝒊𝒗𝒐</m:t>
                    </m:r>
                  </m:oMath>
                </a14:m>
                <a:endParaRPr lang="pt-BR" altLang="pt-BR" baseline="-25000" dirty="0" smtClean="0"/>
              </a:p>
              <a:p>
                <a:r>
                  <a:rPr lang="pt-BR" altLang="pt-BR" dirty="0"/>
                  <a:t>No modelo multiplicativo:</a:t>
                </a:r>
              </a:p>
              <a:p>
                <a:pPr lvl="1"/>
                <a:r>
                  <a:rPr lang="pt-BR" altLang="pt-BR" b="1" dirty="0">
                    <a:solidFill>
                      <a:srgbClr val="FF0000"/>
                    </a:solidFill>
                  </a:rPr>
                  <a:t>T</a:t>
                </a:r>
                <a:r>
                  <a:rPr lang="pt-BR" altLang="pt-BR" dirty="0"/>
                  <a:t> x </a:t>
                </a:r>
                <a:r>
                  <a:rPr lang="pt-BR" altLang="pt-BR" b="1" dirty="0">
                    <a:solidFill>
                      <a:srgbClr val="0070C0"/>
                    </a:solidFill>
                  </a:rPr>
                  <a:t>C</a:t>
                </a:r>
                <a:r>
                  <a:rPr lang="pt-BR" altLang="pt-BR" b="1" dirty="0">
                    <a:solidFill>
                      <a:srgbClr val="FF6600"/>
                    </a:solidFill>
                  </a:rPr>
                  <a:t>I</a:t>
                </a:r>
                <a:r>
                  <a:rPr lang="pt-BR" altLang="pt-BR" dirty="0"/>
                  <a:t> x </a:t>
                </a:r>
                <a:r>
                  <a:rPr lang="pt-BR" altLang="pt-BR" b="1" dirty="0">
                    <a:solidFill>
                      <a:srgbClr val="009900"/>
                    </a:solidFill>
                  </a:rPr>
                  <a:t>S</a:t>
                </a:r>
                <a:r>
                  <a:rPr lang="pt-BR" altLang="pt-BR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altLang="pt-BR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t-BR" altLang="pt-BR" b="1" i="1" dirty="0">
                            <a:latin typeface="Cambria Math"/>
                          </a:rPr>
                          <m:t>𝒀</m:t>
                        </m:r>
                      </m:e>
                    </m:acc>
                    <m:r>
                      <a:rPr lang="pt-BR" altLang="pt-BR" b="1" i="1" baseline="-25000" dirty="0" smtClean="0">
                        <a:latin typeface="Cambria Math"/>
                      </a:rPr>
                      <m:t>𝒎𝒖𝒍𝒕𝒊𝒑𝒍𝒊𝒄𝒂𝒕𝒊𝒗𝒐</m:t>
                    </m:r>
                  </m:oMath>
                </a14:m>
                <a:endParaRPr lang="pt-BR" altLang="pt-BR" baseline="-25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17" r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69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r>
              <a:rPr lang="pt-BR" dirty="0" smtClean="0"/>
              <a:t>Recomposição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04864"/>
            <a:ext cx="8521211" cy="4400128"/>
          </a:xfrm>
        </p:spPr>
        <p:txBody>
          <a:bodyPr/>
          <a:lstStyle/>
          <a:p>
            <a:pPr algn="just"/>
            <a:r>
              <a:rPr lang="pt-BR" sz="2800" dirty="0" smtClean="0"/>
              <a:t>Usar melhor modelo de tendência por equação.</a:t>
            </a:r>
          </a:p>
          <a:p>
            <a:pPr algn="just"/>
            <a:r>
              <a:rPr lang="pt-BR" sz="2800" dirty="0" smtClean="0"/>
              <a:t>Se houver influência de sazonalidade:</a:t>
            </a:r>
          </a:p>
          <a:p>
            <a:pPr lvl="1" algn="just"/>
            <a:r>
              <a:rPr lang="pt-BR" sz="2800" dirty="0" smtClean="0"/>
              <a:t>Usar índices sazonais aditivos;</a:t>
            </a:r>
          </a:p>
          <a:p>
            <a:pPr lvl="1" algn="just"/>
            <a:r>
              <a:rPr lang="pt-BR" sz="2800" dirty="0" smtClean="0"/>
              <a:t>Usar índices sazonais multiplicativos.</a:t>
            </a:r>
          </a:p>
          <a:p>
            <a:pPr algn="just"/>
            <a:r>
              <a:rPr lang="pt-BR" sz="2800" dirty="0" smtClean="0"/>
              <a:t>Se houver influência de ciclos:</a:t>
            </a:r>
          </a:p>
          <a:p>
            <a:pPr lvl="1" algn="just"/>
            <a:r>
              <a:rPr lang="pt-BR" sz="2800" dirty="0" smtClean="0"/>
              <a:t>Identificar corretamente períodos de alta/baixa;</a:t>
            </a:r>
          </a:p>
          <a:p>
            <a:pPr lvl="2" algn="just"/>
            <a:r>
              <a:rPr lang="pt-BR" sz="2800" dirty="0" smtClean="0"/>
              <a:t>Usar mediana de todos os ciclos de alta;</a:t>
            </a:r>
          </a:p>
          <a:p>
            <a:pPr lvl="2" algn="just"/>
            <a:r>
              <a:rPr lang="pt-BR" sz="2800" dirty="0" smtClean="0"/>
              <a:t>Usar mediana de todos os ciclos de baixa.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ABECA-E5D6-4F51-9F13-60727D4863B6}" type="slidenum">
              <a:rPr lang="en-US" altLang="pt-BR" smtClean="0"/>
              <a:pPr>
                <a:defRPr/>
              </a:pPr>
              <a:t>6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729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r>
              <a:rPr lang="pt-BR" dirty="0" smtClean="0"/>
              <a:t>Escolha do modelo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204864"/>
                <a:ext cx="8784976" cy="4319761"/>
              </a:xfrm>
            </p:spPr>
            <p:txBody>
              <a:bodyPr/>
              <a:lstStyle/>
              <a:p>
                <a:r>
                  <a:rPr lang="pt-BR" dirty="0" smtClean="0"/>
                  <a:t>Calcular as medidas de acuracidade para a recomposição pelos dois modelos.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𝑒𝑟𝑟𝑜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𝑎𝑑𝑖𝑡𝑖𝑣𝑜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𝑌</m:t>
                    </m:r>
                    <m:r>
                      <a:rPr lang="pt-B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𝑎𝑑𝑖𝑡𝑖𝑣𝑜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/>
                          </a:rPr>
                          <m:t>𝑒𝑟𝑟𝑜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𝑚𝑢𝑙𝑡𝑖𝑝𝑙𝑖𝑐𝑎𝑡𝑖</m:t>
                        </m:r>
                        <m:r>
                          <a:rPr lang="pt-BR" i="1">
                            <a:latin typeface="Cambria Math"/>
                          </a:rPr>
                          <m:t>𝑣𝑜</m:t>
                        </m:r>
                      </m:sub>
                    </m:sSub>
                    <m:r>
                      <a:rPr lang="pt-BR" i="1">
                        <a:latin typeface="Cambria Math"/>
                      </a:rPr>
                      <m:t>=</m:t>
                    </m:r>
                    <m:r>
                      <a:rPr lang="pt-BR" i="1">
                        <a:latin typeface="Cambria Math"/>
                      </a:rPr>
                      <m:t>𝑌</m:t>
                    </m:r>
                    <m:r>
                      <a:rPr lang="pt-BR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t-BR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pt-BR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𝑚𝑢𝑙𝑡𝑖𝑝𝑙𝑖𝑐𝑎𝑡𝑖𝑣𝑜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r>
                  <a:rPr lang="pt-BR" dirty="0" smtClean="0"/>
                  <a:t>Encontrar:</a:t>
                </a:r>
              </a:p>
              <a:p>
                <a:pPr lvl="1"/>
                <a:r>
                  <a:rPr lang="pt-BR" dirty="0" smtClean="0"/>
                  <a:t>erros absolutos, erros quadráticos, erros percentuais absolutos para os dois modelos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204864"/>
                <a:ext cx="8784976" cy="4319761"/>
              </a:xfrm>
              <a:blipFill rotWithShape="1">
                <a:blip r:embed="rId2"/>
                <a:stretch>
                  <a:fillRect l="-763" t="-1836" r="-1804"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54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 do modelo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8</a:t>
            </a:fld>
            <a:endParaRPr lang="pt-BR" alt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2963564" cy="119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967" y="3266330"/>
            <a:ext cx="3120803" cy="120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628" y="4725144"/>
            <a:ext cx="4218740" cy="125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51530" y="2478086"/>
            <a:ext cx="850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Melhor modelo: maioria das medidas mais próximas de zero.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781300"/>
            <a:ext cx="8712967" cy="3743325"/>
          </a:xfrm>
        </p:spPr>
        <p:txBody>
          <a:bodyPr/>
          <a:lstStyle/>
          <a:p>
            <a:r>
              <a:rPr lang="pt-BR" dirty="0"/>
              <a:t>Vendas trimestrais em milhões de dólares da loja de departamentos JC </a:t>
            </a:r>
            <a:r>
              <a:rPr lang="pt-BR" dirty="0" err="1"/>
              <a:t>Penney</a:t>
            </a:r>
            <a:r>
              <a:rPr lang="pt-BR" dirty="0"/>
              <a:t> de 1996 a 2001.</a:t>
            </a:r>
          </a:p>
          <a:p>
            <a:r>
              <a:rPr lang="pt-BR" dirty="0"/>
              <a:t>Melhor tendência (equação): potência.</a:t>
            </a:r>
          </a:p>
          <a:p>
            <a:r>
              <a:rPr lang="pt-BR" dirty="0"/>
              <a:t>Sazonalidade: influencia na série (Aula 11).</a:t>
            </a:r>
          </a:p>
          <a:p>
            <a:r>
              <a:rPr lang="pt-BR" dirty="0" smtClean="0"/>
              <a:t>Sem influência de ciclos.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43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3017</TotalTime>
  <Words>786</Words>
  <Application>Microsoft Office PowerPoint</Application>
  <PresentationFormat>Apresentação na tela (4:3)</PresentationFormat>
  <Paragraphs>237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EAD 2</vt:lpstr>
      <vt:lpstr>ESTATÍSTICA I AULA 13</vt:lpstr>
      <vt:lpstr>Aulas prévias</vt:lpstr>
      <vt:lpstr>Conteúdo desta aula</vt:lpstr>
      <vt:lpstr>Modelo clássico de decomposição</vt:lpstr>
      <vt:lpstr>Recomposição da Série</vt:lpstr>
      <vt:lpstr>Recomposição</vt:lpstr>
      <vt:lpstr>Escolha do modelo</vt:lpstr>
      <vt:lpstr>Escolha do modelo</vt:lpstr>
      <vt:lpstr>Exemplo 5</vt:lpstr>
      <vt:lpstr>Apresentação do PowerPoint</vt:lpstr>
      <vt:lpstr>Apresentação do PowerPoint</vt:lpstr>
      <vt:lpstr>Exemplo 5</vt:lpstr>
      <vt:lpstr>Exemplo 5 - Previsão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425</cp:revision>
  <dcterms:created xsi:type="dcterms:W3CDTF">2001-09-13T21:41:29Z</dcterms:created>
  <dcterms:modified xsi:type="dcterms:W3CDTF">2018-08-01T12:32:41Z</dcterms:modified>
</cp:coreProperties>
</file>