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sldIdLst>
    <p:sldId id="257" r:id="rId2"/>
    <p:sldId id="283" r:id="rId3"/>
    <p:sldId id="258" r:id="rId4"/>
    <p:sldId id="346" r:id="rId5"/>
    <p:sldId id="347" r:id="rId6"/>
    <p:sldId id="348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281" r:id="rId16"/>
    <p:sldId id="340" r:id="rId17"/>
    <p:sldId id="282" r:id="rId18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 varScale="1">
        <p:scale>
          <a:sx n="83" d="100"/>
          <a:sy n="83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A763-928C-4D33-BABA-D468BEDF9631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93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467600" cy="127635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2839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057CF9-6F11-49FF-A1A0-64F4F5D9797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865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/>
              <a:t>ESTATÍSTICA I AULA </a:t>
            </a:r>
            <a:r>
              <a:rPr lang="pt-BR" altLang="pt-BR" sz="4000" u="sng" dirty="0" smtClean="0"/>
              <a:t>12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DE SÉRIES TEMPORAIS: – Unidade 5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Componentes Cíclica e Irregular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E2A3-89E0-4C3C-B51C-990C67A71FC3}" type="slidenum">
              <a:rPr lang="en-US" altLang="pt-BR" smtClean="0"/>
              <a:pPr>
                <a:defRPr/>
              </a:pPr>
              <a:t>10</a:t>
            </a:fld>
            <a:endParaRPr lang="en-US" alt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10" y="1592796"/>
            <a:ext cx="764047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e 2"/>
          <p:cNvSpPr/>
          <p:nvPr/>
        </p:nvSpPr>
        <p:spPr bwMode="auto">
          <a:xfrm>
            <a:off x="2228458" y="3609020"/>
            <a:ext cx="465282" cy="936104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lipse 4"/>
          <p:cNvSpPr/>
          <p:nvPr/>
        </p:nvSpPr>
        <p:spPr bwMode="auto">
          <a:xfrm>
            <a:off x="3690774" y="3656454"/>
            <a:ext cx="762666" cy="2016224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6283062" y="3808854"/>
            <a:ext cx="762666" cy="2176430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959721"/>
          </a:xfrm>
        </p:spPr>
        <p:txBody>
          <a:bodyPr/>
          <a:lstStyle/>
          <a:p>
            <a:r>
              <a:rPr lang="pt-BR" dirty="0"/>
              <a:t>Vendas trimestrais em milhões de dólares da loja de departamentos JC </a:t>
            </a:r>
            <a:r>
              <a:rPr lang="pt-BR" dirty="0" err="1"/>
              <a:t>Penney</a:t>
            </a:r>
            <a:r>
              <a:rPr lang="pt-BR" dirty="0"/>
              <a:t> de 1996 a </a:t>
            </a:r>
            <a:r>
              <a:rPr lang="pt-BR" dirty="0" smtClean="0"/>
              <a:t>2001.</a:t>
            </a:r>
          </a:p>
          <a:p>
            <a:r>
              <a:rPr lang="pt-BR" dirty="0" smtClean="0"/>
              <a:t>Melhor tendência (equação): potência.</a:t>
            </a:r>
          </a:p>
          <a:p>
            <a:r>
              <a:rPr lang="pt-BR" dirty="0" smtClean="0"/>
              <a:t>Sazonalidade: influencia na série (Aula 11).</a:t>
            </a:r>
          </a:p>
          <a:p>
            <a:r>
              <a:rPr lang="pt-BR" dirty="0" smtClean="0"/>
              <a:t>Obter componentes cíclica e irregular.</a:t>
            </a:r>
          </a:p>
          <a:p>
            <a:pPr lvl="1"/>
            <a:r>
              <a:rPr lang="pt-BR" dirty="0" smtClean="0"/>
              <a:t>Avaliar influência.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24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5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12</a:t>
            </a:fld>
            <a:endParaRPr lang="pt-BR" alt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565767"/>
              </p:ext>
            </p:extLst>
          </p:nvPr>
        </p:nvGraphicFramePr>
        <p:xfrm>
          <a:off x="100667" y="4130789"/>
          <a:ext cx="89289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Saditivo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Smultipl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 Aditivo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 Multi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1996-I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-503,581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205,381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1996-II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5400,482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-833,006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-60,476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0,935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1996-III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5821,395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-351,631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1996-IV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6139,786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1688,219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328,996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36771" y="2675820"/>
            <a:ext cx="6755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T: Tendência do modelo potência = </a:t>
            </a:r>
            <a:r>
              <a:rPr lang="en-US" sz="2400" dirty="0">
                <a:solidFill>
                  <a:schemeClr val="bg2"/>
                </a:solidFill>
              </a:rPr>
              <a:t>4750,2x</a:t>
            </a:r>
            <a:r>
              <a:rPr lang="en-US" sz="2400" baseline="30000" dirty="0">
                <a:solidFill>
                  <a:schemeClr val="bg2"/>
                </a:solidFill>
              </a:rPr>
              <a:t>0,1851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29934" y="3137485"/>
            <a:ext cx="7532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S: há influência de sazonalidade nos modelo aditivo e</a:t>
            </a:r>
          </a:p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multiplicativo.</a:t>
            </a:r>
            <a:endParaRPr lang="pt-B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13</a:t>
            </a:fld>
            <a:endParaRPr lang="pt-BR" alt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4226"/>
            <a:ext cx="8621340" cy="533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ector reto 4"/>
          <p:cNvCxnSpPr/>
          <p:nvPr/>
        </p:nvCxnSpPr>
        <p:spPr bwMode="auto">
          <a:xfrm>
            <a:off x="1043608" y="4365104"/>
            <a:ext cx="79012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432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14</a:t>
            </a:fld>
            <a:endParaRPr lang="pt-BR" alt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19491"/>
            <a:ext cx="8609298" cy="516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ector reto 3"/>
          <p:cNvCxnSpPr/>
          <p:nvPr/>
        </p:nvCxnSpPr>
        <p:spPr bwMode="auto">
          <a:xfrm>
            <a:off x="959558" y="3429000"/>
            <a:ext cx="79012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94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" y="2349500"/>
            <a:ext cx="9033245" cy="417584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análise de séries temporais: </a:t>
            </a:r>
          </a:p>
          <a:p>
            <a:pPr lvl="1">
              <a:lnSpc>
                <a:spcPct val="70000"/>
              </a:lnSpc>
            </a:pPr>
            <a:r>
              <a:rPr lang="pt-BR" altLang="pt-BR" dirty="0"/>
              <a:t>LEVINE, D. M., STEPHAN, D.,  KREHBIEL, T. C.,  BERENSON, M. L. Estatística: Teoria e Aplicações - Usando Microsoft Excel  em Português. 5ª ed. – Rio de Janeiro: LTC, 2005. Capítulo 13.</a:t>
            </a:r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2006. Capítulo 2.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 Unidade 5 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“Análise de Séries Temporais com o Microsoft Excel 2007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apresentados, ou no canal menreis39 no YouTube.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Análise de Séries Temporais.</a:t>
            </a:r>
          </a:p>
          <a:p>
            <a:pPr lvl="1"/>
            <a:r>
              <a:rPr lang="pt-BR" altLang="pt-BR" dirty="0" smtClean="0"/>
              <a:t>Recomposição de uma </a:t>
            </a:r>
            <a:r>
              <a:rPr lang="pt-BR" altLang="pt-BR" dirty="0"/>
              <a:t>série </a:t>
            </a:r>
            <a:r>
              <a:rPr lang="pt-BR" altLang="pt-BR" dirty="0" smtClean="0"/>
              <a:t>temporal.</a:t>
            </a:r>
          </a:p>
          <a:p>
            <a:pPr lvl="1"/>
            <a:r>
              <a:rPr lang="pt-BR" altLang="pt-BR" dirty="0" smtClean="0"/>
              <a:t>Medidas de acuracidade, Previsão.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 decomposição pelo modelo </a:t>
            </a:r>
            <a:r>
              <a:rPr lang="pt-BR" altLang="pt-BR" dirty="0" smtClean="0"/>
              <a:t>clássico: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Tendência </a:t>
            </a:r>
            <a:r>
              <a:rPr lang="pt-BR" altLang="pt-BR" dirty="0"/>
              <a:t>por </a:t>
            </a:r>
            <a:r>
              <a:rPr lang="pt-BR" altLang="pt-BR" dirty="0" smtClean="0"/>
              <a:t>equação e médias móveis.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Componente sazonal.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Decomposição pelo modelo clássico.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Obtenção </a:t>
            </a:r>
            <a:r>
              <a:rPr lang="pt-BR" altLang="pt-BR" dirty="0" smtClean="0"/>
              <a:t>das componentes cíclica e irregular.</a:t>
            </a:r>
            <a:endParaRPr lang="pt-BR" altLang="pt-B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557338"/>
            <a:ext cx="8856984" cy="792162"/>
          </a:xfrm>
        </p:spPr>
        <p:txBody>
          <a:bodyPr/>
          <a:lstStyle/>
          <a:p>
            <a:r>
              <a:rPr lang="pt-BR" dirty="0"/>
              <a:t>Modelo clássico de decomposição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30369" cy="40317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Uma série (Y) é composta por quatro padrões: </a:t>
            </a:r>
          </a:p>
          <a:p>
            <a:pPr lvl="1">
              <a:lnSpc>
                <a:spcPct val="90000"/>
              </a:lnSpc>
            </a:pPr>
            <a:r>
              <a:rPr lang="pt-BR" altLang="pt-BR" b="1" dirty="0">
                <a:solidFill>
                  <a:srgbClr val="FF0000"/>
                </a:solidFill>
              </a:rPr>
              <a:t>Tendência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chemeClr val="tx2">
                    <a:lumMod val="75000"/>
                  </a:schemeClr>
                </a:solidFill>
              </a:rPr>
              <a:t>Cíclicas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009900"/>
                </a:solidFill>
              </a:rPr>
              <a:t>Sazonais</a:t>
            </a:r>
            <a:r>
              <a:rPr lang="pt-BR" altLang="pt-BR" dirty="0"/>
              <a:t> e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FF6600"/>
                </a:solidFill>
              </a:rPr>
              <a:t>Irregulares</a:t>
            </a:r>
            <a:r>
              <a:rPr lang="pt-BR" altLang="pt-BR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Y = f (T,C,S,I)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4</a:t>
            </a:fld>
            <a:endParaRPr lang="pt-BR" alt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80112" y="3723930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2"/>
                </a:solidFill>
              </a:rPr>
              <a:t>Série pode apresentar todos os padrões, apenas alguns ou mesmo apenas um (Irregular)</a:t>
            </a:r>
          </a:p>
        </p:txBody>
      </p:sp>
    </p:spTree>
    <p:extLst>
      <p:ext uri="{BB962C8B-B14F-4D97-AF65-F5344CB8AC3E}">
        <p14:creationId xmlns:p14="http://schemas.microsoft.com/office/powerpoint/2010/main" val="31032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 Cíclica e Irregular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8313" y="2348880"/>
            <a:ext cx="8229600" cy="4175745"/>
          </a:xfrm>
        </p:spPr>
        <p:txBody>
          <a:bodyPr/>
          <a:lstStyle/>
          <a:p>
            <a:r>
              <a:rPr lang="pt-BR" dirty="0"/>
              <a:t>Analisadas em conjunto.</a:t>
            </a:r>
          </a:p>
          <a:p>
            <a:r>
              <a:rPr lang="pt-BR" dirty="0" smtClean="0"/>
              <a:t>Cíclica </a:t>
            </a:r>
            <a:r>
              <a:rPr lang="pt-BR" dirty="0"/>
              <a:t>(</a:t>
            </a:r>
            <a:r>
              <a:rPr lang="pt-BR" dirty="0" smtClean="0"/>
              <a:t>ciclo): padrão </a:t>
            </a:r>
            <a:r>
              <a:rPr lang="pt-BR" dirty="0"/>
              <a:t>de alta/baixa de longo prazo. </a:t>
            </a:r>
          </a:p>
          <a:p>
            <a:r>
              <a:rPr lang="pt-BR" dirty="0" smtClean="0"/>
              <a:t>Irregular: </a:t>
            </a:r>
            <a:r>
              <a:rPr lang="pt-BR" dirty="0"/>
              <a:t>resultado de fatos inesperados.</a:t>
            </a:r>
          </a:p>
          <a:p>
            <a:pPr lvl="1"/>
            <a:r>
              <a:rPr lang="pt-BR" altLang="pt-BR" b="1" dirty="0" smtClean="0">
                <a:solidFill>
                  <a:srgbClr val="0070C0"/>
                </a:solidFill>
              </a:rPr>
              <a:t>C</a:t>
            </a:r>
            <a:r>
              <a:rPr lang="pt-BR" altLang="pt-BR" b="1" dirty="0" smtClean="0">
                <a:solidFill>
                  <a:srgbClr val="FF6600"/>
                </a:solidFill>
              </a:rPr>
              <a:t>I</a:t>
            </a:r>
            <a:r>
              <a:rPr lang="pt-BR" altLang="pt-BR" dirty="0" smtClean="0"/>
              <a:t> </a:t>
            </a:r>
            <a:r>
              <a:rPr lang="pt-BR" altLang="pt-BR" dirty="0"/>
              <a:t>= </a:t>
            </a:r>
            <a:r>
              <a:rPr lang="pt-BR" altLang="pt-BR" b="1" dirty="0"/>
              <a:t>Y</a:t>
            </a:r>
            <a:r>
              <a:rPr lang="pt-BR" altLang="pt-BR" dirty="0"/>
              <a:t> - </a:t>
            </a:r>
            <a:r>
              <a:rPr lang="pt-BR" altLang="pt-BR" b="1" dirty="0">
                <a:solidFill>
                  <a:srgbClr val="FF0000"/>
                </a:solidFill>
              </a:rPr>
              <a:t>T</a:t>
            </a:r>
            <a:r>
              <a:rPr lang="pt-BR" altLang="pt-BR" dirty="0"/>
              <a:t> - </a:t>
            </a:r>
            <a:r>
              <a:rPr lang="pt-BR" altLang="pt-BR" b="1" dirty="0">
                <a:solidFill>
                  <a:srgbClr val="009900"/>
                </a:solidFill>
              </a:rPr>
              <a:t>S</a:t>
            </a:r>
            <a:r>
              <a:rPr lang="pt-BR" altLang="pt-BR" dirty="0"/>
              <a:t> ou </a:t>
            </a:r>
            <a:r>
              <a:rPr lang="pt-BR" altLang="pt-BR" b="1" dirty="0">
                <a:solidFill>
                  <a:srgbClr val="0070C0"/>
                </a:solidFill>
              </a:rPr>
              <a:t>C</a:t>
            </a:r>
            <a:r>
              <a:rPr lang="pt-BR" altLang="pt-BR" b="1" dirty="0">
                <a:solidFill>
                  <a:srgbClr val="FF6600"/>
                </a:solidFill>
              </a:rPr>
              <a:t>I</a:t>
            </a:r>
            <a:r>
              <a:rPr lang="pt-BR" altLang="pt-BR" dirty="0"/>
              <a:t> = </a:t>
            </a:r>
            <a:r>
              <a:rPr lang="pt-BR" altLang="pt-BR" b="1" dirty="0"/>
              <a:t>Y</a:t>
            </a:r>
            <a:r>
              <a:rPr lang="pt-BR" altLang="pt-BR" dirty="0"/>
              <a:t> - </a:t>
            </a:r>
            <a:r>
              <a:rPr lang="pt-BR" altLang="pt-BR" b="1" dirty="0">
                <a:solidFill>
                  <a:srgbClr val="FF0000"/>
                </a:solidFill>
              </a:rPr>
              <a:t>T</a:t>
            </a:r>
            <a:endParaRPr lang="pt-BR" altLang="pt-BR" dirty="0">
              <a:solidFill>
                <a:srgbClr val="FF0000"/>
              </a:solidFill>
            </a:endParaRPr>
          </a:p>
          <a:p>
            <a:pPr lvl="1"/>
            <a:r>
              <a:rPr lang="pt-BR" altLang="pt-BR" b="1" dirty="0" smtClean="0">
                <a:solidFill>
                  <a:srgbClr val="0070C0"/>
                </a:solidFill>
              </a:rPr>
              <a:t>C</a:t>
            </a:r>
            <a:r>
              <a:rPr lang="pt-BR" altLang="pt-BR" b="1" dirty="0" smtClean="0">
                <a:solidFill>
                  <a:srgbClr val="FF6600"/>
                </a:solidFill>
              </a:rPr>
              <a:t>I</a:t>
            </a:r>
            <a:r>
              <a:rPr lang="pt-BR" altLang="pt-BR" dirty="0" smtClean="0"/>
              <a:t> </a:t>
            </a:r>
            <a:r>
              <a:rPr lang="pt-BR" altLang="pt-BR" dirty="0"/>
              <a:t>= [</a:t>
            </a:r>
            <a:r>
              <a:rPr lang="pt-BR" altLang="pt-BR" b="1" dirty="0"/>
              <a:t>Y</a:t>
            </a:r>
            <a:r>
              <a:rPr lang="pt-BR" altLang="pt-BR" dirty="0"/>
              <a:t>/(</a:t>
            </a:r>
            <a:r>
              <a:rPr lang="pt-BR" altLang="pt-BR" b="1" dirty="0">
                <a:solidFill>
                  <a:srgbClr val="FF0000"/>
                </a:solidFill>
              </a:rPr>
              <a:t>T</a:t>
            </a:r>
            <a:r>
              <a:rPr lang="pt-BR" altLang="pt-BR" dirty="0"/>
              <a:t> x </a:t>
            </a:r>
            <a:r>
              <a:rPr lang="pt-BR" altLang="pt-BR" b="1" dirty="0">
                <a:solidFill>
                  <a:srgbClr val="009900"/>
                </a:solidFill>
              </a:rPr>
              <a:t>S</a:t>
            </a:r>
            <a:r>
              <a:rPr lang="pt-BR" altLang="pt-BR" dirty="0"/>
              <a:t>)] ou </a:t>
            </a:r>
            <a:r>
              <a:rPr lang="pt-BR" altLang="pt-BR" b="1" dirty="0">
                <a:solidFill>
                  <a:srgbClr val="0070C0"/>
                </a:solidFill>
              </a:rPr>
              <a:t>C</a:t>
            </a:r>
            <a:r>
              <a:rPr lang="pt-BR" altLang="pt-BR" b="1" dirty="0">
                <a:solidFill>
                  <a:srgbClr val="FF6600"/>
                </a:solidFill>
              </a:rPr>
              <a:t>I</a:t>
            </a:r>
            <a:r>
              <a:rPr lang="pt-BR" altLang="pt-BR" dirty="0"/>
              <a:t> = (</a:t>
            </a:r>
            <a:r>
              <a:rPr lang="pt-BR" altLang="pt-BR" b="1" dirty="0"/>
              <a:t>Y</a:t>
            </a:r>
            <a:r>
              <a:rPr lang="pt-BR" altLang="pt-BR" dirty="0"/>
              <a:t>/</a:t>
            </a:r>
            <a:r>
              <a:rPr lang="pt-BR" altLang="pt-BR" b="1" dirty="0">
                <a:solidFill>
                  <a:srgbClr val="FF0000"/>
                </a:solidFill>
              </a:rPr>
              <a:t>T</a:t>
            </a:r>
            <a:r>
              <a:rPr lang="pt-BR" altLang="pt-BR" dirty="0"/>
              <a:t>) </a:t>
            </a:r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66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4EBA-8B86-4DA4-9088-FC4A0C301BAF}" type="slidenum">
              <a:rPr lang="en-US" altLang="pt-BR"/>
              <a:pPr/>
              <a:t>6</a:t>
            </a:fld>
            <a:endParaRPr lang="en-US" altLang="pt-BR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Influência dos ciclos</a:t>
            </a:r>
            <a:endParaRPr lang="pt-BR" altLang="pt-BR" dirty="0">
              <a:solidFill>
                <a:srgbClr val="009900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983519" y="2348880"/>
            <a:ext cx="7378050" cy="1008112"/>
            <a:chOff x="913622" y="2348880"/>
            <a:chExt cx="7378050" cy="1008112"/>
          </a:xfrm>
        </p:grpSpPr>
        <p:sp>
          <p:nvSpPr>
            <p:cNvPr id="9" name="Retângulo 8"/>
            <p:cNvSpPr/>
            <p:nvPr/>
          </p:nvSpPr>
          <p:spPr bwMode="auto">
            <a:xfrm>
              <a:off x="913622" y="2348880"/>
              <a:ext cx="1927599" cy="100811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Modelo Aditivo</a:t>
              </a:r>
            </a:p>
          </p:txBody>
        </p:sp>
        <p:cxnSp>
          <p:nvCxnSpPr>
            <p:cNvPr id="13" name="Conector de seta reta 12"/>
            <p:cNvCxnSpPr/>
            <p:nvPr/>
          </p:nvCxnSpPr>
          <p:spPr bwMode="auto">
            <a:xfrm>
              <a:off x="2841221" y="2829751"/>
              <a:ext cx="731158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Retângulo 16"/>
            <p:cNvSpPr/>
            <p:nvPr/>
          </p:nvSpPr>
          <p:spPr bwMode="auto">
            <a:xfrm>
              <a:off x="3602870" y="2348880"/>
              <a:ext cx="4688802" cy="100811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sz="2000" dirty="0" smtClean="0"/>
                <a:t>Índice cíclico =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Y – tendência – índice sazonal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966349" y="4641208"/>
            <a:ext cx="7378050" cy="948033"/>
            <a:chOff x="966349" y="4641208"/>
            <a:chExt cx="7378050" cy="948033"/>
          </a:xfrm>
        </p:grpSpPr>
        <p:sp>
          <p:nvSpPr>
            <p:cNvPr id="10" name="Retângulo 9"/>
            <p:cNvSpPr/>
            <p:nvPr/>
          </p:nvSpPr>
          <p:spPr bwMode="auto">
            <a:xfrm>
              <a:off x="966349" y="4641208"/>
              <a:ext cx="1927599" cy="936104"/>
            </a:xfrm>
            <a:prstGeom prst="rect">
              <a:avLst/>
            </a:prstGeom>
            <a:solidFill>
              <a:srgbClr val="00B0F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Modelo Multiplicativo</a:t>
              </a:r>
            </a:p>
          </p:txBody>
        </p:sp>
        <p:cxnSp>
          <p:nvCxnSpPr>
            <p:cNvPr id="16" name="Conector de seta reta 15"/>
            <p:cNvCxnSpPr/>
            <p:nvPr/>
          </p:nvCxnSpPr>
          <p:spPr bwMode="auto">
            <a:xfrm>
              <a:off x="2893948" y="5121189"/>
              <a:ext cx="731158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tângulo 17"/>
            <p:cNvSpPr/>
            <p:nvPr/>
          </p:nvSpPr>
          <p:spPr bwMode="auto">
            <a:xfrm>
              <a:off x="3655597" y="4653137"/>
              <a:ext cx="4688802" cy="936104"/>
            </a:xfrm>
            <a:prstGeom prst="rect">
              <a:avLst/>
            </a:prstGeom>
            <a:solidFill>
              <a:srgbClr val="00B0F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sz="2000" dirty="0" smtClean="0"/>
                <a:t>Índice cíclico =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Y</a:t>
              </a:r>
              <a:r>
                <a:rPr kumimoji="0" lang="pt-BR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/ (tendência × índice sazonal)</a:t>
              </a: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79335" y="3557048"/>
            <a:ext cx="8874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bg2"/>
                </a:solidFill>
              </a:rPr>
              <a:t>Alternância índices &gt; &lt; zero, mais de 1 ano=&gt;HÁ INFLUÊNCIA DE CICLOS!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9335" y="5577311"/>
            <a:ext cx="8518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bg2"/>
                </a:solidFill>
              </a:rPr>
              <a:t>Alternância índices &gt; &lt; 1, mais de 1 ano=&gt;HÁ INFLUÊNCIA DE CICLOS!</a:t>
            </a:r>
            <a:endParaRPr lang="pt-BR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ABECA-E5D6-4F51-9F13-60727D4863B6}" type="slidenum">
              <a:rPr lang="en-US" altLang="pt-BR" smtClean="0"/>
              <a:pPr>
                <a:defRPr/>
              </a:pPr>
              <a:t>7</a:t>
            </a:fld>
            <a:endParaRPr lang="en-US" alt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8" y="1310671"/>
            <a:ext cx="805386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106339" y="3140969"/>
            <a:ext cx="5782796" cy="1050022"/>
            <a:chOff x="1136576" y="2708920"/>
            <a:chExt cx="6264696" cy="1050022"/>
          </a:xfrm>
        </p:grpSpPr>
        <p:sp>
          <p:nvSpPr>
            <p:cNvPr id="5" name="Elipse 4"/>
            <p:cNvSpPr/>
            <p:nvPr/>
          </p:nvSpPr>
          <p:spPr bwMode="auto">
            <a:xfrm>
              <a:off x="1136576" y="2708920"/>
              <a:ext cx="2376264" cy="864096"/>
            </a:xfrm>
            <a:prstGeom prst="ellipse">
              <a:avLst/>
            </a:prstGeom>
            <a:noFill/>
            <a:ln w="28575" cap="sq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5025008" y="2894846"/>
              <a:ext cx="2376264" cy="864096"/>
            </a:xfrm>
            <a:prstGeom prst="ellipse">
              <a:avLst/>
            </a:prstGeom>
            <a:noFill/>
            <a:ln w="28575" cap="sq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" name="Elipse 7"/>
          <p:cNvSpPr/>
          <p:nvPr/>
        </p:nvSpPr>
        <p:spPr bwMode="auto">
          <a:xfrm>
            <a:off x="7841880" y="3326895"/>
            <a:ext cx="1285020" cy="864096"/>
          </a:xfrm>
          <a:prstGeom prst="ellipse">
            <a:avLst/>
          </a:prstGeom>
          <a:noFill/>
          <a:ln w="28575" cap="sq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68062" y="2708921"/>
            <a:ext cx="5505179" cy="1050022"/>
            <a:chOff x="2936776" y="2276872"/>
            <a:chExt cx="5963944" cy="1050022"/>
          </a:xfrm>
        </p:grpSpPr>
        <p:sp>
          <p:nvSpPr>
            <p:cNvPr id="9" name="Elipse 8"/>
            <p:cNvSpPr/>
            <p:nvPr/>
          </p:nvSpPr>
          <p:spPr bwMode="auto">
            <a:xfrm>
              <a:off x="2936776" y="2276872"/>
              <a:ext cx="2376264" cy="864096"/>
            </a:xfrm>
            <a:prstGeom prst="ellipse">
              <a:avLst/>
            </a:prstGeom>
            <a:noFill/>
            <a:ln w="28575" cap="sq" cmpd="sng" algn="ctr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6524456" y="2462798"/>
              <a:ext cx="2376264" cy="864096"/>
            </a:xfrm>
            <a:prstGeom prst="ellipse">
              <a:avLst/>
            </a:prstGeom>
            <a:noFill/>
            <a:ln w="28575" cap="sq" cmpd="sng" algn="ctr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2369248" y="4077074"/>
            <a:ext cx="3470329" cy="2576319"/>
            <a:chOff x="2504728" y="3645024"/>
            <a:chExt cx="3759522" cy="2576319"/>
          </a:xfrm>
        </p:grpSpPr>
        <p:cxnSp>
          <p:nvCxnSpPr>
            <p:cNvPr id="13" name="Conector de seta reta 12"/>
            <p:cNvCxnSpPr/>
            <p:nvPr/>
          </p:nvCxnSpPr>
          <p:spPr bwMode="auto">
            <a:xfrm>
              <a:off x="2504728" y="3645024"/>
              <a:ext cx="0" cy="2376264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Conector de seta reta 14"/>
            <p:cNvCxnSpPr/>
            <p:nvPr/>
          </p:nvCxnSpPr>
          <p:spPr bwMode="auto">
            <a:xfrm>
              <a:off x="6213140" y="3758942"/>
              <a:ext cx="0" cy="226234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CaixaDeTexto 15"/>
            <p:cNvSpPr txBox="1"/>
            <p:nvPr/>
          </p:nvSpPr>
          <p:spPr>
            <a:xfrm>
              <a:off x="2544135" y="5821233"/>
              <a:ext cx="3720115" cy="40011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pt-BR" sz="2000" dirty="0" smtClean="0">
                  <a:solidFill>
                    <a:schemeClr val="bg2"/>
                  </a:solidFill>
                </a:rPr>
                <a:t>Para recomposição de baixa</a:t>
              </a:r>
              <a:endParaRPr lang="pt-BR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3864799" y="1916832"/>
            <a:ext cx="3311705" cy="978015"/>
            <a:chOff x="4124908" y="1484782"/>
            <a:chExt cx="3587680" cy="978015"/>
          </a:xfrm>
        </p:grpSpPr>
        <p:cxnSp>
          <p:nvCxnSpPr>
            <p:cNvPr id="19" name="Conector de seta reta 18"/>
            <p:cNvCxnSpPr>
              <a:stCxn id="9" idx="0"/>
            </p:cNvCxnSpPr>
            <p:nvPr/>
          </p:nvCxnSpPr>
          <p:spPr bwMode="auto">
            <a:xfrm flipV="1">
              <a:off x="4124908" y="1556790"/>
              <a:ext cx="0" cy="720081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Conector de seta reta 20"/>
            <p:cNvCxnSpPr>
              <a:stCxn id="10" idx="0"/>
            </p:cNvCxnSpPr>
            <p:nvPr/>
          </p:nvCxnSpPr>
          <p:spPr bwMode="auto">
            <a:xfrm flipV="1">
              <a:off x="7712588" y="1556790"/>
              <a:ext cx="0" cy="906007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CaixaDeTexto 21"/>
            <p:cNvSpPr txBox="1"/>
            <p:nvPr/>
          </p:nvSpPr>
          <p:spPr>
            <a:xfrm>
              <a:off x="4278085" y="1484782"/>
              <a:ext cx="3173091" cy="369332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pt-BR" dirty="0" smtClean="0">
                  <a:solidFill>
                    <a:schemeClr val="bg2"/>
                  </a:solidFill>
                </a:rPr>
                <a:t>Para recomposição de alta</a:t>
              </a:r>
              <a:endParaRPr lang="pt-B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6556791" y="4077074"/>
            <a:ext cx="1940478" cy="2601580"/>
            <a:chOff x="7041232" y="3645024"/>
            <a:chExt cx="2102184" cy="2601580"/>
          </a:xfrm>
        </p:grpSpPr>
        <p:cxnSp>
          <p:nvCxnSpPr>
            <p:cNvPr id="25" name="Conector de seta reta 24"/>
            <p:cNvCxnSpPr/>
            <p:nvPr/>
          </p:nvCxnSpPr>
          <p:spPr bwMode="auto">
            <a:xfrm>
              <a:off x="7041232" y="3645024"/>
              <a:ext cx="1224136" cy="223224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CaixaDeTexto 26"/>
            <p:cNvSpPr txBox="1"/>
            <p:nvPr/>
          </p:nvSpPr>
          <p:spPr>
            <a:xfrm>
              <a:off x="7401272" y="5877272"/>
              <a:ext cx="1742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pt-BR" dirty="0" smtClean="0"/>
                <a:t>Para previsão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76452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4EBA-8B86-4DA4-9088-FC4A0C301BAF}" type="slidenum">
              <a:rPr lang="en-US" altLang="pt-BR"/>
              <a:pPr/>
              <a:t>8</a:t>
            </a:fld>
            <a:endParaRPr lang="en-US" altLang="pt-BR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Influência das </a:t>
            </a:r>
            <a:r>
              <a:rPr lang="pt-BR" altLang="pt-BR" b="1" dirty="0">
                <a:solidFill>
                  <a:srgbClr val="FF6600"/>
                </a:solidFill>
              </a:rPr>
              <a:t>Irregulares</a:t>
            </a:r>
            <a:endParaRPr lang="pt-BR" altLang="pt-BR" dirty="0">
              <a:solidFill>
                <a:srgbClr val="009900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913622" y="2348880"/>
            <a:ext cx="7378050" cy="1008112"/>
            <a:chOff x="913622" y="2348880"/>
            <a:chExt cx="7378050" cy="1008112"/>
          </a:xfrm>
        </p:grpSpPr>
        <p:sp>
          <p:nvSpPr>
            <p:cNvPr id="9" name="Retângulo 8"/>
            <p:cNvSpPr/>
            <p:nvPr/>
          </p:nvSpPr>
          <p:spPr bwMode="auto">
            <a:xfrm>
              <a:off x="913622" y="2348880"/>
              <a:ext cx="1927599" cy="100811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Modelo Aditivo</a:t>
              </a:r>
            </a:p>
          </p:txBody>
        </p:sp>
        <p:cxnSp>
          <p:nvCxnSpPr>
            <p:cNvPr id="13" name="Conector de seta reta 12"/>
            <p:cNvCxnSpPr/>
            <p:nvPr/>
          </p:nvCxnSpPr>
          <p:spPr bwMode="auto">
            <a:xfrm>
              <a:off x="2841221" y="2829751"/>
              <a:ext cx="731158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Retângulo 16"/>
            <p:cNvSpPr/>
            <p:nvPr/>
          </p:nvSpPr>
          <p:spPr bwMode="auto">
            <a:xfrm>
              <a:off x="3602870" y="2348880"/>
              <a:ext cx="4688802" cy="100811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sz="2000" dirty="0" smtClean="0"/>
                <a:t>Índice cíclico =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Y – tendência – índice sazonal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942281" y="3789041"/>
            <a:ext cx="7378050" cy="948033"/>
            <a:chOff x="942281" y="3789041"/>
            <a:chExt cx="7378050" cy="948033"/>
          </a:xfrm>
        </p:grpSpPr>
        <p:sp>
          <p:nvSpPr>
            <p:cNvPr id="10" name="Retângulo 9"/>
            <p:cNvSpPr/>
            <p:nvPr/>
          </p:nvSpPr>
          <p:spPr bwMode="auto">
            <a:xfrm>
              <a:off x="942281" y="3789041"/>
              <a:ext cx="1927599" cy="936104"/>
            </a:xfrm>
            <a:prstGeom prst="rect">
              <a:avLst/>
            </a:prstGeom>
            <a:solidFill>
              <a:srgbClr val="00B0F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Modelo Multiplicativo</a:t>
              </a:r>
            </a:p>
          </p:txBody>
        </p:sp>
        <p:cxnSp>
          <p:nvCxnSpPr>
            <p:cNvPr id="16" name="Conector de seta reta 15"/>
            <p:cNvCxnSpPr/>
            <p:nvPr/>
          </p:nvCxnSpPr>
          <p:spPr bwMode="auto">
            <a:xfrm>
              <a:off x="2869880" y="4269022"/>
              <a:ext cx="731158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tângulo 17"/>
            <p:cNvSpPr/>
            <p:nvPr/>
          </p:nvSpPr>
          <p:spPr bwMode="auto">
            <a:xfrm>
              <a:off x="3631529" y="3800970"/>
              <a:ext cx="4688802" cy="936104"/>
            </a:xfrm>
            <a:prstGeom prst="rect">
              <a:avLst/>
            </a:prstGeom>
            <a:solidFill>
              <a:srgbClr val="00B0F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sz="2000" dirty="0" smtClean="0"/>
                <a:t>Índice cíclico =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Y</a:t>
              </a:r>
              <a:r>
                <a:rPr kumimoji="0" lang="pt-BR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/ (tendência × índice sazonal)</a:t>
              </a: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251520" y="5429256"/>
            <a:ext cx="8722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bg2"/>
                </a:solidFill>
              </a:rPr>
              <a:t>Índices sofrem mudanças bruscas=&gt;HÁ INFLUÊNCIA DE IRREGULARES!</a:t>
            </a:r>
            <a:endParaRPr lang="pt-BR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ABECA-E5D6-4F51-9F13-60727D4863B6}" type="slidenum">
              <a:rPr lang="en-US" altLang="pt-BR" smtClean="0"/>
              <a:pPr>
                <a:defRPr/>
              </a:pPr>
              <a:t>9</a:t>
            </a:fld>
            <a:endParaRPr lang="en-US" alt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58" y="1484784"/>
            <a:ext cx="8290743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ipse 5"/>
          <p:cNvSpPr/>
          <p:nvPr/>
        </p:nvSpPr>
        <p:spPr bwMode="auto">
          <a:xfrm>
            <a:off x="6300192" y="3943310"/>
            <a:ext cx="531751" cy="936104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8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2885</TotalTime>
  <Words>575</Words>
  <Application>Microsoft Office PowerPoint</Application>
  <PresentationFormat>Apresentação na tela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EAD 2</vt:lpstr>
      <vt:lpstr>ESTATÍSTICA I AULA 12</vt:lpstr>
      <vt:lpstr>Aulas prévias</vt:lpstr>
      <vt:lpstr>Conteúdo desta aula</vt:lpstr>
      <vt:lpstr>Modelo clássico de decomposição</vt:lpstr>
      <vt:lpstr>Componentes Cíclica e Irregular</vt:lpstr>
      <vt:lpstr>Influência dos ciclos</vt:lpstr>
      <vt:lpstr>Apresentação do PowerPoint</vt:lpstr>
      <vt:lpstr>Influência das Irregulares</vt:lpstr>
      <vt:lpstr>Apresentação do PowerPoint</vt:lpstr>
      <vt:lpstr>Apresentação do PowerPoint</vt:lpstr>
      <vt:lpstr>Exemplo 5</vt:lpstr>
      <vt:lpstr>Exemplo 5</vt:lpstr>
      <vt:lpstr>Apresentação do PowerPoint</vt:lpstr>
      <vt:lpstr>Apresentação do PowerPoint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410</cp:revision>
  <dcterms:created xsi:type="dcterms:W3CDTF">2001-09-13T21:41:29Z</dcterms:created>
  <dcterms:modified xsi:type="dcterms:W3CDTF">2018-07-31T18:06:37Z</dcterms:modified>
</cp:coreProperties>
</file>