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3"/>
  </p:notesMasterIdLst>
  <p:sldIdLst>
    <p:sldId id="257" r:id="rId2"/>
    <p:sldId id="283" r:id="rId3"/>
    <p:sldId id="258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281" r:id="rId20"/>
    <p:sldId id="340" r:id="rId21"/>
    <p:sldId id="282" r:id="rId22"/>
  </p:sldIdLst>
  <p:sldSz cx="9144000" cy="6858000" type="screen4x3"/>
  <p:notesSz cx="6858000" cy="9144000"/>
  <p:defaultTextStyle>
    <a:defPPr>
      <a:defRPr lang="pt-B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CC"/>
    <a:srgbClr val="FFFFFF"/>
    <a:srgbClr val="F3FFCD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4" autoAdjust="0"/>
    <p:restoredTop sz="94660"/>
  </p:normalViewPr>
  <p:slideViewPr>
    <p:cSldViewPr>
      <p:cViewPr varScale="1">
        <p:scale>
          <a:sx n="83" d="100"/>
          <a:sy n="83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8191A763-928C-4D33-BABA-D468BEDF963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3507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1A763-928C-4D33-BABA-D468BEDF9631}" type="slidenum">
              <a:rPr lang="pt-BR" altLang="pt-BR" smtClean="0"/>
              <a:pPr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5936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05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05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106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106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ADBB39-3BF5-42A8-8725-8B795D5AD1AD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1060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0609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10610" name="Group 18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0611" name="Rectangle 19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10612" name="Picture 20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10613" name="Picture 21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614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615" name="Rectangle 2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4182"/>
                </a:gs>
                <a:gs pos="100000">
                  <a:srgbClr val="003366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10616" name="Picture 2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0617" name="Rectangle 25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FA616F-97BB-4055-A622-0A439118B58A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812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9672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96728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8AEF93-4B09-4DC7-BB80-6FC2AD8CF787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420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467600" cy="127635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4006362" cy="4114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32839" y="1981200"/>
            <a:ext cx="4006362" cy="4114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505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F057CF9-6F11-49FF-A1A0-64F4F5D9797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865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F6F138-1640-4283-91B6-7A9DBD3BB5D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458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6E8BD9-6302-4862-A4F1-C27FF952226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734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37822E-1F1F-4D3D-BC7A-653805525DE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622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67EEEE-C29E-4404-BC8F-DBE6A01BFAD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3302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6DE213-D8E2-4040-9B36-D8DD196F1BD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619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98BCE0-3D5D-453E-A49A-124036FC32D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82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9B62C5-DE32-4F68-97F7-D67D9E0A922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3357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18E444-0EB4-42DB-8137-83D2D253397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4265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 altLang="pt-BR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A6E5CCD-DBB8-4BDC-899D-82351F7210C3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95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95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095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5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958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grpSp>
        <p:nvGrpSpPr>
          <p:cNvPr id="10958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9583" name="Group 15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9584" name="Rectangle 16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09585" name="Picture 17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9586" name="Rectangle 18"/>
            <p:cNvSpPr>
              <a:spLocks noChangeArrowheads="1"/>
            </p:cNvSpPr>
            <p:nvPr userDrawn="1"/>
          </p:nvSpPr>
          <p:spPr bwMode="auto">
            <a:xfrm>
              <a:off x="0" y="799"/>
              <a:ext cx="5760" cy="3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958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81300"/>
            <a:ext cx="8229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9589" name="Rectangle 2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557338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6B7DE1A-F5A2-4DFE-A9B6-E20F6B2EBBB6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39925"/>
            <a:ext cx="7772400" cy="1493838"/>
          </a:xfrm>
        </p:spPr>
        <p:txBody>
          <a:bodyPr/>
          <a:lstStyle/>
          <a:p>
            <a:r>
              <a:rPr lang="pt-BR" altLang="pt-BR" sz="4000" u="sng" dirty="0"/>
              <a:t>ESTATÍSTICA I AULA 11</a:t>
            </a:r>
            <a:endParaRPr lang="pt-BR" altLang="pt-BR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1" y="3886200"/>
            <a:ext cx="864096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dirty="0"/>
              <a:t>ANÁLISE DE SÉRIES TEMPORAIS: – Unidade 5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Obtenção de componente sazonal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Professor Marcelo Menezes Reis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876" y="1124744"/>
            <a:ext cx="8229600" cy="792162"/>
          </a:xfrm>
        </p:spPr>
        <p:txBody>
          <a:bodyPr/>
          <a:lstStyle/>
          <a:p>
            <a:r>
              <a:rPr lang="pt-BR" dirty="0" smtClean="0"/>
              <a:t>Multiplicativo: sazonalidade?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10</a:t>
            </a:fld>
            <a:endParaRPr lang="pt-BR" alt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79512" y="1837988"/>
            <a:ext cx="8709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2400" dirty="0" smtClean="0">
                <a:solidFill>
                  <a:schemeClr val="bg2"/>
                </a:solidFill>
              </a:rPr>
              <a:t>Índices sazonais próximos de 1  (flutuação menor do que 5%):</a:t>
            </a:r>
            <a:endParaRPr lang="pt-BR" sz="2400" dirty="0">
              <a:solidFill>
                <a:schemeClr val="bg2"/>
              </a:solidFill>
            </a:endParaRPr>
          </a:p>
        </p:txBody>
      </p:sp>
      <p:sp>
        <p:nvSpPr>
          <p:cNvPr id="5" name="Estrela de 10 Pontos 4"/>
          <p:cNvSpPr/>
          <p:nvPr/>
        </p:nvSpPr>
        <p:spPr bwMode="auto">
          <a:xfrm>
            <a:off x="3679059" y="2204864"/>
            <a:ext cx="2160240" cy="2016224"/>
          </a:xfrm>
          <a:prstGeom prst="star10">
            <a:avLst/>
          </a:prstGeom>
          <a:solidFill>
            <a:srgbClr val="92D05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SEM</a:t>
            </a:r>
            <a:r>
              <a:rPr kumimoji="0" lang="pt-B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influência!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2242" y="4264134"/>
            <a:ext cx="890397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2300" dirty="0" smtClean="0">
                <a:solidFill>
                  <a:schemeClr val="bg2"/>
                </a:solidFill>
              </a:rPr>
              <a:t>Índices sazonais DISTANTES de 1  (flutuação MAIOR do que 5%):</a:t>
            </a:r>
            <a:endParaRPr lang="pt-BR" sz="2300" dirty="0">
              <a:solidFill>
                <a:schemeClr val="bg2"/>
              </a:solidFill>
            </a:endParaRPr>
          </a:p>
        </p:txBody>
      </p:sp>
      <p:sp>
        <p:nvSpPr>
          <p:cNvPr id="7" name="Estrela de 10 Pontos 6"/>
          <p:cNvSpPr/>
          <p:nvPr/>
        </p:nvSpPr>
        <p:spPr bwMode="auto">
          <a:xfrm>
            <a:off x="3711716" y="4742386"/>
            <a:ext cx="2160240" cy="2016224"/>
          </a:xfrm>
          <a:prstGeom prst="star10">
            <a:avLst/>
          </a:prstGeom>
          <a:solidFill>
            <a:srgbClr val="FF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dirty="0" smtClean="0">
                <a:solidFill>
                  <a:schemeClr val="bg1"/>
                </a:solidFill>
              </a:rPr>
              <a:t>COM</a:t>
            </a:r>
            <a:r>
              <a:rPr kumimoji="0" lang="pt-BR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 influência!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64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697B3D4-B016-40AD-9C5A-C3B2E8F2B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</a:t>
            </a:r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251DA48-4B67-4CB4-BDCA-94603B611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Vendas trimestrais em milhões de dólares da loja de departamentos JC </a:t>
            </a:r>
            <a:r>
              <a:rPr lang="pt-BR" dirty="0" err="1"/>
              <a:t>Penney</a:t>
            </a:r>
            <a:r>
              <a:rPr lang="pt-BR" dirty="0"/>
              <a:t> de 1996 a 2001.</a:t>
            </a:r>
          </a:p>
          <a:p>
            <a:r>
              <a:rPr lang="pt-BR" dirty="0" smtClean="0"/>
              <a:t>Obter componente sazonal:</a:t>
            </a:r>
          </a:p>
          <a:p>
            <a:pPr lvl="1"/>
            <a:r>
              <a:rPr lang="pt-BR" dirty="0" smtClean="0"/>
              <a:t>Modelo aditivo</a:t>
            </a:r>
          </a:p>
          <a:p>
            <a:pPr lvl="1"/>
            <a:r>
              <a:rPr lang="pt-BR" dirty="0" smtClean="0"/>
              <a:t>Modelo multiplicativo</a:t>
            </a: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C399A4D1-FDF9-4DF1-803E-95BB598165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11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4933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="" xmlns:a16="http://schemas.microsoft.com/office/drawing/2014/main" id="{1BA4D1D6-C32B-401C-9ED3-414E0C0581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8BCE0-3D5D-453E-A49A-124036FC32D2}" type="slidenum">
              <a:rPr lang="pt-BR" altLang="pt-BR" smtClean="0"/>
              <a:pPr/>
              <a:t>12</a:t>
            </a:fld>
            <a:endParaRPr lang="pt-BR" altLang="pt-BR"/>
          </a:p>
        </p:txBody>
      </p:sp>
      <p:graphicFrame>
        <p:nvGraphicFramePr>
          <p:cNvPr id="3" name="Tabela 2">
            <a:extLst>
              <a:ext uri="{FF2B5EF4-FFF2-40B4-BE49-F238E27FC236}">
                <a16:creationId xmlns="" xmlns:a16="http://schemas.microsoft.com/office/drawing/2014/main" id="{864088B4-DF08-4616-B4CF-D9CA715C5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768204"/>
              </p:ext>
            </p:extLst>
          </p:nvPr>
        </p:nvGraphicFramePr>
        <p:xfrm>
          <a:off x="179512" y="1412776"/>
          <a:ext cx="8712968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3">
                  <a:extLst>
                    <a:ext uri="{9D8B030D-6E8A-4147-A177-3AD203B41FA5}">
                      <a16:colId xmlns="" xmlns:a16="http://schemas.microsoft.com/office/drawing/2014/main" val="1354994517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1039510364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3535142494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4235164679"/>
                    </a:ext>
                  </a:extLst>
                </a:gridCol>
                <a:gridCol w="2160239"/>
              </a:tblGrid>
              <a:tr h="350520"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Trimestre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Vendas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Médias móveis </a:t>
                      </a:r>
                      <a:r>
                        <a:rPr lang="pt-BR" sz="2000" dirty="0" smtClean="0"/>
                        <a:t>centradas</a:t>
                      </a:r>
                      <a:endParaRPr lang="pt-BR" sz="2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Índices</a:t>
                      </a:r>
                      <a:r>
                        <a:rPr lang="pt-BR" sz="2000" baseline="0" dirty="0" smtClean="0"/>
                        <a:t> sazonais</a:t>
                      </a:r>
                      <a:endParaRPr lang="pt-BR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9946860"/>
                  </a:ext>
                </a:extLst>
              </a:tr>
              <a:tr h="3505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Aditivos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Multiplicativos</a:t>
                      </a:r>
                      <a:endParaRPr lang="pt-BR" sz="2000" dirty="0"/>
                    </a:p>
                  </a:txBody>
                  <a:tcPr anchor="ctr"/>
                </a:tc>
              </a:tr>
              <a:tr h="39390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1996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4452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pt-BR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pt-BR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976994444"/>
                  </a:ext>
                </a:extLst>
              </a:tr>
              <a:tr h="393908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00583477"/>
                  </a:ext>
                </a:extLst>
              </a:tr>
              <a:tr h="39390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1996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4507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pt-BR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pt-BR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87575805"/>
                  </a:ext>
                </a:extLst>
              </a:tr>
              <a:tr h="393908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762150258"/>
                  </a:ext>
                </a:extLst>
              </a:tr>
              <a:tr h="39390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1996 III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5537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5916,875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</a:rPr>
                        <a:t>-379,875</a:t>
                      </a:r>
                      <a:endParaRPr lang="pt-BR" sz="3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</a:rPr>
                        <a:t>0,936</a:t>
                      </a:r>
                      <a:endParaRPr lang="pt-BR" sz="3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233674932"/>
                  </a:ext>
                </a:extLst>
              </a:tr>
              <a:tr h="393908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79737869"/>
                  </a:ext>
                </a:extLst>
              </a:tr>
              <a:tr h="39390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1996 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8157</a:t>
                      </a:r>
                      <a:endParaRPr lang="pt-BR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6409,625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Times New Roman"/>
                        </a:rPr>
                        <a:t>1747,375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</a:rPr>
                        <a:t>1,273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337126542"/>
                  </a:ext>
                </a:extLst>
              </a:tr>
              <a:tr h="393908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59235024"/>
                  </a:ext>
                </a:extLst>
              </a:tr>
              <a:tr h="39390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1997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6481</a:t>
                      </a:r>
                      <a:endParaRPr lang="pt-BR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6857,625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</a:rPr>
                        <a:t>-376,625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</a:rPr>
                        <a:t>0,945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173882794"/>
                  </a:ext>
                </a:extLst>
              </a:tr>
              <a:tr h="393908">
                <a:tc>
                  <a:txBody>
                    <a:bodyPr/>
                    <a:lstStyle/>
                    <a:p>
                      <a:pPr algn="ctr"/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856489676"/>
                  </a:ext>
                </a:extLst>
              </a:tr>
              <a:tr h="39390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1997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6420</a:t>
                      </a:r>
                      <a:endParaRPr lang="pt-BR" sz="20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7235,5</a:t>
                      </a:r>
                      <a:endParaRPr lang="pt-B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n-lt"/>
                          <a:ea typeface="Times New Roman"/>
                        </a:rPr>
                        <a:t>-815,5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+mn-lt"/>
                          <a:ea typeface="Times New Roman"/>
                        </a:rPr>
                        <a:t>0,887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690119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82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8BCE0-3D5D-453E-A49A-124036FC32D2}" type="slidenum">
              <a:rPr lang="pt-BR" altLang="pt-BR" smtClean="0"/>
              <a:pPr/>
              <a:t>13</a:t>
            </a:fld>
            <a:endParaRPr lang="pt-BR" alt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326830"/>
              </p:ext>
            </p:extLst>
          </p:nvPr>
        </p:nvGraphicFramePr>
        <p:xfrm>
          <a:off x="251520" y="1340768"/>
          <a:ext cx="8568954" cy="5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344150"/>
                <a:gridCol w="1428159"/>
                <a:gridCol w="1428159"/>
                <a:gridCol w="1428159"/>
                <a:gridCol w="1428159"/>
              </a:tblGrid>
              <a:tr h="785973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Trimestre</a:t>
                      </a:r>
                      <a:endParaRPr lang="pt-BR" sz="22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Índices sazonais aditivos</a:t>
                      </a:r>
                      <a:endParaRPr lang="pt-BR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200" dirty="0"/>
                    </a:p>
                  </a:txBody>
                  <a:tcPr anchor="ctr"/>
                </a:tc>
              </a:tr>
              <a:tr h="11455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endParaRPr lang="pt-BR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-376,625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-723,875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-385,75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-468,125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-462,875</a:t>
                      </a:r>
                    </a:p>
                  </a:txBody>
                  <a:tcPr marL="68580" marR="68580" marT="0" marB="0" anchor="ctr"/>
                </a:tc>
              </a:tr>
              <a:tr h="11455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II</a:t>
                      </a:r>
                      <a:endParaRPr lang="pt-BR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-815,5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-931,375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-758,125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-765,5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-793,875</a:t>
                      </a:r>
                    </a:p>
                  </a:txBody>
                  <a:tcPr marL="68580" marR="68580" marT="0" marB="0" anchor="ctr"/>
                </a:tc>
              </a:tr>
              <a:tr h="11455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III</a:t>
                      </a:r>
                      <a:endParaRPr lang="pt-BR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-379,875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-230,75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-303,75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-320,375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-422,75</a:t>
                      </a:r>
                    </a:p>
                  </a:txBody>
                  <a:tcPr marL="68580" marR="68580" marT="0" marB="0" anchor="ctr"/>
                </a:tc>
              </a:tr>
              <a:tr h="9618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IV</a:t>
                      </a:r>
                      <a:endParaRPr lang="pt-BR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1747,375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2028,125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1488,625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+mn-lt"/>
                          <a:ea typeface="Calibri"/>
                          <a:cs typeface="Times New Roman"/>
                        </a:rPr>
                        <a:t>1665,125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1612,5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96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Índices sazonais aditivos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14</a:t>
            </a:fld>
            <a:endParaRPr lang="pt-BR" alt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688030"/>
              </p:ext>
            </p:extLst>
          </p:nvPr>
        </p:nvGraphicFramePr>
        <p:xfrm>
          <a:off x="1619672" y="2420888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45118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Trimestre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Média dos índices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-483,45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II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-812,875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III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-331,5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IV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1708,35</a:t>
                      </a:r>
                      <a:endParaRPr lang="pt-BR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627784" y="4998367"/>
            <a:ext cx="4434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2400" dirty="0" smtClean="0">
                <a:solidFill>
                  <a:schemeClr val="bg2"/>
                </a:solidFill>
              </a:rPr>
              <a:t>Soma dos índices = 80,525 </a:t>
            </a:r>
            <a:r>
              <a:rPr lang="pt-BR" sz="2400" dirty="0" smtClean="0">
                <a:solidFill>
                  <a:schemeClr val="bg2"/>
                </a:solidFill>
                <a:sym typeface="Symbol"/>
              </a:rPr>
              <a:t> 0</a:t>
            </a:r>
            <a:endParaRPr lang="pt-BR" sz="2400" dirty="0">
              <a:solidFill>
                <a:schemeClr val="bg2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627783" y="5612431"/>
            <a:ext cx="4463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2400" dirty="0" smtClean="0">
                <a:solidFill>
                  <a:schemeClr val="bg2"/>
                </a:solidFill>
              </a:rPr>
              <a:t>Correção = 80,525 </a:t>
            </a:r>
            <a:r>
              <a:rPr lang="pt-BR" sz="2400" dirty="0" smtClean="0">
                <a:solidFill>
                  <a:schemeClr val="bg2"/>
                </a:solidFill>
                <a:sym typeface="Symbol"/>
              </a:rPr>
              <a:t>/ 4 = 20,131</a:t>
            </a:r>
            <a:endParaRPr lang="pt-BR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07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792162"/>
          </a:xfrm>
        </p:spPr>
        <p:txBody>
          <a:bodyPr/>
          <a:lstStyle/>
          <a:p>
            <a:r>
              <a:rPr lang="pt-BR" dirty="0" smtClean="0"/>
              <a:t>Índices sazonais aditivos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15</a:t>
            </a:fld>
            <a:endParaRPr lang="pt-BR" alt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045360"/>
              </p:ext>
            </p:extLst>
          </p:nvPr>
        </p:nvGraphicFramePr>
        <p:xfrm>
          <a:off x="467544" y="2420888"/>
          <a:ext cx="813690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5"/>
                <a:gridCol w="3091860"/>
                <a:gridCol w="34608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Trimestre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Índices e correção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Índices</a:t>
                      </a:r>
                      <a:r>
                        <a:rPr lang="pt-BR" sz="2400" baseline="0" dirty="0" smtClean="0"/>
                        <a:t> corrigidos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-483,45 – (20,131)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-503,581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II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-812,875 – (20,131)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-833,006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III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-331,5 – (20,131)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-351,631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IV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1708,35 – (20,131)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1688,219</a:t>
                      </a:r>
                      <a:endParaRPr lang="pt-BR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Elipse 3"/>
          <p:cNvSpPr/>
          <p:nvPr/>
        </p:nvSpPr>
        <p:spPr bwMode="auto">
          <a:xfrm>
            <a:off x="5767013" y="2852936"/>
            <a:ext cx="2160240" cy="136815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Elipse 7"/>
          <p:cNvSpPr/>
          <p:nvPr/>
        </p:nvSpPr>
        <p:spPr bwMode="auto">
          <a:xfrm>
            <a:off x="6156176" y="4235936"/>
            <a:ext cx="1381914" cy="576064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457212" y="5373214"/>
            <a:ext cx="6470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2400" dirty="0" smtClean="0">
                <a:solidFill>
                  <a:schemeClr val="bg2"/>
                </a:solidFill>
              </a:rPr>
              <a:t>Influência de sazonalidade: diferença de zero!</a:t>
            </a:r>
            <a:endParaRPr lang="pt-BR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10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8BCE0-3D5D-453E-A49A-124036FC32D2}" type="slidenum">
              <a:rPr lang="pt-BR" altLang="pt-BR" smtClean="0"/>
              <a:pPr/>
              <a:t>16</a:t>
            </a:fld>
            <a:endParaRPr lang="pt-BR" alt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09868"/>
              </p:ext>
            </p:extLst>
          </p:nvPr>
        </p:nvGraphicFramePr>
        <p:xfrm>
          <a:off x="251520" y="1340768"/>
          <a:ext cx="8568954" cy="5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344150"/>
                <a:gridCol w="1428159"/>
                <a:gridCol w="1428159"/>
                <a:gridCol w="1428159"/>
                <a:gridCol w="1428159"/>
              </a:tblGrid>
              <a:tr h="785973"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Trimestre</a:t>
                      </a:r>
                      <a:endParaRPr lang="pt-BR" sz="22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Índices sazonais multiplicativos</a:t>
                      </a:r>
                      <a:endParaRPr lang="pt-BR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200" dirty="0"/>
                    </a:p>
                  </a:txBody>
                  <a:tcPr anchor="ctr"/>
                </a:tc>
              </a:tr>
              <a:tr h="11455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endParaRPr lang="pt-BR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0,945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0,903</a:t>
                      </a:r>
                      <a:endParaRPr lang="pt-BR" sz="2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0,950</a:t>
                      </a:r>
                      <a:endParaRPr lang="pt-BR" sz="2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0,941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0,942</a:t>
                      </a:r>
                    </a:p>
                  </a:txBody>
                  <a:tcPr marL="68580" marR="68580" marT="0" marB="0" anchor="ctr"/>
                </a:tc>
              </a:tr>
              <a:tr h="11455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II</a:t>
                      </a:r>
                      <a:endParaRPr lang="pt-BR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0,887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0,874</a:t>
                      </a:r>
                      <a:endParaRPr lang="pt-BR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0,904</a:t>
                      </a:r>
                      <a:endParaRPr lang="pt-BR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0,904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0,901</a:t>
                      </a:r>
                    </a:p>
                  </a:txBody>
                  <a:tcPr marL="68580" marR="68580" marT="0" marB="0" anchor="ctr"/>
                </a:tc>
              </a:tr>
              <a:tr h="11455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III</a:t>
                      </a:r>
                      <a:endParaRPr lang="pt-BR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0,936</a:t>
                      </a:r>
                      <a:endParaRPr lang="pt-BR" sz="2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0,969</a:t>
                      </a:r>
                      <a:endParaRPr lang="pt-BR" sz="2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0,959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0,960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0,947</a:t>
                      </a:r>
                    </a:p>
                  </a:txBody>
                  <a:tcPr marL="68580" marR="68580" marT="0" marB="0" anchor="ctr"/>
                </a:tc>
              </a:tr>
              <a:tr h="9618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IV</a:t>
                      </a:r>
                      <a:endParaRPr lang="pt-BR" sz="2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1,273</a:t>
                      </a:r>
                      <a:endParaRPr lang="pt-BR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1,271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1,196</a:t>
                      </a:r>
                      <a:endParaRPr lang="pt-BR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+mn-lt"/>
                          <a:ea typeface="Calibri"/>
                          <a:cs typeface="Times New Roman"/>
                        </a:rPr>
                        <a:t>1,208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1,203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3347864" y="2420888"/>
            <a:ext cx="2376264" cy="648072"/>
            <a:chOff x="3347864" y="2420888"/>
            <a:chExt cx="2376264" cy="648072"/>
          </a:xfrm>
        </p:grpSpPr>
        <p:sp>
          <p:nvSpPr>
            <p:cNvPr id="4" name="Elipse 3"/>
            <p:cNvSpPr/>
            <p:nvPr/>
          </p:nvSpPr>
          <p:spPr bwMode="auto">
            <a:xfrm>
              <a:off x="3347864" y="2420888"/>
              <a:ext cx="936104" cy="648072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Elipse 4"/>
            <p:cNvSpPr/>
            <p:nvPr/>
          </p:nvSpPr>
          <p:spPr bwMode="auto">
            <a:xfrm>
              <a:off x="4788024" y="2420888"/>
              <a:ext cx="936104" cy="648072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3347864" y="3501008"/>
            <a:ext cx="2376264" cy="648072"/>
            <a:chOff x="3347864" y="2420888"/>
            <a:chExt cx="2376264" cy="648072"/>
          </a:xfrm>
        </p:grpSpPr>
        <p:sp>
          <p:nvSpPr>
            <p:cNvPr id="8" name="Elipse 7"/>
            <p:cNvSpPr/>
            <p:nvPr/>
          </p:nvSpPr>
          <p:spPr bwMode="auto">
            <a:xfrm>
              <a:off x="3347864" y="2420888"/>
              <a:ext cx="936104" cy="648072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Elipse 8"/>
            <p:cNvSpPr/>
            <p:nvPr/>
          </p:nvSpPr>
          <p:spPr bwMode="auto">
            <a:xfrm>
              <a:off x="4788024" y="2420888"/>
              <a:ext cx="936104" cy="648072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1937450" y="4653136"/>
            <a:ext cx="2376264" cy="648072"/>
            <a:chOff x="3347864" y="2420888"/>
            <a:chExt cx="2376264" cy="648072"/>
          </a:xfrm>
        </p:grpSpPr>
        <p:sp>
          <p:nvSpPr>
            <p:cNvPr id="11" name="Elipse 10"/>
            <p:cNvSpPr/>
            <p:nvPr/>
          </p:nvSpPr>
          <p:spPr bwMode="auto">
            <a:xfrm>
              <a:off x="3347864" y="2420888"/>
              <a:ext cx="936104" cy="648072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Elipse 11"/>
            <p:cNvSpPr/>
            <p:nvPr/>
          </p:nvSpPr>
          <p:spPr bwMode="auto">
            <a:xfrm>
              <a:off x="4788024" y="2420888"/>
              <a:ext cx="936104" cy="648072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1951192" y="5705792"/>
            <a:ext cx="3772936" cy="670892"/>
            <a:chOff x="1951192" y="5705792"/>
            <a:chExt cx="3772936" cy="670892"/>
          </a:xfrm>
        </p:grpSpPr>
        <p:sp>
          <p:nvSpPr>
            <p:cNvPr id="14" name="Elipse 13"/>
            <p:cNvSpPr/>
            <p:nvPr/>
          </p:nvSpPr>
          <p:spPr bwMode="auto">
            <a:xfrm>
              <a:off x="1951192" y="5705792"/>
              <a:ext cx="936104" cy="648072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Elipse 14"/>
            <p:cNvSpPr/>
            <p:nvPr/>
          </p:nvSpPr>
          <p:spPr bwMode="auto">
            <a:xfrm>
              <a:off x="4788024" y="5728612"/>
              <a:ext cx="936104" cy="648072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051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792162"/>
          </a:xfrm>
        </p:spPr>
        <p:txBody>
          <a:bodyPr/>
          <a:lstStyle/>
          <a:p>
            <a:r>
              <a:rPr lang="pt-BR" dirty="0" smtClean="0"/>
              <a:t>Índices sazonais multiplicativos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17</a:t>
            </a:fld>
            <a:endParaRPr lang="pt-BR" alt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748340"/>
              </p:ext>
            </p:extLst>
          </p:nvPr>
        </p:nvGraphicFramePr>
        <p:xfrm>
          <a:off x="1541488" y="2060848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45118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Trimestre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Média interna dos índices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0,943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II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0,897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III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0,955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IV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1,227</a:t>
                      </a:r>
                      <a:endParaRPr lang="pt-BR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483768" y="4536702"/>
            <a:ext cx="4262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2400" dirty="0" smtClean="0">
                <a:solidFill>
                  <a:schemeClr val="bg2"/>
                </a:solidFill>
              </a:rPr>
              <a:t>Soma dos índices = 4,022 </a:t>
            </a:r>
            <a:r>
              <a:rPr lang="pt-BR" sz="2400" dirty="0" smtClean="0">
                <a:solidFill>
                  <a:schemeClr val="bg2"/>
                </a:solidFill>
                <a:sym typeface="Symbol"/>
              </a:rPr>
              <a:t> 4</a:t>
            </a:r>
            <a:endParaRPr lang="pt-BR" sz="2400" dirty="0">
              <a:solidFill>
                <a:schemeClr val="bg2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497490" y="5151067"/>
            <a:ext cx="5009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2400" dirty="0" smtClean="0">
                <a:solidFill>
                  <a:schemeClr val="bg2"/>
                </a:solidFill>
              </a:rPr>
              <a:t>Correção = (4,022 – 4) </a:t>
            </a:r>
            <a:r>
              <a:rPr lang="pt-BR" sz="2400" dirty="0" smtClean="0">
                <a:solidFill>
                  <a:schemeClr val="bg2"/>
                </a:solidFill>
                <a:sym typeface="Symbol"/>
              </a:rPr>
              <a:t>/ 4 = 0,0055</a:t>
            </a:r>
            <a:endParaRPr lang="pt-BR" sz="2400" dirty="0">
              <a:solidFill>
                <a:schemeClr val="bg2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497490" y="5815264"/>
            <a:ext cx="3999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2400" dirty="0" smtClean="0">
                <a:solidFill>
                  <a:schemeClr val="bg2"/>
                </a:solidFill>
              </a:rPr>
              <a:t>Fator </a:t>
            </a:r>
            <a:r>
              <a:rPr lang="pt-BR" sz="2400" dirty="0" smtClean="0">
                <a:solidFill>
                  <a:schemeClr val="bg2"/>
                </a:solidFill>
                <a:sym typeface="Symbol"/>
              </a:rPr>
              <a:t>= 1 – 0,0055 = 0,9945</a:t>
            </a:r>
            <a:endParaRPr lang="pt-BR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17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792162"/>
          </a:xfrm>
        </p:spPr>
        <p:txBody>
          <a:bodyPr/>
          <a:lstStyle/>
          <a:p>
            <a:r>
              <a:rPr lang="pt-BR" dirty="0" smtClean="0"/>
              <a:t>Índices sazonais multiplicativos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18</a:t>
            </a:fld>
            <a:endParaRPr lang="pt-BR" alt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526308"/>
              </p:ext>
            </p:extLst>
          </p:nvPr>
        </p:nvGraphicFramePr>
        <p:xfrm>
          <a:off x="467544" y="2420888"/>
          <a:ext cx="813690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5"/>
                <a:gridCol w="3091860"/>
                <a:gridCol w="34608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Trimestre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Índices e correção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Índices</a:t>
                      </a:r>
                      <a:r>
                        <a:rPr lang="pt-BR" sz="2400" baseline="0" dirty="0" smtClean="0"/>
                        <a:t> corrigidos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0,943 × 0,9945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0,938 (-6,2%)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II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0,897 × 0,9945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0,892 (-10,8%)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III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0,955 × 0,9945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0,950 (-5%)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IV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1,227 × 0,9945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1,220 (+22%)</a:t>
                      </a:r>
                      <a:endParaRPr lang="pt-BR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Elipse 3"/>
          <p:cNvSpPr/>
          <p:nvPr/>
        </p:nvSpPr>
        <p:spPr bwMode="auto">
          <a:xfrm>
            <a:off x="5508104" y="2780928"/>
            <a:ext cx="2736304" cy="144016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Elipse 7"/>
          <p:cNvSpPr/>
          <p:nvPr/>
        </p:nvSpPr>
        <p:spPr bwMode="auto">
          <a:xfrm>
            <a:off x="5652120" y="4221088"/>
            <a:ext cx="2520280" cy="576064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95536" y="5164122"/>
            <a:ext cx="8661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2400" dirty="0" smtClean="0">
                <a:solidFill>
                  <a:schemeClr val="bg2"/>
                </a:solidFill>
              </a:rPr>
              <a:t>Influência de sazonalidade: diferença de 1 (maior do que 5%)!</a:t>
            </a:r>
            <a:endParaRPr lang="pt-BR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81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059AF9-D0AD-4756-9361-20704D7F41B1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1" y="2349500"/>
            <a:ext cx="9033245" cy="4175844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pt-BR" altLang="pt-BR" dirty="0"/>
              <a:t>Sobre análise de séries temporais: </a:t>
            </a:r>
          </a:p>
          <a:p>
            <a:pPr lvl="1">
              <a:lnSpc>
                <a:spcPct val="70000"/>
              </a:lnSpc>
            </a:pPr>
            <a:r>
              <a:rPr lang="pt-BR" altLang="pt-BR" dirty="0"/>
              <a:t>LEVINE, D. M., STEPHAN, D.,  KREHBIEL, T. C.,  BERENSON, M. L. Estatística: Teoria e Aplicações - Usando Microsoft Excel  em Português. 5ª ed. – Rio de Janeiro: LTC, 2005. Capítulo 13.</a:t>
            </a:r>
          </a:p>
          <a:p>
            <a:pPr lvl="1">
              <a:lnSpc>
                <a:spcPct val="70000"/>
              </a:lnSpc>
            </a:pPr>
            <a:r>
              <a:rPr lang="pt-BR" dirty="0"/>
              <a:t>MOORE, D.S., </a:t>
            </a:r>
            <a:r>
              <a:rPr lang="pt-BR" dirty="0" err="1"/>
              <a:t>McCABE</a:t>
            </a:r>
            <a:r>
              <a:rPr lang="pt-BR" dirty="0"/>
              <a:t>, G.P., DUCKWORTH, W.M., SCLOVE, S. L., A prática da estatística empresarial: como usar dados para tomar decisões. Rio de Janeiro: LTC, 2006. Capítulo 2.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2AC606-0728-4C86-8F60-11E49352F1B6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Aulas prévias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2529155"/>
            <a:ext cx="8569325" cy="3743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Análise de Séries Temporais: decomposição pelo modelo </a:t>
            </a:r>
            <a:r>
              <a:rPr lang="pt-BR" altLang="pt-BR" dirty="0" smtClean="0"/>
              <a:t>clássico</a:t>
            </a:r>
          </a:p>
          <a:p>
            <a:pPr lvl="1">
              <a:lnSpc>
                <a:spcPct val="90000"/>
              </a:lnSpc>
            </a:pPr>
            <a:r>
              <a:rPr lang="pt-BR" altLang="pt-BR" dirty="0" smtClean="0"/>
              <a:t>Tendência </a:t>
            </a:r>
            <a:r>
              <a:rPr lang="pt-BR" altLang="pt-BR" dirty="0"/>
              <a:t>por equação.</a:t>
            </a:r>
          </a:p>
          <a:p>
            <a:pPr lvl="1">
              <a:lnSpc>
                <a:spcPct val="90000"/>
              </a:lnSpc>
            </a:pPr>
            <a:r>
              <a:rPr lang="pt-BR" altLang="pt-BR" smtClean="0"/>
              <a:t>Tendência </a:t>
            </a:r>
            <a:r>
              <a:rPr lang="pt-BR" altLang="pt-BR" dirty="0"/>
              <a:t>por médias móveis.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D275F-6C67-415B-8D17-408D8B3ECF01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Para saber como realizar as análises descritas na Unidade 5 através do Microsoft Excel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 consulte “Análise de Séries Temporais com o Microsoft Excel 2007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”, disponível no ambiente virtual assim como o arquivo de dados usado nos exemplos apresentados, ou no canal menreis39 no YouTube.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B11AAD-6B08-4C98-B0FD-5AE47CB98AC8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Próxima aula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Análise de Séries Temporais.</a:t>
            </a:r>
          </a:p>
          <a:p>
            <a:pPr lvl="1"/>
            <a:r>
              <a:rPr lang="pt-BR" altLang="pt-BR" dirty="0"/>
              <a:t>Obtenção das componentes cíclica e irregular de uma série temporal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992617-4C65-4201-AF13-6BDFDADB3B7E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Conteúdo desta aula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Análise de Séries Temporais: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Decomposição pelo modelo clássico.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Obtenção da componente sazonal (através de índices sazonais).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557338"/>
            <a:ext cx="8856984" cy="792162"/>
          </a:xfrm>
        </p:spPr>
        <p:txBody>
          <a:bodyPr/>
          <a:lstStyle/>
          <a:p>
            <a:r>
              <a:rPr lang="pt-BR" dirty="0"/>
              <a:t>Modelo clássico de decomposição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492896"/>
            <a:ext cx="8230369" cy="403172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Uma série (Y) é composta por quatro padrões: </a:t>
            </a:r>
          </a:p>
          <a:p>
            <a:pPr lvl="1">
              <a:lnSpc>
                <a:spcPct val="90000"/>
              </a:lnSpc>
            </a:pPr>
            <a:r>
              <a:rPr lang="pt-BR" altLang="pt-BR" b="1" dirty="0">
                <a:solidFill>
                  <a:srgbClr val="FF0000"/>
                </a:solidFill>
              </a:rPr>
              <a:t>Tendência</a:t>
            </a:r>
            <a:r>
              <a:rPr lang="pt-BR" altLang="pt-BR" dirty="0"/>
              <a:t>, 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Variações </a:t>
            </a:r>
            <a:r>
              <a:rPr lang="pt-BR" altLang="pt-BR" b="1" dirty="0">
                <a:solidFill>
                  <a:schemeClr val="tx2">
                    <a:lumMod val="75000"/>
                  </a:schemeClr>
                </a:solidFill>
              </a:rPr>
              <a:t>Cíclicas</a:t>
            </a:r>
            <a:r>
              <a:rPr lang="pt-BR" altLang="pt-BR" dirty="0"/>
              <a:t>, 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Variações </a:t>
            </a:r>
            <a:r>
              <a:rPr lang="pt-BR" altLang="pt-BR" b="1" dirty="0">
                <a:solidFill>
                  <a:srgbClr val="009900"/>
                </a:solidFill>
              </a:rPr>
              <a:t>Sazonais</a:t>
            </a:r>
            <a:r>
              <a:rPr lang="pt-BR" altLang="pt-BR" dirty="0"/>
              <a:t> e 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Variações </a:t>
            </a:r>
            <a:r>
              <a:rPr lang="pt-BR" altLang="pt-BR" b="1" dirty="0">
                <a:solidFill>
                  <a:srgbClr val="FF6600"/>
                </a:solidFill>
              </a:rPr>
              <a:t>Irregulares</a:t>
            </a:r>
            <a:r>
              <a:rPr lang="pt-BR" altLang="pt-BR" dirty="0"/>
              <a:t> 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Y = f (T,C,S,I)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4</a:t>
            </a:fld>
            <a:endParaRPr lang="pt-BR" alt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580112" y="3723930"/>
            <a:ext cx="33123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chemeClr val="bg2"/>
                </a:solidFill>
              </a:rPr>
              <a:t>Série pode apresentar todos os padrões, apenas alguns ou mesmo apenas um (Irregular)</a:t>
            </a:r>
          </a:p>
        </p:txBody>
      </p:sp>
    </p:spTree>
    <p:extLst>
      <p:ext uri="{BB962C8B-B14F-4D97-AF65-F5344CB8AC3E}">
        <p14:creationId xmlns:p14="http://schemas.microsoft.com/office/powerpoint/2010/main" val="310321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6121A92-7B4B-4654-A41A-FBF9AA110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Componente sazonal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5968586F-1695-4329-B48A-F8B9F0636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Componente de CURTO prazo.</a:t>
            </a:r>
          </a:p>
          <a:p>
            <a:pPr lvl="1"/>
            <a:r>
              <a:rPr lang="pt-BR" dirty="0"/>
              <a:t>Repete-se todos os anos.</a:t>
            </a:r>
          </a:p>
          <a:p>
            <a:pPr lvl="1"/>
            <a:r>
              <a:rPr lang="pt-BR" dirty="0"/>
              <a:t>Decisões </a:t>
            </a:r>
            <a:r>
              <a:rPr lang="pt-BR" b="1" dirty="0">
                <a:solidFill>
                  <a:srgbClr val="FF0000"/>
                </a:solidFill>
              </a:rPr>
              <a:t>operacionais.</a:t>
            </a:r>
            <a:endParaRPr lang="pt-BR" dirty="0"/>
          </a:p>
          <a:p>
            <a:pPr lvl="1"/>
            <a:r>
              <a:rPr lang="pt-BR" dirty="0"/>
              <a:t>Dados precisam ter periodicidade INFERIOR a 1 ano:</a:t>
            </a:r>
          </a:p>
          <a:p>
            <a:pPr lvl="2"/>
            <a:r>
              <a:rPr lang="pt-BR" dirty="0"/>
              <a:t>Trimestral, Mensal, Semanal, etc.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C497A23C-85FF-4DFF-BB2C-5047D9EE00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F6F138-1640-4283-91B6-7A9DBD3BB5DE}" type="slidenum">
              <a:rPr lang="pt-BR" altLang="pt-BR" smtClean="0"/>
              <a:pPr/>
              <a:t>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4417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98C4C86-4001-4031-B9A9-E66192072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Componente sazonal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6BEF8AD5-377D-43E0-B7DB-2F99DF87B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349501"/>
            <a:ext cx="8496944" cy="1583556"/>
          </a:xfrm>
        </p:spPr>
        <p:txBody>
          <a:bodyPr/>
          <a:lstStyle/>
          <a:p>
            <a:r>
              <a:rPr lang="pt-BR" dirty="0"/>
              <a:t>Usaremos o método da razão para a média móvel (ou método da média móvel percentual):</a:t>
            </a:r>
          </a:p>
          <a:p>
            <a:endParaRPr lang="pt-BR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="" xmlns:a16="http://schemas.microsoft.com/office/drawing/2014/main" id="{2EA6A1EC-5810-4497-8382-81FE4580EC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6</a:t>
            </a:fld>
            <a:endParaRPr lang="pt-BR" altLang="pt-BR"/>
          </a:p>
        </p:txBody>
      </p:sp>
      <p:pic>
        <p:nvPicPr>
          <p:cNvPr id="14" name="Imagem 13">
            <a:extLst>
              <a:ext uri="{FF2B5EF4-FFF2-40B4-BE49-F238E27FC236}">
                <a16:creationId xmlns="" xmlns:a16="http://schemas.microsoft.com/office/drawing/2014/main" id="{E95B1791-27A2-4B33-B997-E62259F8F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638689"/>
            <a:ext cx="8440341" cy="260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70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9477" y="1196752"/>
            <a:ext cx="8229600" cy="792162"/>
          </a:xfrm>
        </p:spPr>
        <p:txBody>
          <a:bodyPr/>
          <a:lstStyle/>
          <a:p>
            <a:r>
              <a:rPr lang="pt-BR" dirty="0" smtClean="0"/>
              <a:t>Modelo Aditivo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7</a:t>
            </a:fld>
            <a:endParaRPr lang="pt-BR" alt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8725514" cy="4104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434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056120"/>
            <a:ext cx="9144000" cy="792162"/>
          </a:xfrm>
        </p:spPr>
        <p:txBody>
          <a:bodyPr/>
          <a:lstStyle/>
          <a:p>
            <a:r>
              <a:rPr lang="pt-BR" dirty="0" smtClean="0"/>
              <a:t>Aditivo: sazonalidade?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8</a:t>
            </a:fld>
            <a:endParaRPr lang="pt-BR" altLang="pt-BR"/>
          </a:p>
        </p:txBody>
      </p:sp>
      <p:sp>
        <p:nvSpPr>
          <p:cNvPr id="4" name="CaixaDeTexto 3"/>
          <p:cNvSpPr txBox="1"/>
          <p:nvPr/>
        </p:nvSpPr>
        <p:spPr>
          <a:xfrm>
            <a:off x="487167" y="1747792"/>
            <a:ext cx="840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2400" dirty="0" smtClean="0">
                <a:solidFill>
                  <a:schemeClr val="bg2"/>
                </a:solidFill>
              </a:rPr>
              <a:t>Índices sazonais próximos de zero  (positivos ou negativos):</a:t>
            </a:r>
            <a:endParaRPr lang="pt-BR" sz="2400" dirty="0">
              <a:solidFill>
                <a:schemeClr val="bg2"/>
              </a:solidFill>
            </a:endParaRPr>
          </a:p>
        </p:txBody>
      </p:sp>
      <p:sp>
        <p:nvSpPr>
          <p:cNvPr id="5" name="Estrela de 10 Pontos 4"/>
          <p:cNvSpPr/>
          <p:nvPr/>
        </p:nvSpPr>
        <p:spPr bwMode="auto">
          <a:xfrm>
            <a:off x="3679059" y="2204864"/>
            <a:ext cx="2160240" cy="2016224"/>
          </a:xfrm>
          <a:prstGeom prst="star10">
            <a:avLst/>
          </a:prstGeom>
          <a:solidFill>
            <a:srgbClr val="92D05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SEM</a:t>
            </a:r>
            <a:r>
              <a:rPr kumimoji="0" lang="pt-B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influência!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60535" y="4280721"/>
            <a:ext cx="8854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pt-BR" sz="2400" dirty="0" smtClean="0">
                <a:solidFill>
                  <a:schemeClr val="bg2"/>
                </a:solidFill>
              </a:rPr>
              <a:t>Índices sazonais DISTANTES de zero  (positivos ou negativos):</a:t>
            </a:r>
            <a:endParaRPr lang="pt-BR" sz="2400" dirty="0">
              <a:solidFill>
                <a:schemeClr val="bg2"/>
              </a:solidFill>
            </a:endParaRPr>
          </a:p>
        </p:txBody>
      </p:sp>
      <p:sp>
        <p:nvSpPr>
          <p:cNvPr id="7" name="Estrela de 10 Pontos 6"/>
          <p:cNvSpPr/>
          <p:nvPr/>
        </p:nvSpPr>
        <p:spPr bwMode="auto">
          <a:xfrm>
            <a:off x="3711716" y="4742386"/>
            <a:ext cx="2160240" cy="2016224"/>
          </a:xfrm>
          <a:prstGeom prst="star10">
            <a:avLst/>
          </a:prstGeom>
          <a:solidFill>
            <a:srgbClr val="FF0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dirty="0" smtClean="0"/>
              <a:t>COM</a:t>
            </a:r>
            <a:r>
              <a:rPr kumimoji="0" lang="pt-BR" sz="2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</a:rPr>
              <a:t> influência!</a:t>
            </a:r>
            <a:endParaRPr kumimoji="0" lang="pt-BR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2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792162"/>
          </a:xfrm>
        </p:spPr>
        <p:txBody>
          <a:bodyPr/>
          <a:lstStyle/>
          <a:p>
            <a:r>
              <a:rPr lang="pt-BR" dirty="0" smtClean="0"/>
              <a:t>Modelo Multiplicativo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DE213-D8E2-4040-9B36-D8DD196F1BD0}" type="slidenum">
              <a:rPr lang="pt-BR" altLang="pt-BR" smtClean="0"/>
              <a:pPr/>
              <a:t>9</a:t>
            </a:fld>
            <a:endParaRPr lang="pt-BR" alt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6" y="2060848"/>
            <a:ext cx="9035802" cy="4227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805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D 2">
  <a:themeElements>
    <a:clrScheme name="EAD 2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EAD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AD 2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D 2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EAD_CAD</Template>
  <TotalTime>2555</TotalTime>
  <Words>745</Words>
  <Application>Microsoft Office PowerPoint</Application>
  <PresentationFormat>Apresentação na tela (4:3)</PresentationFormat>
  <Paragraphs>232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EAD 2</vt:lpstr>
      <vt:lpstr>ESTATÍSTICA I AULA 11</vt:lpstr>
      <vt:lpstr>Aulas prévias</vt:lpstr>
      <vt:lpstr>Conteúdo desta aula</vt:lpstr>
      <vt:lpstr>Modelo clássico de decomposição</vt:lpstr>
      <vt:lpstr>Componente sazonal</vt:lpstr>
      <vt:lpstr>Componente sazonal</vt:lpstr>
      <vt:lpstr>Modelo Aditivo</vt:lpstr>
      <vt:lpstr>Aditivo: sazonalidade?</vt:lpstr>
      <vt:lpstr>Modelo Multiplicativo</vt:lpstr>
      <vt:lpstr>Multiplicativo: sazonalidade?</vt:lpstr>
      <vt:lpstr>Exemplo 4</vt:lpstr>
      <vt:lpstr>Apresentação do PowerPoint</vt:lpstr>
      <vt:lpstr>Apresentação do PowerPoint</vt:lpstr>
      <vt:lpstr>Índices sazonais aditivos</vt:lpstr>
      <vt:lpstr>Índices sazonais aditivos</vt:lpstr>
      <vt:lpstr>Apresentação do PowerPoint</vt:lpstr>
      <vt:lpstr>Índices sazonais multiplicativos</vt:lpstr>
      <vt:lpstr>Índices sazonais multiplicativos</vt:lpstr>
      <vt:lpstr>Tô afim de saber...</vt:lpstr>
      <vt:lpstr>Tô afim de saber...</vt:lpstr>
      <vt:lpstr>Próxima aula</vt:lpstr>
    </vt:vector>
  </TitlesOfParts>
  <Company>INE/CTC/UFSC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Exploratória de Dados II</dc:title>
  <dc:creator>Marcelo Menezes Reis</dc:creator>
  <dc:description>Medidas de síntese: medidas de dispersão</dc:description>
  <cp:lastModifiedBy>Marcelo Menezes Reis</cp:lastModifiedBy>
  <cp:revision>400</cp:revision>
  <dcterms:created xsi:type="dcterms:W3CDTF">2001-09-13T21:41:29Z</dcterms:created>
  <dcterms:modified xsi:type="dcterms:W3CDTF">2018-07-31T18:06:26Z</dcterms:modified>
</cp:coreProperties>
</file>