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57" r:id="rId2"/>
    <p:sldId id="283" r:id="rId3"/>
    <p:sldId id="258" r:id="rId4"/>
    <p:sldId id="346" r:id="rId5"/>
    <p:sldId id="349" r:id="rId6"/>
    <p:sldId id="350" r:id="rId7"/>
    <p:sldId id="352" r:id="rId8"/>
    <p:sldId id="351" r:id="rId9"/>
    <p:sldId id="353" r:id="rId10"/>
    <p:sldId id="354" r:id="rId11"/>
    <p:sldId id="355" r:id="rId12"/>
    <p:sldId id="356" r:id="rId13"/>
    <p:sldId id="357" r:id="rId14"/>
    <p:sldId id="281" r:id="rId15"/>
    <p:sldId id="340" r:id="rId16"/>
    <p:sldId id="282" r:id="rId17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>
        <p:scale>
          <a:sx n="60" d="100"/>
          <a:sy n="60" d="100"/>
        </p:scale>
        <p:origin x="172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A763-928C-4D33-BABA-D468BEDF9631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93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467600" cy="127635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2839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057CF9-6F11-49FF-A1A0-64F4F5D9797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865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/>
              <a:t>ESTATÍSTICA I AULA 10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DE SÉRIES TEMPORAIS: – Unidade 5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Tendência por Médias Móveis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7B3D4-B016-40AD-9C5A-C3B2E8F2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51DA48-4B67-4CB4-BDCA-94603B611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Vendas trimestrais em milhões de dólares da loja de departamentos JC </a:t>
            </a:r>
            <a:r>
              <a:rPr lang="pt-BR" dirty="0" err="1"/>
              <a:t>Penney</a:t>
            </a:r>
            <a:r>
              <a:rPr lang="pt-BR" dirty="0"/>
              <a:t> de 1996 a 2001.</a:t>
            </a:r>
          </a:p>
          <a:p>
            <a:r>
              <a:rPr lang="pt-BR" dirty="0"/>
              <a:t>Médias móveis de 4 períodos.</a:t>
            </a:r>
          </a:p>
          <a:p>
            <a:pPr lvl="1"/>
            <a:r>
              <a:rPr lang="pt-BR" dirty="0"/>
              <a:t>Como n é par: centrar médias.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399A4D1-FDF9-4DF1-803E-95BB59816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871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6F31D491-D0EF-41F1-BE73-72FAD24EFA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11</a:t>
            </a:fld>
            <a:endParaRPr lang="pt-BR" alt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13213CC-F6C6-41F2-88A9-D2D83D8A6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46500"/>
            <a:ext cx="7776864" cy="546623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F896E317-B729-4D03-900C-C6433C61B88B}"/>
              </a:ext>
            </a:extLst>
          </p:cNvPr>
          <p:cNvGrpSpPr/>
          <p:nvPr/>
        </p:nvGrpSpPr>
        <p:grpSpPr>
          <a:xfrm>
            <a:off x="2339752" y="1988840"/>
            <a:ext cx="5981836" cy="2232248"/>
            <a:chOff x="2339752" y="1988840"/>
            <a:chExt cx="5981836" cy="2232248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1560DE2E-E118-4AD5-9090-0192C5E98848}"/>
                </a:ext>
              </a:extLst>
            </p:cNvPr>
            <p:cNvSpPr/>
            <p:nvPr/>
          </p:nvSpPr>
          <p:spPr bwMode="auto">
            <a:xfrm>
              <a:off x="2339752" y="2492896"/>
              <a:ext cx="504056" cy="172819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E3180D1F-803F-4215-B505-FB80CCDF87D6}"/>
                </a:ext>
              </a:extLst>
            </p:cNvPr>
            <p:cNvSpPr/>
            <p:nvPr/>
          </p:nvSpPr>
          <p:spPr bwMode="auto">
            <a:xfrm>
              <a:off x="3419872" y="1988840"/>
              <a:ext cx="504056" cy="172819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642555D6-9982-4E76-A4F8-34303CAA4BA6}"/>
                </a:ext>
              </a:extLst>
            </p:cNvPr>
            <p:cNvSpPr/>
            <p:nvPr/>
          </p:nvSpPr>
          <p:spPr bwMode="auto">
            <a:xfrm>
              <a:off x="4572000" y="1988840"/>
              <a:ext cx="504056" cy="172819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57D936D7-CA03-4783-9C95-254629A63D17}"/>
                </a:ext>
              </a:extLst>
            </p:cNvPr>
            <p:cNvSpPr/>
            <p:nvPr/>
          </p:nvSpPr>
          <p:spPr bwMode="auto">
            <a:xfrm>
              <a:off x="5634628" y="1988840"/>
              <a:ext cx="504056" cy="172819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BC998033-F206-4AB3-ACD2-9A975595709D}"/>
                </a:ext>
              </a:extLst>
            </p:cNvPr>
            <p:cNvSpPr/>
            <p:nvPr/>
          </p:nvSpPr>
          <p:spPr bwMode="auto">
            <a:xfrm>
              <a:off x="6795502" y="1988840"/>
              <a:ext cx="504056" cy="172819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A6C427FA-60DC-43EE-B64E-4D638D3319C2}"/>
                </a:ext>
              </a:extLst>
            </p:cNvPr>
            <p:cNvSpPr/>
            <p:nvPr/>
          </p:nvSpPr>
          <p:spPr bwMode="auto">
            <a:xfrm>
              <a:off x="7817532" y="1988840"/>
              <a:ext cx="504056" cy="172819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B590F990-9A10-499E-95DC-093F2E915770}"/>
              </a:ext>
            </a:extLst>
          </p:cNvPr>
          <p:cNvGrpSpPr/>
          <p:nvPr/>
        </p:nvGrpSpPr>
        <p:grpSpPr>
          <a:xfrm>
            <a:off x="2803431" y="3083102"/>
            <a:ext cx="5223166" cy="2074090"/>
            <a:chOff x="2803431" y="3083102"/>
            <a:chExt cx="5223166" cy="2074090"/>
          </a:xfrm>
        </p:grpSpPr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7527B0E8-7BC1-47E4-9B2B-789CD4770FD2}"/>
                </a:ext>
              </a:extLst>
            </p:cNvPr>
            <p:cNvSpPr/>
            <p:nvPr/>
          </p:nvSpPr>
          <p:spPr bwMode="auto">
            <a:xfrm>
              <a:off x="7203158" y="3083102"/>
              <a:ext cx="823439" cy="1728192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D9440128-5C23-4E89-A469-AD1D0CC1E692}"/>
                </a:ext>
              </a:extLst>
            </p:cNvPr>
            <p:cNvSpPr/>
            <p:nvPr/>
          </p:nvSpPr>
          <p:spPr bwMode="auto">
            <a:xfrm>
              <a:off x="3818783" y="3429000"/>
              <a:ext cx="823438" cy="1728192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BF5A6DDA-C520-488A-9304-6EF9F0AEFC3D}"/>
                </a:ext>
              </a:extLst>
            </p:cNvPr>
            <p:cNvSpPr/>
            <p:nvPr/>
          </p:nvSpPr>
          <p:spPr bwMode="auto">
            <a:xfrm>
              <a:off x="4950552" y="3115519"/>
              <a:ext cx="780476" cy="1728192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7788EC8B-EA04-4739-8E28-0B128E9ECE41}"/>
                </a:ext>
              </a:extLst>
            </p:cNvPr>
            <p:cNvSpPr/>
            <p:nvPr/>
          </p:nvSpPr>
          <p:spPr bwMode="auto">
            <a:xfrm>
              <a:off x="6102680" y="3115519"/>
              <a:ext cx="823438" cy="1728192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50ED5E13-E0A4-4C41-9F08-1CC13CDF75B6}"/>
                </a:ext>
              </a:extLst>
            </p:cNvPr>
            <p:cNvSpPr/>
            <p:nvPr/>
          </p:nvSpPr>
          <p:spPr bwMode="auto">
            <a:xfrm>
              <a:off x="2803431" y="3429000"/>
              <a:ext cx="728826" cy="1728192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111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BA4D1D6-C32B-401C-9ED3-414E0C058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12</a:t>
            </a:fld>
            <a:endParaRPr lang="pt-BR" altLang="pt-BR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64088B4-DF08-4616-B4CF-D9CA715C5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51761"/>
              </p:ext>
            </p:extLst>
          </p:nvPr>
        </p:nvGraphicFramePr>
        <p:xfrm>
          <a:off x="179512" y="1268760"/>
          <a:ext cx="8964488" cy="5619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109">
                  <a:extLst>
                    <a:ext uri="{9D8B030D-6E8A-4147-A177-3AD203B41FA5}">
                      <a16:colId xmlns:a16="http://schemas.microsoft.com/office/drawing/2014/main" val="1354994517"/>
                    </a:ext>
                  </a:extLst>
                </a:gridCol>
                <a:gridCol w="1249150">
                  <a:extLst>
                    <a:ext uri="{9D8B030D-6E8A-4147-A177-3AD203B41FA5}">
                      <a16:colId xmlns:a16="http://schemas.microsoft.com/office/drawing/2014/main" val="1039510364"/>
                    </a:ext>
                  </a:extLst>
                </a:gridCol>
                <a:gridCol w="3453532">
                  <a:extLst>
                    <a:ext uri="{9D8B030D-6E8A-4147-A177-3AD203B41FA5}">
                      <a16:colId xmlns:a16="http://schemas.microsoft.com/office/drawing/2014/main" val="3535142494"/>
                    </a:ext>
                  </a:extLst>
                </a:gridCol>
                <a:gridCol w="2865697">
                  <a:extLst>
                    <a:ext uri="{9D8B030D-6E8A-4147-A177-3AD203B41FA5}">
                      <a16:colId xmlns:a16="http://schemas.microsoft.com/office/drawing/2014/main" val="4235164679"/>
                    </a:ext>
                  </a:extLst>
                </a:gridCol>
              </a:tblGrid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Trimestre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Vendas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Médias móveis 4 períodos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Médias móveis centradas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46860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4452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6994444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0583477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575805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2150258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5537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3674932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973786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8157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7126542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9235024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1997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6481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3882794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6489676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1997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0119364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pPr algn="ctr"/>
                      <a:endParaRPr lang="pt-BR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0355193"/>
                  </a:ext>
                </a:extLst>
              </a:tr>
            </a:tbl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id="{30114551-CD25-4BD8-ABAA-FDE641FEADDE}"/>
              </a:ext>
            </a:extLst>
          </p:cNvPr>
          <p:cNvSpPr/>
          <p:nvPr/>
        </p:nvSpPr>
        <p:spPr bwMode="auto">
          <a:xfrm>
            <a:off x="1691680" y="1880828"/>
            <a:ext cx="1008112" cy="309634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BB111FC0-9931-4674-A82F-5E941752B7DD}"/>
              </a:ext>
            </a:extLst>
          </p:cNvPr>
          <p:cNvGrpSpPr/>
          <p:nvPr/>
        </p:nvGrpSpPr>
        <p:grpSpPr>
          <a:xfrm>
            <a:off x="2339752" y="3212976"/>
            <a:ext cx="2736304" cy="400110"/>
            <a:chOff x="2339752" y="3212976"/>
            <a:chExt cx="2736304" cy="400110"/>
          </a:xfrm>
        </p:grpSpPr>
        <p:cxnSp>
          <p:nvCxnSpPr>
            <p:cNvPr id="6" name="Conector de Seta Reta 5">
              <a:extLst>
                <a:ext uri="{FF2B5EF4-FFF2-40B4-BE49-F238E27FC236}">
                  <a16:creationId xmlns:a16="http://schemas.microsoft.com/office/drawing/2014/main" id="{25015E2D-6CA3-4632-92C2-A421671E3318}"/>
                </a:ext>
              </a:extLst>
            </p:cNvPr>
            <p:cNvCxnSpPr/>
            <p:nvPr/>
          </p:nvCxnSpPr>
          <p:spPr bwMode="auto">
            <a:xfrm>
              <a:off x="2339752" y="3429000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1B8BBE41-C80F-420F-ADDC-FDA7023462B3}"/>
                </a:ext>
              </a:extLst>
            </p:cNvPr>
            <p:cNvSpPr txBox="1"/>
            <p:nvPr/>
          </p:nvSpPr>
          <p:spPr>
            <a:xfrm>
              <a:off x="3707904" y="3212976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2"/>
                  </a:solidFill>
                </a:rPr>
                <a:t>5663,25</a:t>
              </a:r>
            </a:p>
          </p:txBody>
        </p:sp>
      </p:grpSp>
      <p:sp>
        <p:nvSpPr>
          <p:cNvPr id="8" name="Elipse 7">
            <a:extLst>
              <a:ext uri="{FF2B5EF4-FFF2-40B4-BE49-F238E27FC236}">
                <a16:creationId xmlns:a16="http://schemas.microsoft.com/office/drawing/2014/main" id="{8C7DBC1F-1CAB-4841-AF81-7B65F95DA52F}"/>
              </a:ext>
            </a:extLst>
          </p:cNvPr>
          <p:cNvSpPr/>
          <p:nvPr/>
        </p:nvSpPr>
        <p:spPr bwMode="auto">
          <a:xfrm>
            <a:off x="1691680" y="2600129"/>
            <a:ext cx="1008112" cy="309634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A76076FD-C035-4091-B81F-010ABF33CF29}"/>
              </a:ext>
            </a:extLst>
          </p:cNvPr>
          <p:cNvGrpSpPr/>
          <p:nvPr/>
        </p:nvGrpSpPr>
        <p:grpSpPr>
          <a:xfrm>
            <a:off x="2339752" y="3948246"/>
            <a:ext cx="2736304" cy="400110"/>
            <a:chOff x="2339752" y="3948246"/>
            <a:chExt cx="2736304" cy="400110"/>
          </a:xfrm>
        </p:grpSpPr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AF112BB3-BCF3-44D8-9B55-62ADB03802C1}"/>
                </a:ext>
              </a:extLst>
            </p:cNvPr>
            <p:cNvCxnSpPr/>
            <p:nvPr/>
          </p:nvCxnSpPr>
          <p:spPr bwMode="auto">
            <a:xfrm>
              <a:off x="2339752" y="4148301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DEC3F6D9-FB53-442F-98A6-CE4983DC4D1E}"/>
                </a:ext>
              </a:extLst>
            </p:cNvPr>
            <p:cNvSpPr txBox="1"/>
            <p:nvPr/>
          </p:nvSpPr>
          <p:spPr>
            <a:xfrm>
              <a:off x="3707904" y="3948246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2"/>
                  </a:solidFill>
                </a:rPr>
                <a:t>6170,5</a:t>
              </a:r>
            </a:p>
          </p:txBody>
        </p:sp>
      </p:grpSp>
      <p:sp>
        <p:nvSpPr>
          <p:cNvPr id="12" name="Elipse 11">
            <a:extLst>
              <a:ext uri="{FF2B5EF4-FFF2-40B4-BE49-F238E27FC236}">
                <a16:creationId xmlns:a16="http://schemas.microsoft.com/office/drawing/2014/main" id="{B0786576-3881-43FA-B91D-67EFDDE41DD2}"/>
              </a:ext>
            </a:extLst>
          </p:cNvPr>
          <p:cNvSpPr/>
          <p:nvPr/>
        </p:nvSpPr>
        <p:spPr bwMode="auto">
          <a:xfrm>
            <a:off x="1691680" y="3429000"/>
            <a:ext cx="1008112" cy="309634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4D0F1F01-237A-4B23-B54A-C3DE5B16603B}"/>
              </a:ext>
            </a:extLst>
          </p:cNvPr>
          <p:cNvGrpSpPr/>
          <p:nvPr/>
        </p:nvGrpSpPr>
        <p:grpSpPr>
          <a:xfrm>
            <a:off x="2339752" y="4777117"/>
            <a:ext cx="2736304" cy="400110"/>
            <a:chOff x="2339752" y="4777117"/>
            <a:chExt cx="2736304" cy="400110"/>
          </a:xfrm>
        </p:grpSpPr>
        <p:cxnSp>
          <p:nvCxnSpPr>
            <p:cNvPr id="13" name="Conector de Seta Reta 12">
              <a:extLst>
                <a:ext uri="{FF2B5EF4-FFF2-40B4-BE49-F238E27FC236}">
                  <a16:creationId xmlns:a16="http://schemas.microsoft.com/office/drawing/2014/main" id="{8B29D7C5-2834-48BE-AF0F-797277D92257}"/>
                </a:ext>
              </a:extLst>
            </p:cNvPr>
            <p:cNvCxnSpPr/>
            <p:nvPr/>
          </p:nvCxnSpPr>
          <p:spPr bwMode="auto">
            <a:xfrm>
              <a:off x="2339752" y="4977172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4EB09E2F-3564-4067-A257-D1DCF96BB2AB}"/>
                </a:ext>
              </a:extLst>
            </p:cNvPr>
            <p:cNvSpPr txBox="1"/>
            <p:nvPr/>
          </p:nvSpPr>
          <p:spPr>
            <a:xfrm>
              <a:off x="3707904" y="4777117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2"/>
                  </a:solidFill>
                </a:rPr>
                <a:t>6648,75</a:t>
              </a:r>
            </a:p>
          </p:txBody>
        </p:sp>
      </p:grpSp>
      <p:sp>
        <p:nvSpPr>
          <p:cNvPr id="16" name="Elipse 15">
            <a:extLst>
              <a:ext uri="{FF2B5EF4-FFF2-40B4-BE49-F238E27FC236}">
                <a16:creationId xmlns:a16="http://schemas.microsoft.com/office/drawing/2014/main" id="{17B4192D-7CE6-4E67-89F3-A78CA1C4E73C}"/>
              </a:ext>
            </a:extLst>
          </p:cNvPr>
          <p:cNvSpPr/>
          <p:nvPr/>
        </p:nvSpPr>
        <p:spPr bwMode="auto">
          <a:xfrm>
            <a:off x="1688377" y="4206595"/>
            <a:ext cx="1008112" cy="251805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53C092B9-BD90-409E-9483-A116519357C6}"/>
              </a:ext>
            </a:extLst>
          </p:cNvPr>
          <p:cNvGrpSpPr/>
          <p:nvPr/>
        </p:nvGrpSpPr>
        <p:grpSpPr>
          <a:xfrm>
            <a:off x="2339752" y="5677217"/>
            <a:ext cx="2736304" cy="400110"/>
            <a:chOff x="2339752" y="5677217"/>
            <a:chExt cx="2736304" cy="400110"/>
          </a:xfrm>
        </p:grpSpPr>
        <p:cxnSp>
          <p:nvCxnSpPr>
            <p:cNvPr id="17" name="Conector de Seta Reta 16">
              <a:extLst>
                <a:ext uri="{FF2B5EF4-FFF2-40B4-BE49-F238E27FC236}">
                  <a16:creationId xmlns:a16="http://schemas.microsoft.com/office/drawing/2014/main" id="{2ED41C2D-7F39-4162-A46C-2D02D2D2D5A6}"/>
                </a:ext>
              </a:extLst>
            </p:cNvPr>
            <p:cNvCxnSpPr/>
            <p:nvPr/>
          </p:nvCxnSpPr>
          <p:spPr bwMode="auto">
            <a:xfrm>
              <a:off x="2339752" y="5877272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FB00EDD8-CAB2-4595-B9CE-4EADCB7A72E9}"/>
                </a:ext>
              </a:extLst>
            </p:cNvPr>
            <p:cNvSpPr txBox="1"/>
            <p:nvPr/>
          </p:nvSpPr>
          <p:spPr>
            <a:xfrm>
              <a:off x="3707904" y="5677217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2"/>
                  </a:solidFill>
                </a:rPr>
                <a:t>7066,5</a:t>
              </a:r>
            </a:p>
          </p:txBody>
        </p:sp>
      </p:grpSp>
      <p:sp>
        <p:nvSpPr>
          <p:cNvPr id="19" name="Elipse 18">
            <a:extLst>
              <a:ext uri="{FF2B5EF4-FFF2-40B4-BE49-F238E27FC236}">
                <a16:creationId xmlns:a16="http://schemas.microsoft.com/office/drawing/2014/main" id="{CB2C7FD2-D99A-4E45-9CB2-F64ADB2ACFDF}"/>
              </a:ext>
            </a:extLst>
          </p:cNvPr>
          <p:cNvSpPr/>
          <p:nvPr/>
        </p:nvSpPr>
        <p:spPr bwMode="auto">
          <a:xfrm>
            <a:off x="3851920" y="2909754"/>
            <a:ext cx="1008112" cy="1671374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4F4AC2A9-AE74-4402-8285-1D866C949B43}"/>
              </a:ext>
            </a:extLst>
          </p:cNvPr>
          <p:cNvGrpSpPr/>
          <p:nvPr/>
        </p:nvGrpSpPr>
        <p:grpSpPr>
          <a:xfrm>
            <a:off x="5364088" y="3613086"/>
            <a:ext cx="2939988" cy="400110"/>
            <a:chOff x="5364088" y="3613086"/>
            <a:chExt cx="2939988" cy="400110"/>
          </a:xfrm>
        </p:grpSpPr>
        <p:cxnSp>
          <p:nvCxnSpPr>
            <p:cNvPr id="20" name="Conector de Seta Reta 19">
              <a:extLst>
                <a:ext uri="{FF2B5EF4-FFF2-40B4-BE49-F238E27FC236}">
                  <a16:creationId xmlns:a16="http://schemas.microsoft.com/office/drawing/2014/main" id="{6A887458-F50F-4A3E-8A39-1285CB1B0BF6}"/>
                </a:ext>
              </a:extLst>
            </p:cNvPr>
            <p:cNvCxnSpPr/>
            <p:nvPr/>
          </p:nvCxnSpPr>
          <p:spPr bwMode="auto">
            <a:xfrm>
              <a:off x="5364088" y="3789040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47D738E0-6230-476F-81D1-5F3739A3BC63}"/>
                </a:ext>
              </a:extLst>
            </p:cNvPr>
            <p:cNvSpPr txBox="1"/>
            <p:nvPr/>
          </p:nvSpPr>
          <p:spPr>
            <a:xfrm>
              <a:off x="6935924" y="3613086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2"/>
                  </a:solidFill>
                </a:rPr>
                <a:t>5916,875</a:t>
              </a:r>
            </a:p>
          </p:txBody>
        </p: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2F3FB964-20BF-4D20-AB60-91365BA82D36}"/>
              </a:ext>
            </a:extLst>
          </p:cNvPr>
          <p:cNvSpPr/>
          <p:nvPr/>
        </p:nvSpPr>
        <p:spPr bwMode="auto">
          <a:xfrm>
            <a:off x="3873080" y="3745441"/>
            <a:ext cx="1008112" cy="1671374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F46952B7-9030-4787-B9BB-57A4B759B888}"/>
              </a:ext>
            </a:extLst>
          </p:cNvPr>
          <p:cNvGrpSpPr/>
          <p:nvPr/>
        </p:nvGrpSpPr>
        <p:grpSpPr>
          <a:xfrm>
            <a:off x="5364088" y="4418556"/>
            <a:ext cx="2939988" cy="400110"/>
            <a:chOff x="5364088" y="4418556"/>
            <a:chExt cx="2939988" cy="400110"/>
          </a:xfrm>
        </p:grpSpPr>
        <p:cxnSp>
          <p:nvCxnSpPr>
            <p:cNvPr id="23" name="Conector de Seta Reta 22">
              <a:extLst>
                <a:ext uri="{FF2B5EF4-FFF2-40B4-BE49-F238E27FC236}">
                  <a16:creationId xmlns:a16="http://schemas.microsoft.com/office/drawing/2014/main" id="{42AB1A2A-2E32-412D-BB3A-2EF3971D9A4D}"/>
                </a:ext>
              </a:extLst>
            </p:cNvPr>
            <p:cNvCxnSpPr/>
            <p:nvPr/>
          </p:nvCxnSpPr>
          <p:spPr bwMode="auto">
            <a:xfrm>
              <a:off x="5364088" y="4581128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2F6D5A33-913D-40F0-9752-EF1D3B36D6D1}"/>
                </a:ext>
              </a:extLst>
            </p:cNvPr>
            <p:cNvSpPr txBox="1"/>
            <p:nvPr/>
          </p:nvSpPr>
          <p:spPr>
            <a:xfrm>
              <a:off x="6935924" y="4418556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2"/>
                  </a:solidFill>
                </a:rPr>
                <a:t>6409,625</a:t>
              </a:r>
            </a:p>
          </p:txBody>
        </p:sp>
      </p:grpSp>
      <p:sp>
        <p:nvSpPr>
          <p:cNvPr id="25" name="Elipse 24">
            <a:extLst>
              <a:ext uri="{FF2B5EF4-FFF2-40B4-BE49-F238E27FC236}">
                <a16:creationId xmlns:a16="http://schemas.microsoft.com/office/drawing/2014/main" id="{3711C0B7-D56D-4122-9A7A-FB29D5682C59}"/>
              </a:ext>
            </a:extLst>
          </p:cNvPr>
          <p:cNvSpPr/>
          <p:nvPr/>
        </p:nvSpPr>
        <p:spPr bwMode="auto">
          <a:xfrm>
            <a:off x="3862500" y="4511644"/>
            <a:ext cx="1008112" cy="1671374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C4D91448-AC9B-45F0-974F-B95EBB33288C}"/>
              </a:ext>
            </a:extLst>
          </p:cNvPr>
          <p:cNvGrpSpPr/>
          <p:nvPr/>
        </p:nvGrpSpPr>
        <p:grpSpPr>
          <a:xfrm>
            <a:off x="5364088" y="5232311"/>
            <a:ext cx="2942855" cy="400110"/>
            <a:chOff x="5364088" y="5232311"/>
            <a:chExt cx="2942855" cy="400110"/>
          </a:xfrm>
        </p:grpSpPr>
        <p:cxnSp>
          <p:nvCxnSpPr>
            <p:cNvPr id="26" name="Conector de Seta Reta 25">
              <a:extLst>
                <a:ext uri="{FF2B5EF4-FFF2-40B4-BE49-F238E27FC236}">
                  <a16:creationId xmlns:a16="http://schemas.microsoft.com/office/drawing/2014/main" id="{5A323C7C-1133-4367-BAAA-CA8C9D0C3CF1}"/>
                </a:ext>
              </a:extLst>
            </p:cNvPr>
            <p:cNvCxnSpPr/>
            <p:nvPr/>
          </p:nvCxnSpPr>
          <p:spPr bwMode="auto">
            <a:xfrm>
              <a:off x="5364088" y="5434644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5E5A71F2-3908-4E4F-805F-AD249D9ECE3A}"/>
                </a:ext>
              </a:extLst>
            </p:cNvPr>
            <p:cNvSpPr txBox="1"/>
            <p:nvPr/>
          </p:nvSpPr>
          <p:spPr>
            <a:xfrm>
              <a:off x="6938791" y="5232311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2"/>
                  </a:solidFill>
                </a:rPr>
                <a:t>6857,625</a:t>
              </a:r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3F640543-37C9-4AA9-8AC7-81FB3711A17F}"/>
              </a:ext>
            </a:extLst>
          </p:cNvPr>
          <p:cNvGrpSpPr/>
          <p:nvPr/>
        </p:nvGrpSpPr>
        <p:grpSpPr>
          <a:xfrm>
            <a:off x="6755904" y="2132856"/>
            <a:ext cx="1728192" cy="864096"/>
            <a:chOff x="6755904" y="2132856"/>
            <a:chExt cx="1728192" cy="864096"/>
          </a:xfrm>
        </p:grpSpPr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22BA2E27-BD68-4868-BD0F-84945FAC9852}"/>
                </a:ext>
              </a:extLst>
            </p:cNvPr>
            <p:cNvCxnSpPr/>
            <p:nvPr/>
          </p:nvCxnSpPr>
          <p:spPr bwMode="auto">
            <a:xfrm>
              <a:off x="6755904" y="2132856"/>
              <a:ext cx="1728192" cy="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 reto 36">
              <a:extLst>
                <a:ext uri="{FF2B5EF4-FFF2-40B4-BE49-F238E27FC236}">
                  <a16:creationId xmlns:a16="http://schemas.microsoft.com/office/drawing/2014/main" id="{72EF6F7E-FF42-4CAF-9EC8-B9D5F74CF16C}"/>
                </a:ext>
              </a:extLst>
            </p:cNvPr>
            <p:cNvCxnSpPr/>
            <p:nvPr/>
          </p:nvCxnSpPr>
          <p:spPr bwMode="auto">
            <a:xfrm>
              <a:off x="6755904" y="2996952"/>
              <a:ext cx="1728192" cy="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52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6" grpId="0" animBg="1"/>
      <p:bldP spid="19" grpId="0" animBg="1"/>
      <p:bldP spid="22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9B52E75-5094-453F-9A62-2ECD8F3E2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13</a:t>
            </a:fld>
            <a:endParaRPr lang="pt-BR" alt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E0A7C2A-D23B-46AC-B031-AA846F9C3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68" y="1246500"/>
            <a:ext cx="8343732" cy="555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9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" y="2349500"/>
            <a:ext cx="9033245" cy="417584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análise de séries temporais: </a:t>
            </a:r>
          </a:p>
          <a:p>
            <a:pPr lvl="1">
              <a:lnSpc>
                <a:spcPct val="70000"/>
              </a:lnSpc>
            </a:pPr>
            <a:r>
              <a:rPr lang="pt-BR" altLang="pt-BR" dirty="0"/>
              <a:t>LEVINE, D. M., STEPHAN, D.,  KREHBIEL, T. C.,  BERENSON, M. L. Estatística: Teoria e Aplicações - Usando Microsoft Excel  em Português. 5ª ed. – Rio de Janeiro: LTC, 2005. Capítulo 13.</a:t>
            </a:r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2006. Capítulo 2.</a:t>
            </a:r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 Unidade 5 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“Análise de Séries Temporais com o Microsoft Excel 2007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apresentados, ou no canal menreis39 no YouTube.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Análise de Séries Temporais.</a:t>
            </a:r>
          </a:p>
          <a:p>
            <a:pPr lvl="1"/>
            <a:r>
              <a:rPr lang="pt-BR" altLang="pt-BR" dirty="0"/>
              <a:t>Obtenção da componente sazonal de uma série temporal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pesquisa.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Análise Exploratória de Dados.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Correlação e regressão.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Análise de Séries Temporais: decomposição pelo modelo clássico, tendência por equação.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Decomposição pelo modelo clássico.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Obtenção de Tendência por médias móveis.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557338"/>
            <a:ext cx="8856984" cy="792162"/>
          </a:xfrm>
        </p:spPr>
        <p:txBody>
          <a:bodyPr/>
          <a:lstStyle/>
          <a:p>
            <a:r>
              <a:rPr lang="pt-BR" dirty="0"/>
              <a:t>Modelo clássico de decomposição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30369" cy="40317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Uma série (Y) é composta por quatro padrões: </a:t>
            </a:r>
          </a:p>
          <a:p>
            <a:pPr lvl="1">
              <a:lnSpc>
                <a:spcPct val="90000"/>
              </a:lnSpc>
            </a:pPr>
            <a:r>
              <a:rPr lang="pt-BR" altLang="pt-BR" b="1" dirty="0">
                <a:solidFill>
                  <a:srgbClr val="FF0000"/>
                </a:solidFill>
              </a:rPr>
              <a:t>Tendência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chemeClr val="tx2">
                    <a:lumMod val="75000"/>
                  </a:schemeClr>
                </a:solidFill>
              </a:rPr>
              <a:t>Cíclicas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009900"/>
                </a:solidFill>
              </a:rPr>
              <a:t>Sazonais</a:t>
            </a:r>
            <a:r>
              <a:rPr lang="pt-BR" altLang="pt-BR" dirty="0"/>
              <a:t> e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FF6600"/>
                </a:solidFill>
              </a:rPr>
              <a:t>Irregulares</a:t>
            </a:r>
            <a:r>
              <a:rPr lang="pt-BR" altLang="pt-BR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Y = f (T,C,S,I)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4</a:t>
            </a:fld>
            <a:endParaRPr lang="pt-BR" alt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80112" y="3723930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2"/>
                </a:solidFill>
              </a:rPr>
              <a:t>Série pode apresentar todos os padrões, apenas alguns ou mesmo apenas um (Irregular)</a:t>
            </a:r>
          </a:p>
        </p:txBody>
      </p:sp>
    </p:spTree>
    <p:extLst>
      <p:ext uri="{BB962C8B-B14F-4D97-AF65-F5344CB8AC3E}">
        <p14:creationId xmlns:p14="http://schemas.microsoft.com/office/powerpoint/2010/main" val="31032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2" y="2781300"/>
            <a:ext cx="8424167" cy="3743325"/>
          </a:xfrm>
        </p:spPr>
        <p:txBody>
          <a:bodyPr/>
          <a:lstStyle/>
          <a:p>
            <a:r>
              <a:rPr lang="pt-BR" dirty="0"/>
              <a:t>Obtenção:</a:t>
            </a:r>
          </a:p>
          <a:p>
            <a:pPr lvl="1"/>
            <a:r>
              <a:rPr lang="pt-BR" dirty="0"/>
              <a:t>Por equação (semelhante à regressão, sendo o tempo a variável independente).</a:t>
            </a:r>
          </a:p>
          <a:p>
            <a:pPr lvl="2"/>
            <a:r>
              <a:rPr lang="pt-BR" dirty="0"/>
              <a:t>Mínimos quadrados</a:t>
            </a:r>
          </a:p>
          <a:p>
            <a:pPr lvl="1"/>
            <a:r>
              <a:rPr lang="pt-BR" dirty="0"/>
              <a:t>Por médias móveis.</a:t>
            </a:r>
          </a:p>
          <a:p>
            <a:pPr lvl="1"/>
            <a:r>
              <a:rPr lang="pt-BR" dirty="0"/>
              <a:t>Outros métodos: ajuste exponencial.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186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3640E-1462-4E44-A426-451827A6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 por médias móveis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FB7E74-5FC1-403E-8B5E-999310E67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349500"/>
            <a:ext cx="8784976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Calculam-se as médias de um certo número </a:t>
            </a:r>
            <a:r>
              <a:rPr lang="pt-BR" altLang="pt-BR" b="1" dirty="0"/>
              <a:t>n</a:t>
            </a:r>
            <a:r>
              <a:rPr lang="pt-BR" altLang="pt-BR" dirty="0"/>
              <a:t> de períodos, colocando o resultado no </a:t>
            </a:r>
            <a:r>
              <a:rPr lang="pt-BR" altLang="pt-BR" i="1" u="sng" dirty="0"/>
              <a:t>centro</a:t>
            </a:r>
            <a:r>
              <a:rPr lang="pt-BR" altLang="pt-BR" dirty="0"/>
              <a:t> deste número de períodos. O valor de </a:t>
            </a:r>
            <a:r>
              <a:rPr lang="pt-BR" altLang="pt-BR" b="1" dirty="0"/>
              <a:t>n</a:t>
            </a:r>
            <a:r>
              <a:rPr lang="pt-BR" altLang="pt-BR" dirty="0"/>
              <a:t> é a </a:t>
            </a:r>
            <a:r>
              <a:rPr lang="pt-BR" altLang="pt-BR" b="1" dirty="0"/>
              <a:t>ordem</a:t>
            </a:r>
            <a:r>
              <a:rPr lang="pt-BR" altLang="pt-BR" dirty="0"/>
              <a:t> da média móvel.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Se a série tem sazonalidade as médias móveis devem ter a mesma ordem do período de sazonalidade: em séries mensais, 12, em séries trimestrais, 4. Quando </a:t>
            </a:r>
            <a:r>
              <a:rPr lang="pt-BR" altLang="pt-BR" b="1" dirty="0"/>
              <a:t>n</a:t>
            </a:r>
            <a:r>
              <a:rPr lang="pt-BR" altLang="pt-BR" dirty="0"/>
              <a:t> é par deve-se </a:t>
            </a:r>
            <a:r>
              <a:rPr lang="pt-BR" altLang="pt-BR" i="1" u="sng" dirty="0"/>
              <a:t>centralizar</a:t>
            </a:r>
            <a:r>
              <a:rPr lang="pt-BR" altLang="pt-BR" dirty="0"/>
              <a:t> as médias móveis.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6F8287E-0FE3-4F1E-AEB2-85F9D99F9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154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F0E00-5FB0-4184-B82B-E2674558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34B013-D289-48E6-B50F-3161511BB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Vendas anuais das fábricas (em milhões de unidades), em todo o mundo, de carros, caminhões e ônibus fabricados pela General Motors Corporation (GM) de 1970 a 1992. </a:t>
            </a:r>
          </a:p>
          <a:p>
            <a:r>
              <a:rPr lang="pt-BR" dirty="0"/>
              <a:t>Médias móveis de 3 períodos.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6574015-D863-4639-AD63-AE843D8E5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111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140968-FC4D-42A5-BB03-4F0BE9B892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8</a:t>
            </a:fld>
            <a:endParaRPr lang="pt-BR" altLang="pt-BR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F73D28A-1D0E-46E6-80AF-CC84675F0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15269"/>
              </p:ext>
            </p:extLst>
          </p:nvPr>
        </p:nvGraphicFramePr>
        <p:xfrm>
          <a:off x="251520" y="1340768"/>
          <a:ext cx="8640960" cy="532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33077555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819146928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249160746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203611387"/>
                    </a:ext>
                  </a:extLst>
                </a:gridCol>
              </a:tblGrid>
              <a:tr h="839108"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400" dirty="0"/>
                        <a:t>Vendas (Y)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Total Móvel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Média Móvel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1690904"/>
                  </a:ext>
                </a:extLst>
              </a:tr>
              <a:tr h="839108"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1970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6444879"/>
                  </a:ext>
                </a:extLst>
              </a:tr>
              <a:tr h="839108"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1971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7,8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990925"/>
                  </a:ext>
                </a:extLst>
              </a:tr>
              <a:tr h="839108"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1972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7,8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3552612"/>
                  </a:ext>
                </a:extLst>
              </a:tr>
              <a:tr h="839108"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1973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8,7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8758945"/>
                  </a:ext>
                </a:extLst>
              </a:tr>
              <a:tr h="839108"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1974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400" dirty="0"/>
                        <a:t>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3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3528793"/>
                  </a:ext>
                </a:extLst>
              </a:tr>
            </a:tbl>
          </a:graphicData>
        </a:graphic>
      </p:graphicFrame>
      <p:sp>
        <p:nvSpPr>
          <p:cNvPr id="9" name="Elipse 8">
            <a:extLst>
              <a:ext uri="{FF2B5EF4-FFF2-40B4-BE49-F238E27FC236}">
                <a16:creationId xmlns:a16="http://schemas.microsoft.com/office/drawing/2014/main" id="{614E8446-CDA5-4D65-9A7A-CDC6DE64B17B}"/>
              </a:ext>
            </a:extLst>
          </p:cNvPr>
          <p:cNvSpPr/>
          <p:nvPr/>
        </p:nvSpPr>
        <p:spPr bwMode="auto">
          <a:xfrm>
            <a:off x="2627784" y="2564904"/>
            <a:ext cx="1152128" cy="244827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3A984FF-30E0-41EB-A995-6D05617B0327}"/>
              </a:ext>
            </a:extLst>
          </p:cNvPr>
          <p:cNvSpPr txBox="1"/>
          <p:nvPr/>
        </p:nvSpPr>
        <p:spPr>
          <a:xfrm>
            <a:off x="4788024" y="3429000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>
                <a:solidFill>
                  <a:schemeClr val="bg2"/>
                </a:solidFill>
              </a:rPr>
              <a:t>20,9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B10B8FB-AD3D-4CDB-8F38-B8DE9FB498C6}"/>
              </a:ext>
            </a:extLst>
          </p:cNvPr>
          <p:cNvSpPr txBox="1"/>
          <p:nvPr/>
        </p:nvSpPr>
        <p:spPr>
          <a:xfrm>
            <a:off x="6912260" y="3404921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>
                <a:solidFill>
                  <a:schemeClr val="bg2"/>
                </a:solidFill>
              </a:rPr>
              <a:t>6,97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26296651-F2CD-4294-A8B7-25C13FE41F7A}"/>
              </a:ext>
            </a:extLst>
          </p:cNvPr>
          <p:cNvCxnSpPr>
            <a:stCxn id="9" idx="6"/>
          </p:cNvCxnSpPr>
          <p:nvPr/>
        </p:nvCxnSpPr>
        <p:spPr bwMode="auto">
          <a:xfrm>
            <a:off x="3779912" y="3789040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335733A0-71B3-4E64-97A6-4285445F9A14}"/>
              </a:ext>
            </a:extLst>
          </p:cNvPr>
          <p:cNvCxnSpPr/>
          <p:nvPr/>
        </p:nvCxnSpPr>
        <p:spPr bwMode="auto">
          <a:xfrm>
            <a:off x="6104130" y="3789040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20D4F770-2378-465F-9E78-A0854F0261EF}"/>
              </a:ext>
            </a:extLst>
          </p:cNvPr>
          <p:cNvSpPr/>
          <p:nvPr/>
        </p:nvSpPr>
        <p:spPr bwMode="auto">
          <a:xfrm>
            <a:off x="2627784" y="3380513"/>
            <a:ext cx="1152128" cy="244827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7585BFE-9021-4FD2-A244-9E81AAFD7A09}"/>
              </a:ext>
            </a:extLst>
          </p:cNvPr>
          <p:cNvSpPr txBox="1"/>
          <p:nvPr/>
        </p:nvSpPr>
        <p:spPr>
          <a:xfrm>
            <a:off x="4804066" y="4213178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>
                <a:solidFill>
                  <a:schemeClr val="bg2"/>
                </a:solidFill>
              </a:rPr>
              <a:t>24,3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B5B1A36-1216-4FE3-9B23-FC3DBC67343B}"/>
              </a:ext>
            </a:extLst>
          </p:cNvPr>
          <p:cNvSpPr txBox="1"/>
          <p:nvPr/>
        </p:nvSpPr>
        <p:spPr>
          <a:xfrm>
            <a:off x="6928302" y="4189099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>
                <a:solidFill>
                  <a:schemeClr val="bg2"/>
                </a:solidFill>
              </a:rPr>
              <a:t>8,10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99E7C02F-03E9-4A52-BDE6-11D46FE4BE37}"/>
              </a:ext>
            </a:extLst>
          </p:cNvPr>
          <p:cNvCxnSpPr/>
          <p:nvPr/>
        </p:nvCxnSpPr>
        <p:spPr bwMode="auto">
          <a:xfrm>
            <a:off x="3795954" y="4573218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C9F9102F-D86E-4B12-96F5-CB999314E3C0}"/>
              </a:ext>
            </a:extLst>
          </p:cNvPr>
          <p:cNvCxnSpPr/>
          <p:nvPr/>
        </p:nvCxnSpPr>
        <p:spPr bwMode="auto">
          <a:xfrm>
            <a:off x="6120172" y="4573218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B76923EB-D39C-4AD2-9528-8C6AB4157280}"/>
              </a:ext>
            </a:extLst>
          </p:cNvPr>
          <p:cNvSpPr/>
          <p:nvPr/>
        </p:nvSpPr>
        <p:spPr bwMode="auto">
          <a:xfrm>
            <a:off x="2621759" y="4166289"/>
            <a:ext cx="1152128" cy="244827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E7E4FC8-32C9-4D45-B3BB-460497E38E6A}"/>
              </a:ext>
            </a:extLst>
          </p:cNvPr>
          <p:cNvSpPr txBox="1"/>
          <p:nvPr/>
        </p:nvSpPr>
        <p:spPr>
          <a:xfrm>
            <a:off x="4804066" y="5128261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>
                <a:solidFill>
                  <a:schemeClr val="bg2"/>
                </a:solidFill>
              </a:rPr>
              <a:t>23,2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11E4135-E283-4D01-B80F-70597C7D4C83}"/>
              </a:ext>
            </a:extLst>
          </p:cNvPr>
          <p:cNvSpPr txBox="1"/>
          <p:nvPr/>
        </p:nvSpPr>
        <p:spPr>
          <a:xfrm>
            <a:off x="6928302" y="5104182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dirty="0">
                <a:solidFill>
                  <a:schemeClr val="bg2"/>
                </a:solidFill>
              </a:rPr>
              <a:t>7,73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908A3B64-0891-46C6-92DD-D8BCD28ECF1D}"/>
              </a:ext>
            </a:extLst>
          </p:cNvPr>
          <p:cNvCxnSpPr/>
          <p:nvPr/>
        </p:nvCxnSpPr>
        <p:spPr bwMode="auto">
          <a:xfrm>
            <a:off x="3795954" y="5488301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16DBF6F6-0291-4F3C-B5E6-7E5E42249E37}"/>
              </a:ext>
            </a:extLst>
          </p:cNvPr>
          <p:cNvCxnSpPr/>
          <p:nvPr/>
        </p:nvCxnSpPr>
        <p:spPr bwMode="auto">
          <a:xfrm>
            <a:off x="6120172" y="5488301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4DEB3E5A-11AA-4F9A-81AE-0C14E92DDFA0}"/>
              </a:ext>
            </a:extLst>
          </p:cNvPr>
          <p:cNvGrpSpPr/>
          <p:nvPr/>
        </p:nvGrpSpPr>
        <p:grpSpPr>
          <a:xfrm>
            <a:off x="5089993" y="2820200"/>
            <a:ext cx="3392506" cy="29679"/>
            <a:chOff x="5089993" y="2820200"/>
            <a:chExt cx="3392506" cy="29679"/>
          </a:xfrm>
        </p:grpSpPr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8203585F-E9B6-48C3-A4FC-053906490E0A}"/>
                </a:ext>
              </a:extLst>
            </p:cNvPr>
            <p:cNvCxnSpPr/>
            <p:nvPr/>
          </p:nvCxnSpPr>
          <p:spPr bwMode="auto">
            <a:xfrm>
              <a:off x="5089993" y="2849879"/>
              <a:ext cx="13542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249DF1E6-CE19-40EE-AF3F-44D702267BF3}"/>
                </a:ext>
              </a:extLst>
            </p:cNvPr>
            <p:cNvCxnSpPr/>
            <p:nvPr/>
          </p:nvCxnSpPr>
          <p:spPr bwMode="auto">
            <a:xfrm>
              <a:off x="7128284" y="2820200"/>
              <a:ext cx="13542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F441CA75-7C78-4FE6-8FD7-6F69C5719049}"/>
              </a:ext>
            </a:extLst>
          </p:cNvPr>
          <p:cNvGrpSpPr/>
          <p:nvPr/>
        </p:nvGrpSpPr>
        <p:grpSpPr>
          <a:xfrm>
            <a:off x="5724128" y="6093296"/>
            <a:ext cx="2016224" cy="360040"/>
            <a:chOff x="5724128" y="6093296"/>
            <a:chExt cx="2016224" cy="360040"/>
          </a:xfrm>
        </p:grpSpPr>
        <p:cxnSp>
          <p:nvCxnSpPr>
            <p:cNvPr id="31" name="Conector de Seta Reta 30">
              <a:extLst>
                <a:ext uri="{FF2B5EF4-FFF2-40B4-BE49-F238E27FC236}">
                  <a16:creationId xmlns:a16="http://schemas.microsoft.com/office/drawing/2014/main" id="{E5068A01-F626-4596-A940-F72B1913179A}"/>
                </a:ext>
              </a:extLst>
            </p:cNvPr>
            <p:cNvCxnSpPr/>
            <p:nvPr/>
          </p:nvCxnSpPr>
          <p:spPr bwMode="auto">
            <a:xfrm>
              <a:off x="5724128" y="6093296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Conector de Seta Reta 31">
              <a:extLst>
                <a:ext uri="{FF2B5EF4-FFF2-40B4-BE49-F238E27FC236}">
                  <a16:creationId xmlns:a16="http://schemas.microsoft.com/office/drawing/2014/main" id="{C451D6DB-3D58-492F-B9E3-62640197197B}"/>
                </a:ext>
              </a:extLst>
            </p:cNvPr>
            <p:cNvCxnSpPr/>
            <p:nvPr/>
          </p:nvCxnSpPr>
          <p:spPr bwMode="auto">
            <a:xfrm>
              <a:off x="7740352" y="6093296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396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7" grpId="0" animBg="1"/>
      <p:bldP spid="18" grpId="0"/>
      <p:bldP spid="19" grpId="0"/>
      <p:bldP spid="22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2826B0F-C28F-4F06-8604-0D5C962BC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9</a:t>
            </a:fld>
            <a:endParaRPr lang="pt-BR" alt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DA1B4BC-8FAD-4D6C-8AF8-2EE7B4585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7"/>
            <a:ext cx="8435280" cy="526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15429"/>
      </p:ext>
    </p:extLst>
  </p:cSld>
  <p:clrMapOvr>
    <a:masterClrMapping/>
  </p:clrMapOvr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2264</TotalTime>
  <Words>559</Words>
  <Application>Microsoft Office PowerPoint</Application>
  <PresentationFormat>Apresentação na tela (4:3)</PresentationFormat>
  <Paragraphs>118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EAD 2</vt:lpstr>
      <vt:lpstr>ESTATÍSTICA I AULA 10</vt:lpstr>
      <vt:lpstr>Aulas prévias</vt:lpstr>
      <vt:lpstr>Conteúdo desta aula</vt:lpstr>
      <vt:lpstr>Modelo clássico de decomposição</vt:lpstr>
      <vt:lpstr>Tendência</vt:lpstr>
      <vt:lpstr>Tendência por médias móveis</vt:lpstr>
      <vt:lpstr>Exemplo 2</vt:lpstr>
      <vt:lpstr>Apresentação do PowerPoint</vt:lpstr>
      <vt:lpstr>Apresentação do PowerPoint</vt:lpstr>
      <vt:lpstr>Exemplo 3</vt:lpstr>
      <vt:lpstr>Apresentação do PowerPoint</vt:lpstr>
      <vt:lpstr>Apresentação do PowerPoint</vt:lpstr>
      <vt:lpstr>Apresentação do PowerPoint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382</cp:revision>
  <dcterms:created xsi:type="dcterms:W3CDTF">2001-09-13T21:41:29Z</dcterms:created>
  <dcterms:modified xsi:type="dcterms:W3CDTF">2018-07-29T02:48:07Z</dcterms:modified>
</cp:coreProperties>
</file>