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7" r:id="rId2"/>
    <p:sldId id="283" r:id="rId3"/>
    <p:sldId id="258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281" r:id="rId19"/>
    <p:sldId id="340" r:id="rId20"/>
    <p:sldId id="282" r:id="rId21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A763-928C-4D33-BABA-D468BEDF9631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3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2839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7CF9-6F11-49FF-A1A0-64F4F5D9797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86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I AULA 09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DE SÉRIES TEMPORAIS: – Unidade 5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Conceitos, Tendência por Equação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10</a:t>
            </a:fld>
            <a:endParaRPr lang="pt-BR" altLang="pt-BR"/>
          </a:p>
        </p:txBody>
      </p:sp>
      <p:pic>
        <p:nvPicPr>
          <p:cNvPr id="34" name="Imagem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791988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3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Comportamento de longo prazo da série:</a:t>
            </a:r>
          </a:p>
          <a:p>
            <a:pPr lvl="1"/>
            <a:r>
              <a:rPr lang="pt-BR" dirty="0"/>
              <a:t>Uso em previsão;</a:t>
            </a:r>
          </a:p>
          <a:p>
            <a:pPr lvl="1"/>
            <a:r>
              <a:rPr lang="pt-BR" dirty="0"/>
              <a:t>Remoção para identificar outras componentes.</a:t>
            </a:r>
          </a:p>
          <a:p>
            <a:r>
              <a:rPr lang="pt-BR" dirty="0"/>
              <a:t>Decisões </a:t>
            </a:r>
            <a:r>
              <a:rPr lang="pt-BR" b="1" i="1" dirty="0">
                <a:solidFill>
                  <a:srgbClr val="FF0000"/>
                </a:solidFill>
              </a:rPr>
              <a:t>ESTRATÉGICAS.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9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2" y="2781300"/>
            <a:ext cx="8424167" cy="3743325"/>
          </a:xfrm>
        </p:spPr>
        <p:txBody>
          <a:bodyPr/>
          <a:lstStyle/>
          <a:p>
            <a:r>
              <a:rPr lang="pt-BR" dirty="0"/>
              <a:t>Obtenção:</a:t>
            </a:r>
          </a:p>
          <a:p>
            <a:pPr lvl="1"/>
            <a:r>
              <a:rPr lang="pt-BR" dirty="0"/>
              <a:t>Por equação (semelhante à regressão, sendo o tempo a variável independente).</a:t>
            </a:r>
          </a:p>
          <a:p>
            <a:pPr lvl="2"/>
            <a:r>
              <a:rPr lang="pt-BR" dirty="0"/>
              <a:t>Mínimos quadrados</a:t>
            </a:r>
          </a:p>
          <a:p>
            <a:pPr lvl="1"/>
            <a:r>
              <a:rPr lang="pt-BR" dirty="0"/>
              <a:t>Por médias móveis.</a:t>
            </a:r>
          </a:p>
          <a:p>
            <a:pPr lvl="1"/>
            <a:r>
              <a:rPr lang="pt-BR" dirty="0"/>
              <a:t>Outros métodos: ajuste exponencial.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18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 por equação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4175125"/>
          </a:xfrm>
        </p:spPr>
        <p:txBody>
          <a:bodyPr/>
          <a:lstStyle/>
          <a:p>
            <a:r>
              <a:rPr lang="pt-BR" dirty="0"/>
              <a:t>Previsão de longo prazo.</a:t>
            </a:r>
          </a:p>
          <a:p>
            <a:r>
              <a:rPr lang="pt-BR" dirty="0"/>
              <a:t>Modelo de regressão:</a:t>
            </a:r>
          </a:p>
          <a:p>
            <a:pPr lvl="1"/>
            <a:r>
              <a:rPr lang="pt-BR" dirty="0"/>
              <a:t>Y = valores da série</a:t>
            </a:r>
          </a:p>
          <a:p>
            <a:pPr lvl="1"/>
            <a:r>
              <a:rPr lang="pt-BR" dirty="0"/>
              <a:t>X = tempo (medida de tempo)</a:t>
            </a:r>
          </a:p>
          <a:p>
            <a:pPr lvl="1"/>
            <a:r>
              <a:rPr lang="pt-BR" dirty="0"/>
              <a:t>Linear, polinômio de 2º grau, logarítmico, potência, exponencial.</a:t>
            </a:r>
          </a:p>
          <a:p>
            <a:pPr lvl="1"/>
            <a:r>
              <a:rPr lang="pt-BR" dirty="0"/>
              <a:t>Medidas de </a:t>
            </a:r>
            <a:r>
              <a:rPr lang="pt-BR" dirty="0" err="1"/>
              <a:t>acuracidade</a:t>
            </a:r>
            <a:r>
              <a:rPr lang="pt-BR" dirty="0"/>
              <a:t> para decidir.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926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DBB39-3BF5-42A8-8725-8B795D5AD1AD}" type="slidenum">
              <a:rPr lang="pt-BR" altLang="pt-BR" smtClean="0"/>
              <a:pPr/>
              <a:t>14</a:t>
            </a:fld>
            <a:endParaRPr lang="pt-BR" alt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30939"/>
            <a:ext cx="9036496" cy="515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5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Medidas de </a:t>
            </a:r>
            <a:r>
              <a:rPr lang="pt-BR" dirty="0" err="1"/>
              <a:t>acuracidade</a:t>
            </a:r>
            <a:endParaRPr lang="pt-BR" dirty="0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88D69-A318-4E94-B45E-D8DBEE78D71C}" type="slidenum">
              <a:rPr lang="en-US" altLang="pt-BR"/>
              <a:pPr/>
              <a:t>15</a:t>
            </a:fld>
            <a:endParaRPr lang="en-US" altLang="pt-BR"/>
          </a:p>
        </p:txBody>
      </p:sp>
      <p:graphicFrame>
        <p:nvGraphicFramePr>
          <p:cNvPr id="150532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9287544"/>
              </p:ext>
            </p:extLst>
          </p:nvPr>
        </p:nvGraphicFramePr>
        <p:xfrm>
          <a:off x="1115616" y="2994002"/>
          <a:ext cx="19272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736560" imgH="253800" progId="Equation.3">
                  <p:embed/>
                </p:oleObj>
              </mc:Choice>
              <mc:Fallback>
                <p:oleObj name="Equation" r:id="rId3" imgW="736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994002"/>
                        <a:ext cx="19272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78369"/>
              </p:ext>
            </p:extLst>
          </p:nvPr>
        </p:nvGraphicFramePr>
        <p:xfrm>
          <a:off x="4427984" y="2389048"/>
          <a:ext cx="2804399" cy="93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ção" r:id="rId5" imgW="1104840" imgH="431640" progId="Equation.3">
                  <p:embed/>
                </p:oleObj>
              </mc:Choice>
              <mc:Fallback>
                <p:oleObj name="Equação" r:id="rId5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389048"/>
                        <a:ext cx="2804399" cy="9305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368340"/>
              </p:ext>
            </p:extLst>
          </p:nvPr>
        </p:nvGraphicFramePr>
        <p:xfrm>
          <a:off x="4425251" y="3501008"/>
          <a:ext cx="2592265" cy="98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1143000" imgH="431800" progId="Equation.3">
                  <p:embed/>
                </p:oleObj>
              </mc:Choice>
              <mc:Fallback>
                <p:oleObj name="Equation" r:id="rId7" imgW="1143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251" y="3501008"/>
                        <a:ext cx="2592265" cy="980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804994"/>
              </p:ext>
            </p:extLst>
          </p:nvPr>
        </p:nvGraphicFramePr>
        <p:xfrm>
          <a:off x="4425251" y="4501042"/>
          <a:ext cx="4054604" cy="1005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ção" r:id="rId9" imgW="1701720" imgH="507960" progId="Equation.3">
                  <p:embed/>
                </p:oleObj>
              </mc:Choice>
              <mc:Fallback>
                <p:oleObj name="Equação" r:id="rId9" imgW="17017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251" y="4501042"/>
                        <a:ext cx="4054604" cy="10052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8313" y="5785694"/>
            <a:ext cx="842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>
                <a:solidFill>
                  <a:srgbClr val="FF0000"/>
                </a:solidFill>
              </a:rPr>
              <a:t>Melhor modelo: maioria das medidas mais próximas de zero</a:t>
            </a:r>
          </a:p>
        </p:txBody>
      </p:sp>
    </p:spTree>
    <p:extLst>
      <p:ext uri="{BB962C8B-B14F-4D97-AF65-F5344CB8AC3E}">
        <p14:creationId xmlns:p14="http://schemas.microsoft.com/office/powerpoint/2010/main" val="258978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162"/>
          </a:xfrm>
        </p:spPr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16</a:t>
            </a:fld>
            <a:endParaRPr lang="pt-BR" alt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85388"/>
              </p:ext>
            </p:extLst>
          </p:nvPr>
        </p:nvGraphicFramePr>
        <p:xfrm>
          <a:off x="107503" y="2132855"/>
          <a:ext cx="8928994" cy="4115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0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Medida</a:t>
                      </a:r>
                      <a:endParaRPr lang="pt-B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Modelo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8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Linear</a:t>
                      </a:r>
                      <a:endParaRPr lang="pt-B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Polinômio de 2º grau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Logar.</a:t>
                      </a:r>
                      <a:endParaRPr lang="pt-B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Potência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</a:rPr>
                        <a:t>Expon</a:t>
                      </a:r>
                      <a:r>
                        <a:rPr lang="pt-BR" sz="2000" dirty="0">
                          <a:effectLst/>
                        </a:rPr>
                        <a:t>.</a:t>
                      </a:r>
                      <a:endParaRPr lang="pt-B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EAM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27928,64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27752,31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42944,76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39481,05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28195,36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EQM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1247075874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1235156012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2618630743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2222579666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1306864744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EPAM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15,83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15,63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25,37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22,01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15,35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lipse 4"/>
          <p:cNvSpPr/>
          <p:nvPr/>
        </p:nvSpPr>
        <p:spPr bwMode="auto">
          <a:xfrm>
            <a:off x="3131840" y="4077072"/>
            <a:ext cx="1872208" cy="158417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5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Previsão de tendência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Identificar os períodos à frente.</a:t>
            </a:r>
          </a:p>
          <a:p>
            <a:r>
              <a:rPr lang="pt-BR" dirty="0"/>
              <a:t>Substituir na equação.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466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" y="2349500"/>
            <a:ext cx="9033245" cy="417584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análise de séries temporais: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LEVINE, D. M., STEPHAN, D.,  KREHBIEL, T. C.,  BERENSON, M. L. Estatística: Teoria e Aplicações - Usando Microsoft Excel  em Português. 5ª ed. – Rio de Janeiro: LTC, 2005. Capítulo 13.</a:t>
            </a:r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2006. Capítulo 2.</a:t>
            </a:r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 Unidade 5 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“Análise de </a:t>
            </a:r>
            <a:r>
              <a:rPr lang="pt-BR" altLang="pt-BR"/>
              <a:t>Séries Temporais </a:t>
            </a:r>
            <a:r>
              <a:rPr lang="pt-BR" altLang="pt-BR" dirty="0"/>
              <a:t>com o </a:t>
            </a:r>
            <a:r>
              <a:rPr lang="pt-BR" altLang="pt-BR"/>
              <a:t>Microsoft Excel 2007 </a:t>
            </a:r>
            <a:r>
              <a:rPr lang="pt-BR" altLang="pt-BR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apresentados, ou no canal menreis39 no </a:t>
            </a:r>
            <a:r>
              <a:rPr lang="pt-BR" altLang="pt-BR" dirty="0" err="1"/>
              <a:t>YouTube</a:t>
            </a:r>
            <a:r>
              <a:rPr lang="pt-BR" altLang="pt-BR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pesquisa.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Dados: através de tabelas e gráficos, medidas de síntese.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Correlação e regressão.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de Séries Temporais.</a:t>
            </a:r>
          </a:p>
          <a:p>
            <a:pPr lvl="1"/>
            <a:r>
              <a:rPr lang="pt-BR" altLang="pt-BR" dirty="0"/>
              <a:t>Obtenção de Tendência por médias móveis.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Decomposição pelo modelo clássico – em componentes Tendência, Ciclo, Sazonal e Irregular.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Obtenção de Tendência por equação.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Série Temporal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349500"/>
            <a:ext cx="8856984" cy="4175125"/>
          </a:xfrm>
        </p:spPr>
        <p:txBody>
          <a:bodyPr/>
          <a:lstStyle/>
          <a:p>
            <a:r>
              <a:rPr lang="pt-BR" altLang="pt-BR" dirty="0"/>
              <a:t>“</a:t>
            </a:r>
            <a:r>
              <a:rPr lang="pt-BR" altLang="pt-BR" b="1" dirty="0"/>
              <a:t>Série Temporal</a:t>
            </a:r>
            <a:r>
              <a:rPr lang="pt-BR" altLang="pt-BR" dirty="0"/>
              <a:t> é um conjunto de observações sobre uma variável, ordenado no tempo”. </a:t>
            </a:r>
          </a:p>
          <a:p>
            <a:pPr lvl="1"/>
            <a:r>
              <a:rPr lang="pt-BR" altLang="pt-BR" sz="2800" dirty="0"/>
              <a:t>Máximas e mínimas diárias em uma cidade; </a:t>
            </a:r>
          </a:p>
          <a:p>
            <a:pPr lvl="1"/>
            <a:r>
              <a:rPr lang="pt-BR" altLang="pt-BR" sz="2800" dirty="0"/>
              <a:t>Vendas mensais de uma empresa; </a:t>
            </a:r>
          </a:p>
          <a:p>
            <a:pPr lvl="1"/>
            <a:r>
              <a:rPr lang="pt-BR" altLang="pt-BR" sz="2800" dirty="0"/>
              <a:t>IPCA mensal; </a:t>
            </a:r>
          </a:p>
          <a:p>
            <a:pPr lvl="1"/>
            <a:r>
              <a:rPr lang="pt-BR" altLang="pt-BR" sz="2800" dirty="0"/>
              <a:t>Cotações diárias de ações na BOVESPA;</a:t>
            </a:r>
          </a:p>
          <a:p>
            <a:pPr lvl="1"/>
            <a:r>
              <a:rPr lang="pt-BR" altLang="pt-BR" sz="2800" dirty="0"/>
              <a:t>Resultado de um eletroencefalograma.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87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EBCA-E625-4494-9B29-FD2460ACEB44}" type="slidenum">
              <a:rPr lang="en-US" altLang="pt-BR"/>
              <a:pPr/>
              <a:t>5</a:t>
            </a:fld>
            <a:endParaRPr lang="en-US" alt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37" y="1392267"/>
            <a:ext cx="7445525" cy="510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1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678E-9C33-4F5A-8C66-545F0632DCDD}" type="slidenum">
              <a:rPr lang="en-US" altLang="pt-BR" smtClean="0"/>
              <a:pPr/>
              <a:t>6</a:t>
            </a:fld>
            <a:endParaRPr lang="en-US" altLang="pt-BR"/>
          </a:p>
        </p:txBody>
      </p:sp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5" y="1598498"/>
            <a:ext cx="8335890" cy="488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72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Suposição básica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Há um sistema causal mais ou menos constante relacionado com o tempo, que exerceu influência sobre os dados no passado e </a:t>
            </a:r>
            <a:r>
              <a:rPr lang="pt-BR" altLang="pt-BR" b="1" dirty="0">
                <a:solidFill>
                  <a:srgbClr val="FF0000"/>
                </a:solidFill>
              </a:rPr>
              <a:t>pode</a:t>
            </a:r>
            <a:r>
              <a:rPr lang="pt-BR" altLang="pt-BR" dirty="0"/>
              <a:t> continuar a fazê-lo no futuro.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52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Identificar padrões NÃO aleatórios na série temporal.</a:t>
            </a:r>
          </a:p>
          <a:p>
            <a:pPr lvl="1"/>
            <a:r>
              <a:rPr lang="pt-BR" dirty="0"/>
              <a:t>Incorporar os padrões em um modelo de previsão.</a:t>
            </a:r>
          </a:p>
          <a:p>
            <a:pPr lvl="1"/>
            <a:r>
              <a:rPr lang="pt-BR" dirty="0"/>
              <a:t>Auxiliar à tomada de decisões.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09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7338"/>
            <a:ext cx="8856984" cy="792162"/>
          </a:xfrm>
        </p:spPr>
        <p:txBody>
          <a:bodyPr/>
          <a:lstStyle/>
          <a:p>
            <a:r>
              <a:rPr lang="pt-BR" dirty="0"/>
              <a:t>Modelo clássico de decomposição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30369" cy="40317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Uma série (Y) é composta por quatro padrões: </a:t>
            </a:r>
          </a:p>
          <a:p>
            <a:pPr lvl="1">
              <a:lnSpc>
                <a:spcPct val="90000"/>
              </a:lnSpc>
            </a:pPr>
            <a:r>
              <a:rPr lang="pt-BR" altLang="pt-BR" b="1" dirty="0">
                <a:solidFill>
                  <a:srgbClr val="FF0000"/>
                </a:solidFill>
              </a:rPr>
              <a:t>Tendência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chemeClr val="tx2">
                    <a:lumMod val="75000"/>
                  </a:schemeClr>
                </a:solidFill>
              </a:rPr>
              <a:t>Cíclicas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009900"/>
                </a:solidFill>
              </a:rPr>
              <a:t>Sazonais</a:t>
            </a:r>
            <a:r>
              <a:rPr lang="pt-BR" altLang="pt-BR" dirty="0"/>
              <a:t> e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r>
              <a:rPr lang="pt-BR" altLang="pt-BR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Y = f (T,C,S,I)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9</a:t>
            </a:fld>
            <a:endParaRPr lang="pt-BR" alt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72393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2"/>
                </a:solidFill>
              </a:rPr>
              <a:t>Série pode apresentar todos os padrões, apenas alguns ou mesmo apenas um (Irregular)</a:t>
            </a:r>
          </a:p>
        </p:txBody>
      </p:sp>
    </p:spTree>
    <p:extLst>
      <p:ext uri="{BB962C8B-B14F-4D97-AF65-F5344CB8AC3E}">
        <p14:creationId xmlns:p14="http://schemas.microsoft.com/office/powerpoint/2010/main" val="310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2219</TotalTime>
  <Words>580</Words>
  <Application>Microsoft Office PowerPoint</Application>
  <PresentationFormat>Apresentação na tela (4:3)</PresentationFormat>
  <Paragraphs>112</Paragraphs>
  <Slides>20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EAD 2</vt:lpstr>
      <vt:lpstr>Equation</vt:lpstr>
      <vt:lpstr>Equação</vt:lpstr>
      <vt:lpstr>ESTATÍSTICA I AULA 09</vt:lpstr>
      <vt:lpstr>Aulas prévias</vt:lpstr>
      <vt:lpstr>Conteúdo desta aula</vt:lpstr>
      <vt:lpstr>Série Temporal</vt:lpstr>
      <vt:lpstr>Apresentação do PowerPoint</vt:lpstr>
      <vt:lpstr>Apresentação do PowerPoint</vt:lpstr>
      <vt:lpstr>Suposição básica</vt:lpstr>
      <vt:lpstr>Objetivo</vt:lpstr>
      <vt:lpstr>Modelo clássico de decomposição</vt:lpstr>
      <vt:lpstr>Apresentação do PowerPoint</vt:lpstr>
      <vt:lpstr>Tendência</vt:lpstr>
      <vt:lpstr>Tendência</vt:lpstr>
      <vt:lpstr>Tendência por equação</vt:lpstr>
      <vt:lpstr>Apresentação do PowerPoint</vt:lpstr>
      <vt:lpstr>Medidas de acuracidade</vt:lpstr>
      <vt:lpstr>Exemplo 1</vt:lpstr>
      <vt:lpstr>Previsão de tendência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370</cp:revision>
  <dcterms:created xsi:type="dcterms:W3CDTF">2001-09-13T21:41:29Z</dcterms:created>
  <dcterms:modified xsi:type="dcterms:W3CDTF">2018-07-29T02:02:44Z</dcterms:modified>
</cp:coreProperties>
</file>