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sldIdLst>
    <p:sldId id="257" r:id="rId2"/>
    <p:sldId id="283" r:id="rId3"/>
    <p:sldId id="258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281" r:id="rId14"/>
    <p:sldId id="340" r:id="rId15"/>
    <p:sldId id="282" r:id="rId16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CC"/>
    <a:srgbClr val="FFFFFF"/>
    <a:srgbClr val="F3FFCD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4" autoAdjust="0"/>
    <p:restoredTop sz="94660"/>
  </p:normalViewPr>
  <p:slideViewPr>
    <p:cSldViewPr>
      <p:cViewPr>
        <p:scale>
          <a:sx n="70" d="100"/>
          <a:sy n="70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8191A763-928C-4D33-BABA-D468BEDF96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3507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05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05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06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pt-BR" altLang="pt-BR" noProof="0" smtClean="0"/>
              <a:t>Clique para editar o estilo do título mestre</a:t>
            </a:r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ADBB39-3BF5-42A8-8725-8B795D5AD1AD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106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609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0610" name="Group 18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0611" name="Rectangle 19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0612" name="Picture 20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0613" name="Picture 2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615" name="Rectangle 2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4182"/>
                </a:gs>
                <a:gs pos="100000">
                  <a:srgbClr val="00336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0616" name="Picture 2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FA616F-97BB-4055-A622-0A439118B58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812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8AEF93-4B09-4DC7-BB80-6FC2AD8CF78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42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F6F138-1640-4283-91B6-7A9DBD3BB5D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458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E8BD9-6302-4862-A4F1-C27FF952226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734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37822E-1F1F-4D3D-BC7A-653805525DE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622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7EEEE-C29E-4404-BC8F-DBE6A01BFAD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302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6DE213-D8E2-4040-9B36-D8DD196F1BD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619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98BCE0-3D5D-453E-A49A-124036FC32D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82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9B62C5-DE32-4F68-97F7-D67D9E0A922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357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18E444-0EB4-42DB-8137-83D2D253397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265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A6E5CCD-DBB8-4BDC-899D-82351F7210C3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95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95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5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95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grpSp>
        <p:nvGrpSpPr>
          <p:cNvPr id="10958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9583" name="Group 1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9584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09585" name="Picture 17"/>
              <p:cNvPicPr>
                <a:picLocks noChangeAspect="1" noChangeArrowheads="1"/>
              </p:cNvPicPr>
              <p:nvPr userDrawn="1"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9586" name="Rectangle 18"/>
            <p:cNvSpPr>
              <a:spLocks noChangeArrowheads="1"/>
            </p:cNvSpPr>
            <p:nvPr userDrawn="1"/>
          </p:nvSpPr>
          <p:spPr bwMode="auto">
            <a:xfrm>
              <a:off x="0" y="799"/>
              <a:ext cx="5760" cy="3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9589" name="Rectangle 2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B7DE1A-F5A2-4DFE-A9B6-E20F6B2EBBB6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39925"/>
            <a:ext cx="7772400" cy="1493838"/>
          </a:xfrm>
        </p:spPr>
        <p:txBody>
          <a:bodyPr/>
          <a:lstStyle/>
          <a:p>
            <a:r>
              <a:rPr lang="pt-BR" altLang="pt-BR" sz="4000" u="sng" dirty="0" smtClean="0"/>
              <a:t>ESTATÍSTICA I </a:t>
            </a:r>
            <a:r>
              <a:rPr lang="pt-BR" altLang="pt-BR" sz="4000" u="sng" dirty="0"/>
              <a:t>AULA </a:t>
            </a:r>
            <a:r>
              <a:rPr lang="pt-BR" altLang="pt-BR" sz="4000" u="sng" dirty="0" smtClean="0"/>
              <a:t>08</a:t>
            </a:r>
            <a:endParaRPr lang="pt-BR" altLang="pt-B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1" y="3886200"/>
            <a:ext cx="864096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 smtClean="0"/>
              <a:t>CORRELAÇÃO E REGRESSÃO: – </a:t>
            </a:r>
            <a:r>
              <a:rPr lang="pt-BR" altLang="pt-BR" dirty="0"/>
              <a:t>Unidade </a:t>
            </a:r>
            <a:r>
              <a:rPr lang="pt-BR" altLang="pt-BR" dirty="0" smtClean="0"/>
              <a:t>4</a:t>
            </a:r>
            <a:endParaRPr lang="pt-BR" altLang="pt-BR" dirty="0"/>
          </a:p>
          <a:p>
            <a:pPr>
              <a:lnSpc>
                <a:spcPct val="80000"/>
              </a:lnSpc>
            </a:pPr>
            <a:r>
              <a:rPr lang="pt-BR" altLang="pt-BR" dirty="0" smtClean="0"/>
              <a:t>Análise de Resíduos</a:t>
            </a:r>
            <a:endParaRPr lang="pt-BR" altLang="pt-BR" dirty="0"/>
          </a:p>
          <a:p>
            <a:pPr>
              <a:lnSpc>
                <a:spcPct val="80000"/>
              </a:lnSpc>
            </a:pPr>
            <a:r>
              <a:rPr lang="pt-BR" altLang="pt-BR" dirty="0"/>
              <a:t>Professor Marcelo Menezes Reis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92162"/>
          </a:xfrm>
        </p:spPr>
        <p:txBody>
          <a:bodyPr/>
          <a:lstStyle/>
          <a:p>
            <a:r>
              <a:rPr lang="pt-BR" dirty="0" smtClean="0"/>
              <a:t>Exemplo 4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10</a:t>
            </a:fld>
            <a:endParaRPr lang="pt-BR" alt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62956"/>
            <a:ext cx="8075240" cy="464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1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92162"/>
          </a:xfrm>
        </p:spPr>
        <p:txBody>
          <a:bodyPr/>
          <a:lstStyle/>
          <a:p>
            <a:r>
              <a:rPr lang="pt-BR" dirty="0" smtClean="0"/>
              <a:t>Exemplo 4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11</a:t>
            </a:fld>
            <a:endParaRPr lang="pt-BR" alt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204864"/>
            <a:ext cx="6698754" cy="404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167" y="1268760"/>
            <a:ext cx="8229600" cy="792162"/>
          </a:xfrm>
        </p:spPr>
        <p:txBody>
          <a:bodyPr/>
          <a:lstStyle/>
          <a:p>
            <a:r>
              <a:rPr lang="pt-BR" dirty="0" smtClean="0"/>
              <a:t>Exemplo 4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12</a:t>
            </a:fld>
            <a:endParaRPr lang="pt-BR" alt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060922"/>
            <a:ext cx="7319529" cy="453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059AF9-D0AD-4756-9361-20704D7F41B1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565400"/>
            <a:ext cx="8712967" cy="374332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 dirty="0"/>
              <a:t>Sobre </a:t>
            </a:r>
            <a:r>
              <a:rPr lang="pt-BR" altLang="pt-BR" dirty="0" smtClean="0"/>
              <a:t>regressão linear simples, análise de resíduos: </a:t>
            </a:r>
            <a:endParaRPr lang="pt-BR" altLang="pt-BR" dirty="0"/>
          </a:p>
          <a:p>
            <a:pPr lvl="1">
              <a:lnSpc>
                <a:spcPct val="70000"/>
              </a:lnSpc>
            </a:pPr>
            <a:r>
              <a:rPr lang="pt-BR" altLang="pt-BR" dirty="0"/>
              <a:t>BARBETTA,P. A.  Estatística  Aplicada  às Ciências Sociais. 8ª. ed. – Florianópolis: Ed. da UFSC,  2008, capítulo </a:t>
            </a:r>
            <a:r>
              <a:rPr lang="pt-BR" altLang="pt-BR" dirty="0" smtClean="0"/>
              <a:t>13.</a:t>
            </a:r>
            <a:endParaRPr lang="pt-BR" altLang="pt-BR" dirty="0"/>
          </a:p>
          <a:p>
            <a:pPr lvl="1">
              <a:lnSpc>
                <a:spcPct val="70000"/>
              </a:lnSpc>
            </a:pPr>
            <a:r>
              <a:rPr lang="pt-BR" dirty="0"/>
              <a:t>MOORE, D.S., </a:t>
            </a:r>
            <a:r>
              <a:rPr lang="pt-BR" dirty="0" err="1"/>
              <a:t>McCABE</a:t>
            </a:r>
            <a:r>
              <a:rPr lang="pt-BR" dirty="0"/>
              <a:t>, G.P., DUCKWORTH, W.M., SCLOVE, S. L., A prática da estatística empresarial: como usar dados para tomar decisões. Rio de Janeiro: LTC, 2006</a:t>
            </a:r>
            <a:r>
              <a:rPr lang="pt-BR" dirty="0" smtClean="0"/>
              <a:t>. Capítulo 2.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D275F-6C67-415B-8D17-408D8B3ECF01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Para saber como realizar as análises descritas </a:t>
            </a:r>
            <a:r>
              <a:rPr lang="pt-BR" altLang="pt-BR" dirty="0" smtClean="0"/>
              <a:t>na Unidade 4 através </a:t>
            </a:r>
            <a:r>
              <a:rPr lang="pt-BR" altLang="pt-BR" dirty="0"/>
              <a:t>do Microsoft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 consulte </a:t>
            </a:r>
            <a:r>
              <a:rPr lang="pt-BR" altLang="pt-BR" dirty="0" smtClean="0"/>
              <a:t>“Análise Bidimensional com o Microsoft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”, disponível no ambiente virtual assim como o arquivo de dados usado nos exemplos </a:t>
            </a:r>
            <a:r>
              <a:rPr lang="pt-BR" altLang="pt-BR" dirty="0" smtClean="0"/>
              <a:t>apresentados, ou no canal menreis39 no </a:t>
            </a:r>
            <a:r>
              <a:rPr lang="pt-BR" altLang="pt-BR" dirty="0" err="1" smtClean="0"/>
              <a:t>YouTube</a:t>
            </a:r>
            <a:r>
              <a:rPr lang="pt-BR" altLang="pt-BR" dirty="0" smtClean="0"/>
              <a:t>. 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11AAD-6B08-4C98-B0FD-5AE47CB98AC8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Próxima aula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 smtClean="0"/>
              <a:t>Análise de Séries Temporais.</a:t>
            </a:r>
          </a:p>
          <a:p>
            <a:pPr lvl="1"/>
            <a:r>
              <a:rPr lang="pt-BR" altLang="pt-BR" dirty="0" smtClean="0"/>
              <a:t>Decomposição pelo modelo clássico (Tendência, Ciclos, Sazonalidade, Irregular).</a:t>
            </a:r>
          </a:p>
          <a:p>
            <a:pPr lvl="1"/>
            <a:r>
              <a:rPr lang="pt-BR" altLang="pt-BR" dirty="0" smtClean="0"/>
              <a:t>Obtenção de Tendência por equação.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2AC606-0728-4C86-8F60-11E49352F1B6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Aulas prévias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2529155"/>
            <a:ext cx="8569325" cy="374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Planejamento da </a:t>
            </a:r>
            <a:r>
              <a:rPr lang="pt-BR" altLang="pt-BR" dirty="0" smtClean="0"/>
              <a:t>pesquisa.</a:t>
            </a: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 smtClean="0"/>
              <a:t>Análise </a:t>
            </a:r>
            <a:r>
              <a:rPr lang="pt-BR" altLang="pt-BR" dirty="0"/>
              <a:t>Exploratória de </a:t>
            </a:r>
            <a:r>
              <a:rPr lang="pt-BR" altLang="pt-BR" dirty="0" smtClean="0"/>
              <a:t>Dados: através de tabelas e </a:t>
            </a:r>
            <a:r>
              <a:rPr lang="pt-BR" altLang="pt-BR" dirty="0" smtClean="0"/>
              <a:t>gráficos, medidas de síntese.</a:t>
            </a: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 smtClean="0"/>
              <a:t>Correlação e regressão: diagrama de dispersão, coeficiente de correlação, regressão simples, coeficiente de determinação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92617-4C65-4201-AF13-6BDFDADB3B7E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Conteúdo desta aula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 smtClean="0"/>
              <a:t>Correlação e regressão:</a:t>
            </a:r>
            <a:endParaRPr lang="pt-BR" altLang="pt-BR" dirty="0"/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Análise de Resíduos dos Modelos de Regressão</a:t>
            </a:r>
            <a:r>
              <a:rPr lang="pt-BR" altLang="pt-BR" dirty="0" smtClean="0"/>
              <a:t>.</a:t>
            </a:r>
            <a:endParaRPr lang="pt-BR" altLang="pt-BR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Resíduos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781300"/>
            <a:ext cx="8784976" cy="3743325"/>
          </a:xfrm>
        </p:spPr>
        <p:txBody>
          <a:bodyPr/>
          <a:lstStyle/>
          <a:p>
            <a:r>
              <a:rPr lang="pt-BR" dirty="0" smtClean="0"/>
              <a:t>Para regressão SIMPLES ou MÚLTIPLA:</a:t>
            </a:r>
          </a:p>
          <a:p>
            <a:pPr lvl="1"/>
            <a:r>
              <a:rPr lang="pt-BR" dirty="0" smtClean="0"/>
              <a:t>A adequação do modelo de regressão é feita através da análise dos seus </a:t>
            </a:r>
            <a:r>
              <a:rPr lang="pt-BR" b="1" dirty="0" smtClean="0">
                <a:solidFill>
                  <a:srgbClr val="FF0000"/>
                </a:solidFill>
              </a:rPr>
              <a:t>resíduos</a:t>
            </a:r>
            <a:r>
              <a:rPr lang="pt-BR" dirty="0" smtClean="0"/>
              <a:t>. </a:t>
            </a:r>
          </a:p>
          <a:p>
            <a:pPr lvl="2"/>
            <a:r>
              <a:rPr lang="pt-BR" dirty="0" smtClean="0"/>
              <a:t>Análise do diagrama de dispersão dos resíduos pela variável independente.</a:t>
            </a:r>
          </a:p>
          <a:p>
            <a:pPr lvl="2"/>
            <a:r>
              <a:rPr lang="pt-BR" dirty="0" smtClean="0"/>
              <a:t>Análise do diagrama de dispersão dos resíduos pelas previsões.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425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Resíduos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5</a:t>
            </a:fld>
            <a:endParaRPr lang="pt-BR" alt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323528" y="3013137"/>
                <a:ext cx="2502673" cy="3792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pt-BR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𝑅𝑒𝑠</m:t>
                        </m:r>
                        <m:r>
                          <a:rPr lang="pt-BR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pt-BR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𝑑𝑢𝑜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4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4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̂"/>
                        <m:ctrlPr>
                          <a:rPr lang="pt-BR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t-BR" sz="2400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pt-BR" sz="2400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pt-BR" sz="2400" dirty="0" smtClean="0">
                    <a:solidFill>
                      <a:schemeClr val="bg2"/>
                    </a:solidFill>
                  </a:rPr>
                  <a:t> </a:t>
                </a:r>
                <a:endParaRPr lang="pt-BR" sz="2400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013137"/>
                <a:ext cx="2502673" cy="379206"/>
              </a:xfrm>
              <a:prstGeom prst="rect">
                <a:avLst/>
              </a:prstGeom>
              <a:blipFill rotWithShape="0">
                <a:blip r:embed="rId2"/>
                <a:stretch>
                  <a:fillRect l="-3650" t="-16129" r="-19221" b="-177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upo 8"/>
          <p:cNvGrpSpPr/>
          <p:nvPr/>
        </p:nvGrpSpPr>
        <p:grpSpPr>
          <a:xfrm>
            <a:off x="3059832" y="2888651"/>
            <a:ext cx="4711447" cy="830997"/>
            <a:chOff x="3059832" y="2888651"/>
            <a:chExt cx="4711447" cy="830997"/>
          </a:xfrm>
        </p:grpSpPr>
        <p:sp>
          <p:nvSpPr>
            <p:cNvPr id="5" name="Seta para a direita 4"/>
            <p:cNvSpPr/>
            <p:nvPr/>
          </p:nvSpPr>
          <p:spPr bwMode="auto">
            <a:xfrm>
              <a:off x="3059832" y="2914708"/>
              <a:ext cx="1728192" cy="57606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4932040" y="2888651"/>
              <a:ext cx="28392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chemeClr val="bg2"/>
                  </a:solidFill>
                </a:rPr>
                <a:t>Desvio padrão dos </a:t>
              </a:r>
            </a:p>
            <a:p>
              <a:pPr algn="ctr"/>
              <a:r>
                <a:rPr lang="pt-BR" sz="2400" dirty="0" smtClean="0">
                  <a:solidFill>
                    <a:schemeClr val="bg2"/>
                  </a:solidFill>
                </a:rPr>
                <a:t>resíduos = </a:t>
              </a:r>
              <a:r>
                <a:rPr lang="pt-BR" sz="2400" dirty="0" err="1" smtClean="0">
                  <a:solidFill>
                    <a:schemeClr val="bg2"/>
                  </a:solidFill>
                </a:rPr>
                <a:t>s</a:t>
              </a:r>
              <a:r>
                <a:rPr lang="pt-BR" sz="2400" baseline="-25000" dirty="0" err="1" smtClean="0">
                  <a:solidFill>
                    <a:schemeClr val="bg2"/>
                  </a:solidFill>
                </a:rPr>
                <a:t>Res</a:t>
              </a:r>
              <a:endParaRPr lang="pt-BR" sz="2400" baseline="-25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4180038" y="3798132"/>
            <a:ext cx="4343240" cy="1939869"/>
            <a:chOff x="4180038" y="3798132"/>
            <a:chExt cx="4343240" cy="1939869"/>
          </a:xfrm>
        </p:grpSpPr>
        <p:sp>
          <p:nvSpPr>
            <p:cNvPr id="7" name="Seta para baixo 6"/>
            <p:cNvSpPr/>
            <p:nvPr/>
          </p:nvSpPr>
          <p:spPr bwMode="auto">
            <a:xfrm>
              <a:off x="6125364" y="3798132"/>
              <a:ext cx="452589" cy="1080120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CaixaDeTexto 7"/>
                <p:cNvSpPr txBox="1"/>
                <p:nvPr/>
              </p:nvSpPr>
              <p:spPr>
                <a:xfrm>
                  <a:off x="4180038" y="4923098"/>
                  <a:ext cx="4343240" cy="81490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sz="240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𝑅𝑒𝑠</m:t>
                            </m:r>
                            <m:r>
                              <a:rPr lang="pt-BR" sz="2400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í</m:t>
                            </m:r>
                            <m:r>
                              <a:rPr lang="pt-BR" sz="2400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𝑑𝑢𝑜</m:t>
                            </m:r>
                            <m:r>
                              <a:rPr lang="pt-BR" sz="2400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BR" sz="2400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𝑝𝑎𝑑𝑟𝑜𝑛𝑖𝑧𝑎𝑑𝑜</m:t>
                            </m:r>
                          </m:e>
                          <m:sub>
                            <m:r>
                              <a:rPr lang="pt-BR" sz="2400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pt-BR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2400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pt-BR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pt-BR" sz="2400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̂"/>
                                <m:ctrlPr>
                                  <a:rPr lang="pt-BR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pt-BR" sz="24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pt-BR" sz="24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acc>
                          </m:num>
                          <m:den>
                            <m:sSub>
                              <m:sSubPr>
                                <m:ctrlPr>
                                  <a:rPr lang="pt-BR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pt-BR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𝑅𝐸𝑆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pt-BR" sz="2400" dirty="0"/>
                </a:p>
              </p:txBody>
            </p:sp>
          </mc:Choice>
          <mc:Fallback>
            <p:sp>
              <p:nvSpPr>
                <p:cNvPr id="8" name="CaixaDeTex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0038" y="4923098"/>
                  <a:ext cx="4343240" cy="81490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3429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dos Resíduos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Diagramas de dispersão:</a:t>
                </a:r>
              </a:p>
              <a:p>
                <a:pPr lvl="1"/>
                <a:r>
                  <a:rPr lang="pt-BR" dirty="0" smtClean="0"/>
                  <a:t>Variável X por Resíduos padronizados (no eixo Y).</a:t>
                </a:r>
              </a:p>
              <a:p>
                <a:pPr lvl="1"/>
                <a:r>
                  <a:rPr lang="pt-BR" dirty="0" smtClean="0"/>
                  <a:t>Valores preditos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</m:oMath>
                </a14:m>
                <a:r>
                  <a:rPr lang="pt-BR" dirty="0" smtClean="0"/>
                  <a:t>) no eixo X por Resíduos padronizados (no eixo Y).</a:t>
                </a:r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89" t="-2117" r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517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dos Resíduos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781300"/>
            <a:ext cx="8712967" cy="3743325"/>
          </a:xfrm>
        </p:spPr>
        <p:txBody>
          <a:bodyPr/>
          <a:lstStyle/>
          <a:p>
            <a:r>
              <a:rPr lang="pt-BR" dirty="0" smtClean="0"/>
              <a:t>Observar três aspectos nos diagramas de dispersão:</a:t>
            </a:r>
          </a:p>
          <a:p>
            <a:pPr lvl="1"/>
            <a:r>
              <a:rPr lang="pt-BR" altLang="pt-BR" dirty="0"/>
              <a:t>Quantidade de resíduos padronizados positivos e negativos.</a:t>
            </a:r>
          </a:p>
          <a:p>
            <a:pPr lvl="1"/>
            <a:r>
              <a:rPr lang="pt-BR" altLang="pt-BR" dirty="0"/>
              <a:t>Distância dos resíduos padronizados positivos e negativos a zero.</a:t>
            </a:r>
          </a:p>
          <a:p>
            <a:pPr lvl="1"/>
            <a:r>
              <a:rPr lang="pt-BR" altLang="pt-BR" dirty="0"/>
              <a:t>Existência de padrões não aleatórios</a:t>
            </a:r>
            <a:r>
              <a:rPr lang="pt-BR" altLang="pt-BR" dirty="0" smtClean="0"/>
              <a:t>.</a:t>
            </a:r>
            <a:endParaRPr lang="pt-BR" alt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1752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Resíduos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8</a:t>
            </a:fld>
            <a:endParaRPr lang="pt-BR" altLang="pt-BR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76563"/>
            <a:ext cx="7333183" cy="4452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xplosão 1 4"/>
          <p:cNvSpPr/>
          <p:nvPr/>
        </p:nvSpPr>
        <p:spPr bwMode="auto">
          <a:xfrm>
            <a:off x="6249144" y="4221088"/>
            <a:ext cx="3168352" cy="2376264"/>
          </a:xfrm>
          <a:prstGeom prst="irregularSeal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</a:rPr>
              <a:t>Modelo OK!</a:t>
            </a:r>
          </a:p>
        </p:txBody>
      </p:sp>
    </p:spTree>
    <p:extLst>
      <p:ext uri="{BB962C8B-B14F-4D97-AF65-F5344CB8AC3E}">
        <p14:creationId xmlns:p14="http://schemas.microsoft.com/office/powerpoint/2010/main" val="9232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Resíduos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9</a:t>
            </a:fld>
            <a:endParaRPr lang="pt-BR" altLang="pt-BR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988" y="2327957"/>
            <a:ext cx="7150249" cy="4270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xplosão 1 4"/>
          <p:cNvSpPr/>
          <p:nvPr/>
        </p:nvSpPr>
        <p:spPr bwMode="auto">
          <a:xfrm>
            <a:off x="6179715" y="4852442"/>
            <a:ext cx="2880569" cy="1872208"/>
          </a:xfrm>
          <a:prstGeom prst="irregularSeal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</a:rPr>
              <a:t>Modelo NÃO OK!</a:t>
            </a:r>
          </a:p>
        </p:txBody>
      </p:sp>
    </p:spTree>
    <p:extLst>
      <p:ext uri="{BB962C8B-B14F-4D97-AF65-F5344CB8AC3E}">
        <p14:creationId xmlns:p14="http://schemas.microsoft.com/office/powerpoint/2010/main" val="12793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EAD_CAD</Template>
  <TotalTime>2126</TotalTime>
  <Words>378</Words>
  <Application>Microsoft Office PowerPoint</Application>
  <PresentationFormat>Apresentação na tela (4:3)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Cambria Math</vt:lpstr>
      <vt:lpstr>Symbol</vt:lpstr>
      <vt:lpstr>Times New Roman</vt:lpstr>
      <vt:lpstr>Wingdings</vt:lpstr>
      <vt:lpstr>EAD 2</vt:lpstr>
      <vt:lpstr>ESTATÍSTICA I AULA 08</vt:lpstr>
      <vt:lpstr>Aulas prévias</vt:lpstr>
      <vt:lpstr>Conteúdo desta aula</vt:lpstr>
      <vt:lpstr>Análise de Resíduos</vt:lpstr>
      <vt:lpstr>Análise de Resíduos</vt:lpstr>
      <vt:lpstr>Análise dos Resíduos</vt:lpstr>
      <vt:lpstr>Análise dos Resíduos</vt:lpstr>
      <vt:lpstr>Análise de Resíduos</vt:lpstr>
      <vt:lpstr>Análise de Resíduos</vt:lpstr>
      <vt:lpstr>Exemplo 4</vt:lpstr>
      <vt:lpstr>Exemplo 4</vt:lpstr>
      <vt:lpstr>Exemplo 4</vt:lpstr>
      <vt:lpstr>Tô afim de saber...</vt:lpstr>
      <vt:lpstr>Tô afim de saber...</vt:lpstr>
      <vt:lpstr>Próxima aula</vt:lpstr>
    </vt:vector>
  </TitlesOfParts>
  <Company>INE/CTC/UFSC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Exploratória de Dados II</dc:title>
  <dc:creator>Marcelo Menezes Reis</dc:creator>
  <dc:description>Medidas de síntese: medidas de dispersão</dc:description>
  <cp:lastModifiedBy>Marcelo Menezes Reis</cp:lastModifiedBy>
  <cp:revision>346</cp:revision>
  <dcterms:created xsi:type="dcterms:W3CDTF">2001-09-13T21:41:29Z</dcterms:created>
  <dcterms:modified xsi:type="dcterms:W3CDTF">2018-07-24T02:24:57Z</dcterms:modified>
</cp:coreProperties>
</file>