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7" r:id="rId2"/>
    <p:sldId id="283" r:id="rId3"/>
    <p:sldId id="258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3" r:id="rId16"/>
    <p:sldId id="352" r:id="rId17"/>
    <p:sldId id="354" r:id="rId18"/>
    <p:sldId id="281" r:id="rId19"/>
    <p:sldId id="340" r:id="rId20"/>
    <p:sldId id="282" r:id="rId21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</a:t>
            </a:r>
            <a:r>
              <a:rPr lang="pt-BR" altLang="pt-BR" sz="4000" u="sng"/>
              <a:t>AULA </a:t>
            </a:r>
            <a:r>
              <a:rPr lang="pt-BR" altLang="pt-BR" sz="4000" u="sng" smtClean="0"/>
              <a:t>07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 smtClean="0"/>
              <a:t>CORRELAÇÃO E REGRESSÃO: – </a:t>
            </a:r>
            <a:r>
              <a:rPr lang="pt-BR" altLang="pt-BR" dirty="0"/>
              <a:t>Unidade </a:t>
            </a:r>
            <a:r>
              <a:rPr lang="pt-BR" altLang="pt-BR" dirty="0" smtClean="0"/>
              <a:t>4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 smtClean="0"/>
              <a:t>Regressão linear simples, Coeficiente de determinação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10</a:t>
            </a:fld>
            <a:endParaRPr lang="pt-BR" altLang="pt-B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5822" y="2492895"/>
            <a:ext cx="1039332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537813"/>
              </p:ext>
            </p:extLst>
          </p:nvPr>
        </p:nvGraphicFramePr>
        <p:xfrm>
          <a:off x="179512" y="2351585"/>
          <a:ext cx="8937068" cy="172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9" r:id="rId3" imgW="4826000" imgH="901700" progId="Equation.3">
                  <p:embed/>
                </p:oleObj>
              </mc:Choice>
              <mc:Fallback>
                <p:oleObj r:id="rId3" imgW="4826000" imgH="901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351585"/>
                        <a:ext cx="8937068" cy="1723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512" y="4523058"/>
            <a:ext cx="115212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293979"/>
              </p:ext>
            </p:extLst>
          </p:nvPr>
        </p:nvGraphicFramePr>
        <p:xfrm>
          <a:off x="406649" y="4316746"/>
          <a:ext cx="8352928" cy="1500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0" r:id="rId5" imgW="3467100" imgH="609600" progId="Equation.3">
                  <p:embed/>
                </p:oleObj>
              </mc:Choice>
              <mc:Fallback>
                <p:oleObj r:id="rId5" imgW="34671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49" y="4316746"/>
                        <a:ext cx="8352928" cy="1500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2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11</a:t>
            </a:fld>
            <a:endParaRPr lang="pt-BR" altLang="pt-BR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9500"/>
            <a:ext cx="7344816" cy="4103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8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781300"/>
            <a:ext cx="9036496" cy="3743325"/>
          </a:xfrm>
        </p:spPr>
        <p:txBody>
          <a:bodyPr/>
          <a:lstStyle/>
          <a:p>
            <a:r>
              <a:rPr lang="pt-BR" sz="3000" dirty="0" smtClean="0"/>
              <a:t>b = INCLINAÇÃO(células com y; células com x)</a:t>
            </a:r>
          </a:p>
          <a:p>
            <a:r>
              <a:rPr lang="pt-BR" sz="3000" dirty="0" smtClean="0"/>
              <a:t>a = INTERCEPÇÃO(células com y; células com x)</a:t>
            </a:r>
            <a:endParaRPr lang="pt-BR" sz="3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36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4175125"/>
          </a:xfrm>
        </p:spPr>
        <p:txBody>
          <a:bodyPr/>
          <a:lstStyle/>
          <a:p>
            <a:r>
              <a:rPr lang="pt-BR" dirty="0" smtClean="0"/>
              <a:t>Logarítmico</a:t>
            </a:r>
          </a:p>
          <a:p>
            <a:endParaRPr lang="pt-BR" dirty="0"/>
          </a:p>
          <a:p>
            <a:r>
              <a:rPr lang="pt-BR" dirty="0" smtClean="0"/>
              <a:t>Polinômio de 2º grau</a:t>
            </a:r>
          </a:p>
          <a:p>
            <a:endParaRPr lang="pt-BR" dirty="0"/>
          </a:p>
          <a:p>
            <a:r>
              <a:rPr lang="pt-BR" dirty="0" smtClean="0"/>
              <a:t>Potência</a:t>
            </a:r>
          </a:p>
          <a:p>
            <a:endParaRPr lang="pt-BR" dirty="0"/>
          </a:p>
          <a:p>
            <a:r>
              <a:rPr lang="pt-BR" dirty="0" smtClean="0"/>
              <a:t>Exponencial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13</a:t>
            </a:fld>
            <a:endParaRPr lang="pt-BR" alt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ângulo 4"/>
              <p:cNvSpPr/>
              <p:nvPr/>
            </p:nvSpPr>
            <p:spPr>
              <a:xfrm>
                <a:off x="3563888" y="2406176"/>
                <a:ext cx="3172215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𝐿𝑛</m:t>
                      </m:r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t-BR" sz="28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406176"/>
                <a:ext cx="3172215" cy="5347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ângulo 5"/>
              <p:cNvSpPr/>
              <p:nvPr/>
            </p:nvSpPr>
            <p:spPr>
              <a:xfrm>
                <a:off x="4932040" y="3606581"/>
                <a:ext cx="3905300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pt-BR" sz="28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sz="28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t-BR" sz="28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606581"/>
                <a:ext cx="3905300" cy="5347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ângulo 6"/>
              <p:cNvSpPr/>
              <p:nvPr/>
            </p:nvSpPr>
            <p:spPr>
              <a:xfrm>
                <a:off x="3558690" y="4596810"/>
                <a:ext cx="2027158" cy="6733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8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𝑌</m:t>
                        </m:r>
                      </m:e>
                    </m:acc>
                    <m:r>
                      <a:rPr lang="pt-BR" sz="2800" i="1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800" i="1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pt-BR" sz="2800" i="1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pt-BR" sz="2800" dirty="0">
                    <a:solidFill>
                      <a:schemeClr val="bg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</a:p>
            </p:txBody>
          </p:sp>
        </mc:Choice>
        <mc:Fallback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690" y="4596810"/>
                <a:ext cx="2027158" cy="673389"/>
              </a:xfrm>
              <a:prstGeom prst="rect">
                <a:avLst/>
              </a:prstGeom>
              <a:blipFill rotWithShape="0">
                <a:blip r:embed="rId4"/>
                <a:stretch>
                  <a:fillRect r="-5120" b="-243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ângulo 7"/>
              <p:cNvSpPr/>
              <p:nvPr/>
            </p:nvSpPr>
            <p:spPr>
              <a:xfrm>
                <a:off x="3573249" y="5752839"/>
                <a:ext cx="2339615" cy="6733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8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𝑌</m:t>
                        </m:r>
                      </m:e>
                    </m:acc>
                    <m:r>
                      <a:rPr lang="pt-BR" sz="2800" i="1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800" i="1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pt-BR" sz="2800" i="1">
                        <a:solidFill>
                          <a:schemeClr val="bg2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r>
                          <a:rPr lang="pt-BR" sz="2800" i="1">
                            <a:solidFill>
                              <a:schemeClr val="bg2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pt-BR" sz="2800" dirty="0">
                    <a:solidFill>
                      <a:schemeClr val="bg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249" y="5752839"/>
                <a:ext cx="2339615" cy="67338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8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Determinação – r</a:t>
            </a:r>
            <a:r>
              <a:rPr lang="pt-BR" baseline="30000" dirty="0" smtClean="0"/>
              <a:t>2</a:t>
            </a:r>
            <a:endParaRPr lang="pt-BR" baseline="3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781301"/>
            <a:ext cx="8229600" cy="1511796"/>
          </a:xfrm>
        </p:spPr>
        <p:txBody>
          <a:bodyPr/>
          <a:lstStyle/>
          <a:p>
            <a:r>
              <a:rPr lang="pt-BR" dirty="0" smtClean="0"/>
              <a:t>Mede quanto da variação total de Y em torno da sua média pode ser explicada pelo modelo de regressão.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14</a:t>
            </a:fld>
            <a:endParaRPr lang="pt-BR" alt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949532"/>
              </p:ext>
            </p:extLst>
          </p:nvPr>
        </p:nvGraphicFramePr>
        <p:xfrm>
          <a:off x="2195736" y="4565898"/>
          <a:ext cx="5701988" cy="195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2" r:id="rId3" imgW="2438400" imgH="838200" progId="Equation.3">
                  <p:embed/>
                </p:oleObj>
              </mc:Choice>
              <mc:Fallback>
                <p:oleObj r:id="rId3" imgW="2438400" imgH="838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565898"/>
                        <a:ext cx="5701988" cy="19594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0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Coeficiente de Determinação – r</a:t>
            </a:r>
            <a:r>
              <a:rPr lang="pt-BR" baseline="30000" dirty="0"/>
              <a:t>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0 ≤ r</a:t>
            </a:r>
            <a:r>
              <a:rPr lang="pt-BR" baseline="30000" dirty="0" smtClean="0"/>
              <a:t>2</a:t>
            </a:r>
            <a:r>
              <a:rPr lang="pt-BR" dirty="0" smtClean="0"/>
              <a:t> ≤ 1</a:t>
            </a:r>
          </a:p>
          <a:p>
            <a:r>
              <a:rPr lang="pt-BR" dirty="0" smtClean="0"/>
              <a:t>Quanto mais próximo de 1 for o r</a:t>
            </a:r>
            <a:r>
              <a:rPr lang="pt-BR" baseline="30000" dirty="0" smtClean="0"/>
              <a:t>2</a:t>
            </a:r>
            <a:r>
              <a:rPr lang="pt-BR" dirty="0" smtClean="0"/>
              <a:t> melhor será o modelo de regressão.</a:t>
            </a:r>
          </a:p>
          <a:p>
            <a:r>
              <a:rPr lang="pt-BR" dirty="0" smtClean="0"/>
              <a:t>Ao comparar dois modelos de regressão para os mesmos dados: recomendável o de maior r</a:t>
            </a:r>
            <a:r>
              <a:rPr lang="pt-BR" baseline="30000" dirty="0" smtClean="0"/>
              <a:t>2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596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APENAS </a:t>
            </a:r>
            <a:r>
              <a:rPr lang="pt-BR" dirty="0" smtClean="0"/>
              <a:t>para o caso linear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r</a:t>
            </a:r>
            <a:r>
              <a:rPr lang="pt-BR" baseline="30000" dirty="0" smtClean="0"/>
              <a:t>2</a:t>
            </a:r>
            <a:r>
              <a:rPr lang="pt-BR" dirty="0" smtClean="0"/>
              <a:t> = (0,9549)</a:t>
            </a:r>
            <a:r>
              <a:rPr lang="pt-BR" baseline="30000" dirty="0" smtClean="0"/>
              <a:t>2</a:t>
            </a:r>
            <a:r>
              <a:rPr lang="pt-BR" dirty="0" smtClean="0"/>
              <a:t> = 0,9118</a:t>
            </a:r>
          </a:p>
          <a:p>
            <a:pPr lvl="1"/>
            <a:r>
              <a:rPr lang="pt-BR" dirty="0" smtClean="0"/>
              <a:t>Em média, 91,18% da variabilidade de Y pode ser “explicada” pela variabilidade de X através do modelo linear  Y = 0,0087 ×X + 2,423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23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17</a:t>
            </a:fld>
            <a:endParaRPr lang="pt-BR" alt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345374"/>
            <a:ext cx="7200800" cy="423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565400"/>
            <a:ext cx="8712967" cy="37433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</a:t>
            </a:r>
            <a:r>
              <a:rPr lang="pt-BR" altLang="pt-BR" dirty="0" smtClean="0"/>
              <a:t>regressão linear simples, </a:t>
            </a:r>
            <a:r>
              <a:rPr lang="pt-BR" altLang="pt-BR" dirty="0" smtClean="0"/>
              <a:t>coeficiente </a:t>
            </a:r>
            <a:r>
              <a:rPr lang="pt-BR" altLang="pt-BR" dirty="0" smtClean="0"/>
              <a:t>r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 </a:t>
            </a:r>
            <a:r>
              <a:rPr lang="pt-BR" altLang="pt-BR" dirty="0" smtClean="0"/>
              <a:t>e </a:t>
            </a:r>
            <a:r>
              <a:rPr lang="pt-BR" altLang="pt-BR" dirty="0"/>
              <a:t>outros aspectos: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BARBETTA,P. A.  Estatística  Aplicada  às Ciências Sociais. 8ª. ed. – Florianópolis: Ed. da UFSC,  2008, capítulo </a:t>
            </a:r>
            <a:r>
              <a:rPr lang="pt-BR" altLang="pt-BR" dirty="0" smtClean="0"/>
              <a:t>13.</a:t>
            </a:r>
            <a:endParaRPr lang="pt-BR" altLang="pt-BR" dirty="0"/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</a:t>
            </a:r>
            <a:r>
              <a:rPr lang="pt-BR" dirty="0" smtClean="0"/>
              <a:t>. Capítulo 2.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</a:t>
            </a:r>
            <a:r>
              <a:rPr lang="pt-BR" altLang="pt-BR" dirty="0" smtClean="0"/>
              <a:t>na Unidade 4 através </a:t>
            </a:r>
            <a:r>
              <a:rPr lang="pt-BR" altLang="pt-BR" dirty="0"/>
              <a:t>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</a:t>
            </a:r>
            <a:r>
              <a:rPr lang="pt-BR" altLang="pt-BR" dirty="0" smtClean="0"/>
              <a:t>“Análise Bidimensional com 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</a:t>
            </a:r>
            <a:r>
              <a:rPr lang="pt-BR" altLang="pt-BR" dirty="0" smtClean="0"/>
              <a:t>pesquisa.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</a:t>
            </a:r>
            <a:r>
              <a:rPr lang="pt-BR" altLang="pt-BR" dirty="0"/>
              <a:t>Exploratória de </a:t>
            </a:r>
            <a:r>
              <a:rPr lang="pt-BR" altLang="pt-BR" dirty="0" smtClean="0"/>
              <a:t>Dados: através de tabelas e gráficos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</a:t>
            </a:r>
            <a:r>
              <a:rPr lang="pt-BR" altLang="pt-BR" dirty="0"/>
              <a:t>Exploratória de </a:t>
            </a:r>
            <a:r>
              <a:rPr lang="pt-BR" altLang="pt-BR" dirty="0" smtClean="0"/>
              <a:t>Dados: através de medidas de </a:t>
            </a:r>
            <a:r>
              <a:rPr lang="pt-BR" altLang="pt-BR" dirty="0" smtClean="0"/>
              <a:t>síntese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regressão: diagrama de dispersão, coeficiente de correlação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Correlação e Regressão</a:t>
            </a:r>
            <a:endParaRPr lang="pt-BR" altLang="pt-BR" dirty="0"/>
          </a:p>
          <a:p>
            <a:pPr lvl="1"/>
            <a:r>
              <a:rPr lang="pt-BR" altLang="pt-BR" dirty="0" smtClean="0"/>
              <a:t>Análise de Resíduos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regressão: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Regressão linear simples.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Coeficiente de determinação.</a:t>
            </a: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DUAS variáveis.</a:t>
            </a:r>
          </a:p>
          <a:p>
            <a:r>
              <a:rPr lang="pt-BR" dirty="0" smtClean="0"/>
              <a:t>Variação de Y (dependente) é “explicada” pela variação de X (independente) através do modelo de regressão.</a:t>
            </a:r>
          </a:p>
          <a:p>
            <a:pPr lvl="1"/>
            <a:r>
              <a:rPr lang="pt-BR" dirty="0" smtClean="0"/>
              <a:t>Modelo de regressão: equação.</a:t>
            </a:r>
          </a:p>
          <a:p>
            <a:pPr lvl="1"/>
            <a:r>
              <a:rPr lang="pt-BR" dirty="0" smtClean="0"/>
              <a:t>Regressão “linear”: equação de reta.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59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420888"/>
            <a:ext cx="8229600" cy="4103737"/>
          </a:xfrm>
        </p:spPr>
        <p:txBody>
          <a:bodyPr/>
          <a:lstStyle/>
          <a:p>
            <a:r>
              <a:rPr lang="pt-BR" altLang="pt-BR" dirty="0"/>
              <a:t>"A função de regressão 'explica' grande parte da variação de Y com X. Uma parcela da variação  permanece sem ser explicada, e é atribuída ao acaso</a:t>
            </a:r>
            <a:r>
              <a:rPr lang="pt-BR" altLang="pt-BR" dirty="0" smtClean="0"/>
              <a:t>".</a:t>
            </a:r>
          </a:p>
          <a:p>
            <a:r>
              <a:rPr lang="pt-BR" altLang="pt-BR" dirty="0" smtClean="0"/>
              <a:t>Variação de Y em torno da função: média zero, desvio padrão constante.</a:t>
            </a:r>
            <a:endParaRPr lang="pt-BR" altLang="pt-BR" dirty="0"/>
          </a:p>
          <a:p>
            <a:r>
              <a:rPr lang="pt-BR" dirty="0" smtClean="0"/>
              <a:t>Possível avaliar a equação de regressão pelo diagrama de dispersão.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56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6</a:t>
            </a:fld>
            <a:endParaRPr lang="pt-BR" alt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49500"/>
            <a:ext cx="7344816" cy="4323654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 bwMode="auto">
          <a:xfrm flipV="1">
            <a:off x="1979712" y="3261104"/>
            <a:ext cx="6120680" cy="2088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322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Coeficientes da equação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781301"/>
            <a:ext cx="8229600" cy="575692"/>
          </a:xfrm>
        </p:spPr>
        <p:txBody>
          <a:bodyPr/>
          <a:lstStyle/>
          <a:p>
            <a:r>
              <a:rPr lang="pt-BR" dirty="0" smtClean="0"/>
              <a:t>Qual é a “melhor” reta?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7</a:t>
            </a:fld>
            <a:endParaRPr lang="pt-BR" altLang="pt-B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884135"/>
              </p:ext>
            </p:extLst>
          </p:nvPr>
        </p:nvGraphicFramePr>
        <p:xfrm>
          <a:off x="2987824" y="3428146"/>
          <a:ext cx="27987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4" name="Equação" r:id="rId3" imgW="698400" imgH="215640" progId="Equation.3">
                  <p:embed/>
                </p:oleObj>
              </mc:Choice>
              <mc:Fallback>
                <p:oleObj name="Equação" r:id="rId3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428146"/>
                        <a:ext cx="2798762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1357571" y="4717687"/>
            <a:ext cx="6252033" cy="1569892"/>
            <a:chOff x="1357571" y="4717687"/>
            <a:chExt cx="6252033" cy="1569892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3198804"/>
                </p:ext>
              </p:extLst>
            </p:nvPr>
          </p:nvGraphicFramePr>
          <p:xfrm>
            <a:off x="1938387" y="5201729"/>
            <a:ext cx="5473700" cy="1085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535" name="Equação" r:id="rId5" imgW="1663560" imgH="330120" progId="Equation.3">
                    <p:embed/>
                  </p:oleObj>
                </mc:Choice>
                <mc:Fallback>
                  <p:oleObj name="Equação" r:id="rId5" imgW="1663560" imgH="330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387" y="5201729"/>
                          <a:ext cx="5473700" cy="1085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aixaDeTexto 6"/>
            <p:cNvSpPr txBox="1"/>
            <p:nvPr/>
          </p:nvSpPr>
          <p:spPr>
            <a:xfrm>
              <a:off x="1357571" y="4717687"/>
              <a:ext cx="62520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pt-BR" sz="2800" dirty="0" smtClean="0">
                  <a:solidFill>
                    <a:schemeClr val="bg2"/>
                  </a:solidFill>
                </a:rPr>
                <a:t>Método dos MÍNIMOS QUADRADOS:</a:t>
              </a:r>
              <a:endParaRPr lang="pt-BR" sz="28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1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Coeficientes da reta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8</a:t>
            </a:fld>
            <a:endParaRPr lang="pt-BR" altLang="pt-BR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1183"/>
              </p:ext>
            </p:extLst>
          </p:nvPr>
        </p:nvGraphicFramePr>
        <p:xfrm>
          <a:off x="323528" y="2708920"/>
          <a:ext cx="5400600" cy="244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9" name="Equação" r:id="rId3" imgW="1993680" imgH="901440" progId="Equation.3">
                  <p:embed/>
                </p:oleObj>
              </mc:Choice>
              <mc:Fallback>
                <p:oleObj name="Equação" r:id="rId3" imgW="199368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08920"/>
                        <a:ext cx="5400600" cy="2441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570950"/>
              </p:ext>
            </p:extLst>
          </p:nvPr>
        </p:nvGraphicFramePr>
        <p:xfrm>
          <a:off x="5436096" y="4743628"/>
          <a:ext cx="3559398" cy="174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0" name="Equação" r:id="rId5" imgW="1244520" imgH="609480" progId="Equation.3">
                  <p:embed/>
                </p:oleObj>
              </mc:Choice>
              <mc:Fallback>
                <p:oleObj name="Equação" r:id="rId5" imgW="1244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743628"/>
                        <a:ext cx="3559398" cy="1742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4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305197"/>
            <a:ext cx="8229600" cy="792162"/>
          </a:xfrm>
        </p:spPr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9</a:t>
            </a:fld>
            <a:endParaRPr lang="pt-BR" alt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89425"/>
              </p:ext>
            </p:extLst>
          </p:nvPr>
        </p:nvGraphicFramePr>
        <p:xfrm>
          <a:off x="365473" y="2109542"/>
          <a:ext cx="8435280" cy="460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Filial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Clientes (X)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Vendas (Y)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pt-BR" sz="24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r>
                        <a:rPr lang="pt-BR" sz="24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XY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907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11,2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822649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125,44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10158,4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926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11,05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857476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122,1025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10232,3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...</a:t>
                      </a:r>
                      <a:endParaRPr lang="pt-BR" sz="4800" dirty="0"/>
                    </a:p>
                  </a:txBody>
                  <a:tcPr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7,41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385641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54,9081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4601,61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Somatório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14623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176,11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11306209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1602,097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134127,9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2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2074</TotalTime>
  <Words>553</Words>
  <Application>Microsoft Office PowerPoint</Application>
  <PresentationFormat>Apresentação na tela (4:3)</PresentationFormat>
  <Paragraphs>121</Paragraphs>
  <Slides>20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Cambria Math</vt:lpstr>
      <vt:lpstr>Symbol</vt:lpstr>
      <vt:lpstr>Times New Roman</vt:lpstr>
      <vt:lpstr>Wingdings</vt:lpstr>
      <vt:lpstr>EAD 2</vt:lpstr>
      <vt:lpstr>Equação</vt:lpstr>
      <vt:lpstr>Equation.3</vt:lpstr>
      <vt:lpstr>ESTATÍSTICA I AULA 07</vt:lpstr>
      <vt:lpstr>Aulas prévias</vt:lpstr>
      <vt:lpstr>Conteúdo desta aula</vt:lpstr>
      <vt:lpstr>Regressão Linear Simples</vt:lpstr>
      <vt:lpstr>Suposições</vt:lpstr>
      <vt:lpstr>Exemplo 1</vt:lpstr>
      <vt:lpstr>Coeficientes da equação</vt:lpstr>
      <vt:lpstr>Coeficientes da reta</vt:lpstr>
      <vt:lpstr>Exemplo 2</vt:lpstr>
      <vt:lpstr>Exemplo 2</vt:lpstr>
      <vt:lpstr>Exemplo 2</vt:lpstr>
      <vt:lpstr>No Excel</vt:lpstr>
      <vt:lpstr>Outros modelos</vt:lpstr>
      <vt:lpstr>Coeficiente de Determinação – r2</vt:lpstr>
      <vt:lpstr>Coeficiente de Determinação – r2</vt:lpstr>
      <vt:lpstr>Exemplo 3</vt:lpstr>
      <vt:lpstr>Exemplo 3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337</cp:revision>
  <dcterms:created xsi:type="dcterms:W3CDTF">2001-09-13T21:41:29Z</dcterms:created>
  <dcterms:modified xsi:type="dcterms:W3CDTF">2018-07-24T01:33:00Z</dcterms:modified>
</cp:coreProperties>
</file>