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4"/>
  </p:notesMasterIdLst>
  <p:sldIdLst>
    <p:sldId id="257" r:id="rId2"/>
    <p:sldId id="283" r:id="rId3"/>
    <p:sldId id="258" r:id="rId4"/>
    <p:sldId id="259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281" r:id="rId21"/>
    <p:sldId id="340" r:id="rId22"/>
    <p:sldId id="282" r:id="rId23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CC"/>
    <a:srgbClr val="FFFFFF"/>
    <a:srgbClr val="F3FFCD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4" autoAdjust="0"/>
    <p:restoredTop sz="94660"/>
  </p:normalViewPr>
  <p:slideViewPr>
    <p:cSldViewPr>
      <p:cViewPr varScale="1">
        <p:scale>
          <a:sx n="106" d="100"/>
          <a:sy n="106" d="100"/>
        </p:scale>
        <p:origin x="-7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8191A763-928C-4D33-BABA-D468BEDF96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3507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05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06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ADBB39-3BF5-42A8-8725-8B795D5AD1AD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9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0610" name="Group 1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061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0612" name="Picture 20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0613" name="Picture 2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15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4182"/>
                </a:gs>
                <a:gs pos="100000">
                  <a:srgbClr val="0033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0616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FA616F-97BB-4055-A622-0A439118B58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812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8AEF93-4B09-4DC7-BB80-6FC2AD8CF78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42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F6F138-1640-4283-91B6-7A9DBD3BB5D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458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E8BD9-6302-4862-A4F1-C27FF952226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734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37822E-1F1F-4D3D-BC7A-653805525DE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622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7EEEE-C29E-4404-BC8F-DBE6A01BFAD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30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6DE213-D8E2-4040-9B36-D8DD196F1BD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619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98BCE0-3D5D-453E-A49A-124036FC32D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82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9B62C5-DE32-4F68-97F7-D67D9E0A922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357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18E444-0EB4-42DB-8137-83D2D253397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265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A6E5CCD-DBB8-4BDC-899D-82351F7210C3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grpSp>
        <p:nvGrpSpPr>
          <p:cNvPr id="10958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9583" name="Group 1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9584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09585" name="Picture 17"/>
              <p:cNvPicPr>
                <a:picLocks noChangeAspect="1" noChangeArrowheads="1"/>
              </p:cNvPicPr>
              <p:nvPr userDrawn="1"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9586" name="Rectangle 18"/>
            <p:cNvSpPr>
              <a:spLocks noChangeArrowheads="1"/>
            </p:cNvSpPr>
            <p:nvPr userDrawn="1"/>
          </p:nvSpPr>
          <p:spPr bwMode="auto">
            <a:xfrm>
              <a:off x="0" y="799"/>
              <a:ext cx="5760" cy="3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9589" name="Rectangle 2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B7DE1A-F5A2-4DFE-A9B6-E20F6B2EBBB6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39925"/>
            <a:ext cx="7772400" cy="1493838"/>
          </a:xfrm>
        </p:spPr>
        <p:txBody>
          <a:bodyPr/>
          <a:lstStyle/>
          <a:p>
            <a:r>
              <a:rPr lang="pt-BR" altLang="pt-BR" sz="4000" u="sng" smtClean="0"/>
              <a:t>ESTATÍSTICA I - </a:t>
            </a:r>
            <a:r>
              <a:rPr lang="pt-BR" altLang="pt-BR" sz="4000" u="sng" dirty="0"/>
              <a:t>AULA </a:t>
            </a:r>
            <a:r>
              <a:rPr lang="pt-BR" altLang="pt-BR" sz="4000" u="sng" dirty="0" smtClean="0"/>
              <a:t>06</a:t>
            </a:r>
            <a:endParaRPr lang="pt-BR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1" y="3886200"/>
            <a:ext cx="864096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 smtClean="0"/>
              <a:t>CORRELAÇÃO E REGRESSÃO: – </a:t>
            </a:r>
            <a:r>
              <a:rPr lang="pt-BR" altLang="pt-BR" dirty="0"/>
              <a:t>Unidade </a:t>
            </a:r>
            <a:r>
              <a:rPr lang="pt-BR" altLang="pt-BR" dirty="0" smtClean="0"/>
              <a:t>4</a:t>
            </a: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dirty="0" smtClean="0"/>
              <a:t>Conceitos, Coeficiente de correlação</a:t>
            </a: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dirty="0"/>
              <a:t>Professor Marcelo Menezes Reis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Dispersão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10</a:t>
            </a:fld>
            <a:endParaRPr lang="pt-BR" alt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427" y="2393428"/>
            <a:ext cx="1563549" cy="146779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2393428"/>
            <a:ext cx="1653128" cy="146779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7427" y="4725144"/>
            <a:ext cx="1530975" cy="136237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4124" y="4725143"/>
            <a:ext cx="2793216" cy="1362375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827584" y="613243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NÃO linear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293262" y="606373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SEM correlação</a:t>
            </a:r>
            <a:endParaRPr lang="pt-BR" dirty="0">
              <a:solidFill>
                <a:srgbClr val="FF0000"/>
              </a:solidFill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827584" y="2393428"/>
            <a:ext cx="3384376" cy="1881057"/>
            <a:chOff x="827584" y="2393428"/>
            <a:chExt cx="3384376" cy="1881057"/>
          </a:xfrm>
        </p:grpSpPr>
        <p:sp>
          <p:nvSpPr>
            <p:cNvPr id="8" name="CaixaDeTexto 7"/>
            <p:cNvSpPr txBox="1"/>
            <p:nvPr/>
          </p:nvSpPr>
          <p:spPr>
            <a:xfrm>
              <a:off x="827584" y="3905153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rgbClr val="FF0000"/>
                  </a:solidFill>
                </a:rPr>
                <a:t>Linear POSITIVA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Conector reto 12"/>
            <p:cNvCxnSpPr/>
            <p:nvPr/>
          </p:nvCxnSpPr>
          <p:spPr bwMode="auto">
            <a:xfrm flipV="1">
              <a:off x="1493066" y="2393428"/>
              <a:ext cx="1656184" cy="12955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" name="Grupo 15"/>
          <p:cNvGrpSpPr/>
          <p:nvPr/>
        </p:nvGrpSpPr>
        <p:grpSpPr>
          <a:xfrm>
            <a:off x="5293262" y="2479564"/>
            <a:ext cx="3384376" cy="1750993"/>
            <a:chOff x="5293262" y="2479564"/>
            <a:chExt cx="3384376" cy="1750993"/>
          </a:xfrm>
        </p:grpSpPr>
        <p:sp>
          <p:nvSpPr>
            <p:cNvPr id="9" name="CaixaDeTexto 8"/>
            <p:cNvSpPr txBox="1"/>
            <p:nvPr/>
          </p:nvSpPr>
          <p:spPr>
            <a:xfrm>
              <a:off x="5293262" y="3861225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rgbClr val="FF0000"/>
                  </a:solidFill>
                </a:rPr>
                <a:t>Linear NEGATIVA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Conector reto 13"/>
            <p:cNvCxnSpPr/>
            <p:nvPr/>
          </p:nvCxnSpPr>
          <p:spPr bwMode="auto">
            <a:xfrm>
              <a:off x="6045245" y="2479564"/>
              <a:ext cx="1656184" cy="12955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32345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Coeficiente de correlação linear de Pearson (r)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 smtClean="0"/>
              <a:t>Mede a aderência dos pontos de um diagrama de dispersão a uma reta calculada com os valores de X e Y.</a:t>
            </a:r>
          </a:p>
          <a:p>
            <a:r>
              <a:rPr lang="pt-BR" altLang="pt-BR" dirty="0" smtClean="0"/>
              <a:t>Indica a força e a direção da associação.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514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Coeficiente de correlação linear de Pearson (r)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12</a:t>
            </a:fld>
            <a:endParaRPr lang="pt-BR" altLang="pt-BR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2702" y="3068960"/>
            <a:ext cx="8434098" cy="1944216"/>
            <a:chOff x="230" y="3696"/>
            <a:chExt cx="3727" cy="1342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374" y="3696"/>
              <a:ext cx="3583" cy="531"/>
              <a:chOff x="374" y="3696"/>
              <a:chExt cx="3583" cy="531"/>
            </a:xfrm>
          </p:grpSpPr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480" y="4080"/>
                <a:ext cx="3312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triangle" w="lg" len="med"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2112" y="3984"/>
                <a:ext cx="0" cy="192"/>
              </a:xfrm>
              <a:prstGeom prst="line">
                <a:avLst/>
              </a:prstGeom>
              <a:noFill/>
              <a:ln w="12700" cap="sq">
                <a:solidFill>
                  <a:srgbClr val="00206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3841" y="3984"/>
                <a:ext cx="116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pt-BR" altLang="pt-BR" sz="2000" b="1" dirty="0">
                    <a:solidFill>
                      <a:schemeClr val="bg2"/>
                    </a:solidFill>
                  </a:rPr>
                  <a:t>r</a:t>
                </a:r>
                <a:endParaRPr lang="pt-BR" altLang="pt-BR" sz="20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374" y="3704"/>
                <a:ext cx="168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pt-BR" altLang="pt-BR" sz="2000" b="1" dirty="0">
                    <a:solidFill>
                      <a:schemeClr val="bg2"/>
                    </a:solidFill>
                  </a:rPr>
                  <a:t>-1</a:t>
                </a:r>
                <a:endParaRPr lang="pt-BR" altLang="pt-BR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2023" y="3696"/>
                <a:ext cx="139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pt-BR" altLang="pt-BR" sz="2000" b="1" dirty="0">
                    <a:solidFill>
                      <a:schemeClr val="bg2"/>
                    </a:solidFill>
                  </a:rPr>
                  <a:t>0</a:t>
                </a:r>
              </a:p>
            </p:txBody>
          </p:sp>
          <p:sp>
            <p:nvSpPr>
              <p:cNvPr id="14" name="Text Box 11"/>
              <p:cNvSpPr txBox="1">
                <a:spLocks noChangeArrowheads="1"/>
              </p:cNvSpPr>
              <p:nvPr/>
            </p:nvSpPr>
            <p:spPr bwMode="auto">
              <a:xfrm>
                <a:off x="3639" y="3704"/>
                <a:ext cx="194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pt-BR" altLang="pt-BR" sz="2000" b="1" dirty="0">
                    <a:solidFill>
                      <a:schemeClr val="bg2"/>
                    </a:solidFill>
                  </a:rPr>
                  <a:t>+1</a:t>
                </a:r>
              </a:p>
            </p:txBody>
          </p:sp>
        </p:grpSp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230" y="4233"/>
              <a:ext cx="586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2000" dirty="0">
                  <a:solidFill>
                    <a:schemeClr val="bg2"/>
                  </a:solidFill>
                </a:rPr>
                <a:t>Correlação</a:t>
              </a:r>
            </a:p>
            <a:p>
              <a:pPr algn="l"/>
              <a:r>
                <a:rPr lang="pt-BR" altLang="pt-BR" sz="2000" dirty="0">
                  <a:solidFill>
                    <a:schemeClr val="bg2"/>
                  </a:solidFill>
                </a:rPr>
                <a:t>Linear</a:t>
              </a:r>
            </a:p>
            <a:p>
              <a:pPr algn="l"/>
              <a:r>
                <a:rPr lang="pt-BR" altLang="pt-BR" sz="2000" dirty="0">
                  <a:solidFill>
                    <a:schemeClr val="bg2"/>
                  </a:solidFill>
                </a:rPr>
                <a:t>Negativa</a:t>
              </a:r>
            </a:p>
            <a:p>
              <a:pPr algn="l"/>
              <a:r>
                <a:rPr lang="pt-BR" altLang="pt-BR" sz="2000" dirty="0">
                  <a:solidFill>
                    <a:schemeClr val="bg2"/>
                  </a:solidFill>
                </a:rPr>
                <a:t>Perfeita</a:t>
              </a:r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1776" y="4226"/>
              <a:ext cx="586" cy="6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2000" dirty="0">
                  <a:solidFill>
                    <a:schemeClr val="bg2"/>
                  </a:solidFill>
                </a:rPr>
                <a:t>Sem</a:t>
              </a:r>
            </a:p>
            <a:p>
              <a:pPr algn="l"/>
              <a:r>
                <a:rPr lang="pt-BR" altLang="pt-BR" sz="2000" dirty="0">
                  <a:solidFill>
                    <a:schemeClr val="bg2"/>
                  </a:solidFill>
                </a:rPr>
                <a:t>Correlação</a:t>
              </a:r>
            </a:p>
            <a:p>
              <a:pPr algn="l"/>
              <a:r>
                <a:rPr lang="pt-BR" altLang="pt-BR" sz="2000" dirty="0">
                  <a:solidFill>
                    <a:schemeClr val="bg2"/>
                  </a:solidFill>
                </a:rPr>
                <a:t>Linear</a:t>
              </a:r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3360" y="4226"/>
              <a:ext cx="586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2000" dirty="0">
                  <a:solidFill>
                    <a:schemeClr val="bg2"/>
                  </a:solidFill>
                </a:rPr>
                <a:t>Correlação</a:t>
              </a:r>
            </a:p>
            <a:p>
              <a:pPr algn="l"/>
              <a:r>
                <a:rPr lang="pt-BR" altLang="pt-BR" sz="2000" dirty="0">
                  <a:solidFill>
                    <a:schemeClr val="bg2"/>
                  </a:solidFill>
                </a:rPr>
                <a:t>Linear</a:t>
              </a:r>
            </a:p>
            <a:p>
              <a:pPr algn="l"/>
              <a:r>
                <a:rPr lang="pt-BR" altLang="pt-BR" sz="2000" dirty="0">
                  <a:solidFill>
                    <a:schemeClr val="bg2"/>
                  </a:solidFill>
                </a:rPr>
                <a:t>Positiva</a:t>
              </a:r>
            </a:p>
            <a:p>
              <a:pPr algn="l"/>
              <a:r>
                <a:rPr lang="pt-BR" altLang="pt-BR" sz="2000" dirty="0">
                  <a:solidFill>
                    <a:schemeClr val="bg2"/>
                  </a:solidFill>
                </a:rPr>
                <a:t>Perfeita</a:t>
              </a: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1084811" y="3281456"/>
            <a:ext cx="1310753" cy="1232938"/>
            <a:chOff x="1084811" y="3281456"/>
            <a:chExt cx="1310753" cy="1232938"/>
          </a:xfrm>
        </p:grpSpPr>
        <p:grpSp>
          <p:nvGrpSpPr>
            <p:cNvPr id="20" name="Grupo 19"/>
            <p:cNvGrpSpPr/>
            <p:nvPr/>
          </p:nvGrpSpPr>
          <p:grpSpPr>
            <a:xfrm flipH="1">
              <a:off x="1084811" y="3281456"/>
              <a:ext cx="1008112" cy="761530"/>
              <a:chOff x="6804248" y="3243534"/>
              <a:chExt cx="1008112" cy="761530"/>
            </a:xfrm>
          </p:grpSpPr>
          <p:cxnSp>
            <p:nvCxnSpPr>
              <p:cNvPr id="21" name="Conector reto 20"/>
              <p:cNvCxnSpPr/>
              <p:nvPr/>
            </p:nvCxnSpPr>
            <p:spPr bwMode="auto">
              <a:xfrm>
                <a:off x="6804248" y="3256572"/>
                <a:ext cx="0" cy="7484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Conector de seta reta 21"/>
              <p:cNvCxnSpPr/>
              <p:nvPr/>
            </p:nvCxnSpPr>
            <p:spPr bwMode="auto">
              <a:xfrm flipV="1">
                <a:off x="6804248" y="3243534"/>
                <a:ext cx="1008112" cy="1303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3" name="CaixaDeTexto 22"/>
            <p:cNvSpPr txBox="1"/>
            <p:nvPr/>
          </p:nvSpPr>
          <p:spPr>
            <a:xfrm>
              <a:off x="1770072" y="4114284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000" b="1" dirty="0" smtClean="0">
                  <a:solidFill>
                    <a:srgbClr val="FF0000"/>
                  </a:solidFill>
                </a:rPr>
                <a:t>-0,7</a:t>
              </a:r>
              <a:endParaRPr lang="pt-BR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6459442" y="3243534"/>
            <a:ext cx="1352918" cy="1256367"/>
            <a:chOff x="6459442" y="3243534"/>
            <a:chExt cx="1352918" cy="1256367"/>
          </a:xfrm>
        </p:grpSpPr>
        <p:grpSp>
          <p:nvGrpSpPr>
            <p:cNvPr id="19" name="Grupo 18"/>
            <p:cNvGrpSpPr/>
            <p:nvPr/>
          </p:nvGrpSpPr>
          <p:grpSpPr>
            <a:xfrm>
              <a:off x="6804248" y="3243534"/>
              <a:ext cx="1008112" cy="761530"/>
              <a:chOff x="6804248" y="3243534"/>
              <a:chExt cx="1008112" cy="761530"/>
            </a:xfrm>
          </p:grpSpPr>
          <p:cxnSp>
            <p:nvCxnSpPr>
              <p:cNvPr id="16" name="Conector reto 15"/>
              <p:cNvCxnSpPr/>
              <p:nvPr/>
            </p:nvCxnSpPr>
            <p:spPr bwMode="auto">
              <a:xfrm>
                <a:off x="6804248" y="3256572"/>
                <a:ext cx="0" cy="7484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" name="Conector de seta reta 17"/>
              <p:cNvCxnSpPr/>
              <p:nvPr/>
            </p:nvCxnSpPr>
            <p:spPr bwMode="auto">
              <a:xfrm flipV="1">
                <a:off x="6804248" y="3243534"/>
                <a:ext cx="1008112" cy="1303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4" name="CaixaDeTexto 23"/>
            <p:cNvSpPr txBox="1"/>
            <p:nvPr/>
          </p:nvSpPr>
          <p:spPr>
            <a:xfrm>
              <a:off x="6459442" y="4099791"/>
              <a:ext cx="6896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000" b="1" dirty="0" smtClean="0">
                  <a:solidFill>
                    <a:srgbClr val="FF0000"/>
                  </a:solidFill>
                </a:rPr>
                <a:t>+0,7</a:t>
              </a:r>
              <a:endParaRPr lang="pt-BR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1779204" y="5504595"/>
            <a:ext cx="5607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2"/>
                </a:solidFill>
              </a:rPr>
              <a:t>Se |r| &gt; 0,7 =&gt; CORRELAÇÃO LINEAR FORTE</a:t>
            </a:r>
            <a:endParaRPr lang="pt-BR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78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Coeficiente de correlação linear de Pearson (r)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13</a:t>
            </a:fld>
            <a:endParaRPr lang="pt-BR" altLang="pt-BR"/>
          </a:p>
        </p:txBody>
      </p:sp>
      <p:graphicFrame>
        <p:nvGraphicFramePr>
          <p:cNvPr id="4" name="Objeto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74967410"/>
              </p:ext>
            </p:extLst>
          </p:nvPr>
        </p:nvGraphicFramePr>
        <p:xfrm>
          <a:off x="971600" y="2708920"/>
          <a:ext cx="7026275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6" name="Equação" r:id="rId3" imgW="2603160" imgH="863280" progId="Equation.3">
                  <p:embed/>
                </p:oleObj>
              </mc:Choice>
              <mc:Fallback>
                <p:oleObj name="Equação" r:id="rId3" imgW="2603160" imgH="8632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708920"/>
                        <a:ext cx="7026275" cy="233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55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Coeficiente de correlação linear de Pearson (r)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14</a:t>
            </a:fld>
            <a:endParaRPr lang="pt-BR" altLang="pt-BR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077167"/>
              </p:ext>
            </p:extLst>
          </p:nvPr>
        </p:nvGraphicFramePr>
        <p:xfrm>
          <a:off x="323528" y="3212976"/>
          <a:ext cx="8535733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9" name="Equação" r:id="rId3" imgW="3695400" imgH="685800" progId="Equation.3">
                  <p:embed/>
                </p:oleObj>
              </mc:Choice>
              <mc:Fallback>
                <p:oleObj name="Equação" r:id="rId3" imgW="36954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212976"/>
                        <a:ext cx="8535733" cy="1584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964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Vendas semanais por número de clientes de uma empresa de encomendas.</a:t>
            </a:r>
          </a:p>
          <a:p>
            <a:r>
              <a:rPr lang="pt-BR" dirty="0" smtClean="0"/>
              <a:t>X = Número de clientes</a:t>
            </a:r>
          </a:p>
          <a:p>
            <a:r>
              <a:rPr lang="pt-BR" dirty="0" smtClean="0"/>
              <a:t>Y = Vendas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51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16</a:t>
            </a:fld>
            <a:endParaRPr lang="pt-BR" alt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349500"/>
            <a:ext cx="7344816" cy="4323654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 bwMode="auto">
          <a:xfrm flipV="1">
            <a:off x="1979712" y="3261104"/>
            <a:ext cx="6120680" cy="2088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10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329563"/>
            <a:ext cx="8229600" cy="792162"/>
          </a:xfrm>
        </p:spPr>
        <p:txBody>
          <a:bodyPr/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17</a:t>
            </a:fld>
            <a:endParaRPr lang="pt-BR" alt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805200"/>
              </p:ext>
            </p:extLst>
          </p:nvPr>
        </p:nvGraphicFramePr>
        <p:xfrm>
          <a:off x="365473" y="2109542"/>
          <a:ext cx="8435280" cy="4602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880"/>
                <a:gridCol w="1405880"/>
                <a:gridCol w="1405880"/>
                <a:gridCol w="1405880"/>
                <a:gridCol w="1405880"/>
                <a:gridCol w="1405880"/>
              </a:tblGrid>
              <a:tr h="755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Filial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Clientes (X)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Vendas (Y)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pt-BR" sz="24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  <a:r>
                        <a:rPr lang="pt-BR" sz="24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XY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5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907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11,2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822649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125,44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10158,4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5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926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11,05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857476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122,1025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10232,3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5993"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...</a:t>
                      </a:r>
                      <a:endParaRPr lang="pt-BR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...</a:t>
                      </a:r>
                      <a:endParaRPr lang="pt-BR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...</a:t>
                      </a:r>
                      <a:endParaRPr lang="pt-BR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...</a:t>
                      </a:r>
                      <a:endParaRPr lang="pt-BR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...</a:t>
                      </a:r>
                      <a:endParaRPr lang="pt-BR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...</a:t>
                      </a:r>
                      <a:endParaRPr lang="pt-BR" sz="4800" dirty="0"/>
                    </a:p>
                  </a:txBody>
                  <a:tcPr anchor="ctr"/>
                </a:tc>
              </a:tr>
              <a:tr h="755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621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7,41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385641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54,9081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4601,61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5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Somatório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14623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176,11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11306209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1602,097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134127,9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30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18</a:t>
            </a:fld>
            <a:endParaRPr lang="pt-BR" altLang="pt-B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8313" y="3068959"/>
            <a:ext cx="1022453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449644"/>
              </p:ext>
            </p:extLst>
          </p:nvPr>
        </p:nvGraphicFramePr>
        <p:xfrm>
          <a:off x="179512" y="2571476"/>
          <a:ext cx="8849961" cy="994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00" r:id="rId3" imgW="4343400" imgH="482600" progId="Equation.3">
                  <p:embed/>
                </p:oleObj>
              </mc:Choice>
              <mc:Fallback>
                <p:oleObj r:id="rId3" imgW="43434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571476"/>
                        <a:ext cx="8849961" cy="9949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70798" y="4170176"/>
            <a:ext cx="6449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2"/>
                </a:solidFill>
              </a:rPr>
              <a:t>Correlação linear positiva (r&gt;0) e forte (r&gt;0,7).</a:t>
            </a:r>
            <a:endParaRPr lang="pt-BR" sz="2400" dirty="0">
              <a:solidFill>
                <a:schemeClr val="bg2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05438" y="5031458"/>
            <a:ext cx="6087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MUITO IMPORTANTE: COERENTE </a:t>
            </a:r>
            <a:r>
              <a:rPr lang="pt-BR" sz="2400" dirty="0" smtClean="0">
                <a:solidFill>
                  <a:schemeClr val="bg2"/>
                </a:solidFill>
              </a:rPr>
              <a:t>com o</a:t>
            </a:r>
          </a:p>
          <a:p>
            <a:pPr algn="ctr"/>
            <a:r>
              <a:rPr lang="pt-BR" sz="2400" b="1" dirty="0" smtClean="0">
                <a:solidFill>
                  <a:schemeClr val="bg2"/>
                </a:solidFill>
              </a:rPr>
              <a:t>diagrama de dispersão!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6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781300"/>
            <a:ext cx="8446393" cy="3743325"/>
          </a:xfrm>
        </p:spPr>
        <p:txBody>
          <a:bodyPr/>
          <a:lstStyle/>
          <a:p>
            <a:r>
              <a:rPr lang="pt-BR" altLang="pt-BR" dirty="0"/>
              <a:t>PEARSON(células com x; células com y): r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272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2AC606-0728-4C86-8F60-11E49352F1B6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Aulas prévias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2529155"/>
            <a:ext cx="8569325" cy="374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Planejamento da </a:t>
            </a:r>
            <a:r>
              <a:rPr lang="pt-BR" altLang="pt-BR" dirty="0" smtClean="0"/>
              <a:t>pesquisa.</a:t>
            </a: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 smtClean="0"/>
              <a:t>Análise </a:t>
            </a:r>
            <a:r>
              <a:rPr lang="pt-BR" altLang="pt-BR" dirty="0"/>
              <a:t>Exploratória de </a:t>
            </a:r>
            <a:r>
              <a:rPr lang="pt-BR" altLang="pt-BR" dirty="0" smtClean="0"/>
              <a:t>Dados: através de tabelas e gráficos</a:t>
            </a: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 smtClean="0"/>
              <a:t>Análise </a:t>
            </a:r>
            <a:r>
              <a:rPr lang="pt-BR" altLang="pt-BR" dirty="0"/>
              <a:t>Exploratória de </a:t>
            </a:r>
            <a:r>
              <a:rPr lang="pt-BR" altLang="pt-BR" dirty="0" smtClean="0"/>
              <a:t>Dados: através de medidas de síntese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059AF9-D0AD-4756-9361-20704D7F41B1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229600" cy="374332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dirty="0"/>
              <a:t>Sobre </a:t>
            </a:r>
            <a:r>
              <a:rPr lang="pt-BR" altLang="pt-BR" dirty="0" smtClean="0"/>
              <a:t>diagramas de dispersão, coeficiente r e </a:t>
            </a:r>
            <a:r>
              <a:rPr lang="pt-BR" altLang="pt-BR" dirty="0"/>
              <a:t>outros aspectos: </a:t>
            </a:r>
          </a:p>
          <a:p>
            <a:pPr lvl="1">
              <a:lnSpc>
                <a:spcPct val="70000"/>
              </a:lnSpc>
            </a:pPr>
            <a:r>
              <a:rPr lang="pt-BR" altLang="pt-BR" dirty="0"/>
              <a:t>BARBETTA,P. A.  Estatística  Aplicada  às Ciências Sociais. 8ª. ed. – Florianópolis: Ed. da UFSC,  2008, capítulo </a:t>
            </a:r>
            <a:r>
              <a:rPr lang="pt-BR" altLang="pt-BR" dirty="0" smtClean="0"/>
              <a:t>13.</a:t>
            </a:r>
            <a:endParaRPr lang="pt-BR" altLang="pt-BR" dirty="0"/>
          </a:p>
          <a:p>
            <a:pPr lvl="1">
              <a:lnSpc>
                <a:spcPct val="70000"/>
              </a:lnSpc>
            </a:pPr>
            <a:r>
              <a:rPr lang="pt-BR" dirty="0"/>
              <a:t>MOORE, D.S., </a:t>
            </a:r>
            <a:r>
              <a:rPr lang="pt-BR" dirty="0" err="1"/>
              <a:t>McCABE</a:t>
            </a:r>
            <a:r>
              <a:rPr lang="pt-BR" dirty="0"/>
              <a:t>, G.P., DUCKWORTH, W.M., SCLOVE, S. L., A prática da estatística empresarial: como usar dados para tomar decisões. Rio de Janeiro: LTC, 2006</a:t>
            </a:r>
            <a:r>
              <a:rPr lang="pt-BR" dirty="0" smtClean="0"/>
              <a:t>. Capítulo 2.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D275F-6C67-415B-8D17-408D8B3ECF01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Para saber como realizar as análises descritas </a:t>
            </a:r>
            <a:r>
              <a:rPr lang="pt-BR" altLang="pt-BR" dirty="0" smtClean="0"/>
              <a:t>na Unidade 4 através </a:t>
            </a:r>
            <a:r>
              <a:rPr lang="pt-BR" altLang="pt-BR" dirty="0"/>
              <a:t>do Microsoft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 consulte </a:t>
            </a:r>
            <a:r>
              <a:rPr lang="pt-BR" altLang="pt-BR" dirty="0" smtClean="0"/>
              <a:t>“Análise Bidimensional com o Microsoft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”, disponível no ambiente virtual assim como o arquivo de dados usado nos exemplos </a:t>
            </a:r>
            <a:r>
              <a:rPr lang="pt-BR" altLang="pt-BR" dirty="0" smtClean="0"/>
              <a:t>apresentados, ou no canal menreis39 no </a:t>
            </a:r>
            <a:r>
              <a:rPr lang="pt-BR" altLang="pt-BR" dirty="0" err="1" smtClean="0"/>
              <a:t>YouTube</a:t>
            </a:r>
            <a:r>
              <a:rPr lang="pt-BR" altLang="pt-BR" dirty="0" smtClean="0"/>
              <a:t>. 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11AAD-6B08-4C98-B0FD-5AE47CB98AC8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Próxima aula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 smtClean="0"/>
              <a:t>Correlação e Regressão</a:t>
            </a:r>
            <a:endParaRPr lang="pt-BR" altLang="pt-BR" dirty="0"/>
          </a:p>
          <a:p>
            <a:pPr lvl="1"/>
            <a:r>
              <a:rPr lang="pt-BR" altLang="pt-BR" dirty="0" smtClean="0"/>
              <a:t>Regressão linear simples</a:t>
            </a:r>
          </a:p>
          <a:p>
            <a:pPr lvl="1"/>
            <a:r>
              <a:rPr lang="pt-BR" altLang="pt-BR" dirty="0" smtClean="0"/>
              <a:t>Coeficiente </a:t>
            </a:r>
            <a:r>
              <a:rPr lang="pt-BR" altLang="pt-BR" smtClean="0"/>
              <a:t>de determinação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92617-4C65-4201-AF13-6BDFDADB3B7E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Conteúdo desta aula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 smtClean="0"/>
              <a:t>Correlação e regressão:</a:t>
            </a:r>
            <a:endParaRPr lang="pt-BR" altLang="pt-BR" dirty="0"/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Principais conceitos;</a:t>
            </a:r>
            <a:endParaRPr lang="pt-BR" altLang="pt-BR" dirty="0"/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Diagrama de dispersão; </a:t>
            </a:r>
            <a:endParaRPr lang="pt-BR" altLang="pt-BR" dirty="0"/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Coeficiente de correlação linear de Pearson.</a:t>
            </a:r>
            <a:endParaRPr lang="pt-BR" altLang="pt-BR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4F9523-0F54-446F-9AFF-A2636748E340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Correlação e Regressão</a:t>
            </a:r>
            <a:endParaRPr lang="pt-BR" altLang="pt-BR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 smtClean="0"/>
              <a:t>Duas ou mais variáveis QUANTITATIVAS. </a:t>
            </a:r>
          </a:p>
          <a:p>
            <a:pPr>
              <a:lnSpc>
                <a:spcPct val="90000"/>
              </a:lnSpc>
            </a:pPr>
            <a:r>
              <a:rPr lang="pt-BR" altLang="pt-BR" dirty="0" smtClean="0"/>
              <a:t>ANÁLISE DE </a:t>
            </a:r>
            <a:r>
              <a:rPr lang="pt-BR" altLang="pt-BR" b="1" dirty="0" smtClean="0">
                <a:solidFill>
                  <a:schemeClr val="accent1"/>
                </a:solidFill>
              </a:rPr>
              <a:t>CORRELAÇÃO</a:t>
            </a:r>
            <a:r>
              <a:rPr lang="pt-BR" altLang="pt-BR" dirty="0" smtClean="0"/>
              <a:t>: permite medir a força do relacionamento entre duas ou mais variáveis.</a:t>
            </a:r>
          </a:p>
          <a:p>
            <a:pPr>
              <a:lnSpc>
                <a:spcPct val="90000"/>
              </a:lnSpc>
            </a:pPr>
            <a:r>
              <a:rPr lang="pt-BR" altLang="pt-BR" dirty="0" smtClean="0"/>
              <a:t>ANÁLISE DE </a:t>
            </a:r>
            <a:r>
              <a:rPr lang="pt-BR" altLang="pt-BR" b="1" dirty="0" smtClean="0">
                <a:solidFill>
                  <a:schemeClr val="accent1"/>
                </a:solidFill>
              </a:rPr>
              <a:t>REGRESSÃO</a:t>
            </a:r>
            <a:r>
              <a:rPr lang="pt-BR" altLang="pt-BR" dirty="0" smtClean="0"/>
              <a:t>: procura obter uma equação matemática que descreva o relacionamento entre as variáveis.</a:t>
            </a:r>
          </a:p>
          <a:p>
            <a:pPr marL="0" indent="0">
              <a:buNone/>
            </a:pP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Suposições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Teoria identifica relação de “dependência”:</a:t>
            </a:r>
          </a:p>
          <a:p>
            <a:pPr lvl="1"/>
            <a:r>
              <a:rPr lang="pt-BR" altLang="pt-BR" dirty="0" smtClean="0"/>
              <a:t>renda mensal em reais (independente) e área da residência em m</a:t>
            </a:r>
            <a:r>
              <a:rPr lang="pt-BR" altLang="pt-BR" baseline="30000" dirty="0" smtClean="0"/>
              <a:t>2</a:t>
            </a:r>
            <a:r>
              <a:rPr lang="pt-BR" altLang="pt-BR" dirty="0" smtClean="0"/>
              <a:t> (dependente).</a:t>
            </a:r>
          </a:p>
          <a:p>
            <a:r>
              <a:rPr lang="pt-BR" dirty="0" smtClean="0"/>
              <a:t>Associação positiva, negativa?</a:t>
            </a:r>
          </a:p>
          <a:p>
            <a:pPr lvl="1"/>
            <a:r>
              <a:rPr lang="pt-BR" altLang="pt-BR" dirty="0" smtClean="0"/>
              <a:t>renda mensal e área da residência, espera-se uma relação positiva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948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Suposições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Observações emparelhadas:</a:t>
            </a:r>
          </a:p>
          <a:p>
            <a:pPr lvl="1">
              <a:lnSpc>
                <a:spcPct val="80000"/>
              </a:lnSpc>
            </a:pPr>
            <a:r>
              <a:rPr lang="pt-BR" altLang="pt-BR" dirty="0" smtClean="0"/>
              <a:t>Renda familiar e área da </a:t>
            </a:r>
            <a:r>
              <a:rPr lang="pt-BR" altLang="pt-BR" b="1" i="1" dirty="0" smtClean="0">
                <a:solidFill>
                  <a:schemeClr val="accent1"/>
                </a:solidFill>
              </a:rPr>
              <a:t>mesma</a:t>
            </a:r>
            <a:r>
              <a:rPr lang="pt-BR" altLang="pt-BR" dirty="0" smtClean="0"/>
              <a:t> residência no </a:t>
            </a:r>
            <a:r>
              <a:rPr lang="pt-BR" altLang="pt-BR" b="1" i="1" dirty="0" smtClean="0">
                <a:solidFill>
                  <a:srgbClr val="0070C0"/>
                </a:solidFill>
              </a:rPr>
              <a:t>mesmo</a:t>
            </a:r>
            <a:r>
              <a:rPr lang="pt-BR" altLang="pt-BR" dirty="0" smtClean="0"/>
              <a:t> momento.</a:t>
            </a:r>
          </a:p>
          <a:p>
            <a:pPr lvl="1">
              <a:lnSpc>
                <a:spcPct val="80000"/>
              </a:lnSpc>
            </a:pPr>
            <a:r>
              <a:rPr lang="pt-BR" altLang="pt-BR" dirty="0" smtClean="0"/>
              <a:t>Média no ensino médio e ensino superior dos </a:t>
            </a:r>
            <a:r>
              <a:rPr lang="pt-BR" altLang="pt-BR" b="1" i="1" dirty="0" smtClean="0">
                <a:solidFill>
                  <a:schemeClr val="accent1"/>
                </a:solidFill>
              </a:rPr>
              <a:t>mesmos</a:t>
            </a:r>
            <a:r>
              <a:rPr lang="pt-BR" altLang="pt-BR" dirty="0" smtClean="0"/>
              <a:t> estudantes no </a:t>
            </a:r>
            <a:r>
              <a:rPr lang="pt-BR" altLang="pt-BR" b="1" i="1" dirty="0" smtClean="0">
                <a:solidFill>
                  <a:srgbClr val="0070C0"/>
                </a:solidFill>
              </a:rPr>
              <a:t>mesmo</a:t>
            </a:r>
            <a:r>
              <a:rPr lang="pt-BR" altLang="pt-BR" i="1" dirty="0" smtClean="0"/>
              <a:t> momento</a:t>
            </a:r>
            <a:r>
              <a:rPr lang="pt-BR" altLang="pt-BR" dirty="0" smtClean="0"/>
              <a:t>.</a:t>
            </a:r>
            <a:r>
              <a:rPr lang="pt-BR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Quantidade suficiente de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7165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MUITO IMPORTANTE!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 smtClean="0"/>
              <a:t>A teoria pode sugerir que a variação em </a:t>
            </a:r>
            <a:r>
              <a:rPr lang="pt-BR" altLang="pt-BR" b="1" i="1" dirty="0" smtClean="0"/>
              <a:t>uma ou mais</a:t>
            </a:r>
            <a:r>
              <a:rPr lang="pt-BR" altLang="pt-BR" dirty="0" smtClean="0"/>
              <a:t> variáveis cause a variação em </a:t>
            </a:r>
            <a:r>
              <a:rPr lang="pt-BR" altLang="pt-BR" b="1" i="1" dirty="0" smtClean="0">
                <a:solidFill>
                  <a:schemeClr val="accent1"/>
                </a:solidFill>
              </a:rPr>
              <a:t>outra</a:t>
            </a:r>
            <a:r>
              <a:rPr lang="pt-BR" altLang="pt-BR" dirty="0" smtClean="0"/>
              <a:t>: mas as medidas de associação e equações de regressão indicam apenas a existência de </a:t>
            </a:r>
            <a:r>
              <a:rPr lang="pt-BR" altLang="pt-BR" b="1" dirty="0" smtClean="0">
                <a:solidFill>
                  <a:srgbClr val="009900"/>
                </a:solidFill>
              </a:rPr>
              <a:t>CORRELAÇÃO</a:t>
            </a:r>
            <a:r>
              <a:rPr lang="pt-BR" altLang="pt-BR" dirty="0" smtClean="0"/>
              <a:t>.</a:t>
            </a:r>
          </a:p>
          <a:p>
            <a:r>
              <a:rPr lang="pt-BR" altLang="pt-BR" dirty="0" smtClean="0"/>
              <a:t>CORRELAÇÃO </a:t>
            </a:r>
            <a:r>
              <a:rPr lang="pt-BR" altLang="pt-BR" b="1" i="1" dirty="0" smtClean="0"/>
              <a:t>NÃO SIGNIFICA </a:t>
            </a:r>
            <a:r>
              <a:rPr lang="pt-BR" altLang="pt-BR" b="1" dirty="0" smtClean="0">
                <a:solidFill>
                  <a:srgbClr val="FF0000"/>
                </a:solidFill>
              </a:rPr>
              <a:t>CAUSALIDADE</a:t>
            </a:r>
            <a:r>
              <a:rPr lang="pt-BR" altLang="pt-BR" dirty="0" smtClean="0"/>
              <a:t>!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4128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Simples x Múltipla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Apenas DUAS variáveis: correlação e regressão SIMPLES.</a:t>
            </a:r>
          </a:p>
          <a:p>
            <a:r>
              <a:rPr lang="pt-BR" dirty="0" smtClean="0"/>
              <a:t>Mais de duas variáveis (apenas UMA dependente): correlação e regressão múltipla.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29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Dispersão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Apenas duas variáveis.</a:t>
            </a:r>
          </a:p>
          <a:p>
            <a:r>
              <a:rPr lang="pt-BR" dirty="0" smtClean="0"/>
              <a:t>Diagrama cartesiano:</a:t>
            </a:r>
          </a:p>
          <a:p>
            <a:pPr lvl="1"/>
            <a:r>
              <a:rPr lang="pt-BR" dirty="0" smtClean="0"/>
              <a:t>Variável INDEPENDENTE no eixo X.</a:t>
            </a:r>
          </a:p>
          <a:p>
            <a:pPr lvl="1"/>
            <a:r>
              <a:rPr lang="pt-BR" dirty="0" smtClean="0"/>
              <a:t>Variável DEPENDENTE no eixo Y.</a:t>
            </a:r>
          </a:p>
          <a:p>
            <a:r>
              <a:rPr lang="pt-BR" dirty="0" smtClean="0"/>
              <a:t>Avaliar força, direção e forma do relacionamento entre as variáveis.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578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EAD_CAD</Template>
  <TotalTime>1837</TotalTime>
  <Words>666</Words>
  <Application>Microsoft Office PowerPoint</Application>
  <PresentationFormat>Apresentação na tela (4:3)</PresentationFormat>
  <Paragraphs>148</Paragraphs>
  <Slides>22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EAD 2</vt:lpstr>
      <vt:lpstr>Equação</vt:lpstr>
      <vt:lpstr>Microsoft Equation 3.0</vt:lpstr>
      <vt:lpstr>ESTATÍSTICA I - AULA 06</vt:lpstr>
      <vt:lpstr>Aulas prévias</vt:lpstr>
      <vt:lpstr>Conteúdo desta aula</vt:lpstr>
      <vt:lpstr>Correlação e Regressão</vt:lpstr>
      <vt:lpstr>Suposições</vt:lpstr>
      <vt:lpstr>Suposições</vt:lpstr>
      <vt:lpstr>MUITO IMPORTANTE!</vt:lpstr>
      <vt:lpstr>Simples x Múltipla</vt:lpstr>
      <vt:lpstr>Diagrama de Dispersão</vt:lpstr>
      <vt:lpstr>Diagrama de Dispersão</vt:lpstr>
      <vt:lpstr>Coeficiente de correlação linear de Pearson (r)</vt:lpstr>
      <vt:lpstr>Coeficiente de correlação linear de Pearson (r)</vt:lpstr>
      <vt:lpstr>Coeficiente de correlação linear de Pearson (r)</vt:lpstr>
      <vt:lpstr>Coeficiente de correlação linear de Pearson (r)</vt:lpstr>
      <vt:lpstr>Exemplo 1</vt:lpstr>
      <vt:lpstr>Exemplo 1</vt:lpstr>
      <vt:lpstr>Exemplo 1</vt:lpstr>
      <vt:lpstr>Exemplo 1</vt:lpstr>
      <vt:lpstr>No Excel</vt:lpstr>
      <vt:lpstr>Tô afim de saber...</vt:lpstr>
      <vt:lpstr>Tô afim de saber...</vt:lpstr>
      <vt:lpstr>Próxima aula</vt:lpstr>
    </vt:vector>
  </TitlesOfParts>
  <Company>INE/CTC/UFSC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Exploratória de Dados II</dc:title>
  <dc:creator>Marcelo Menezes Reis</dc:creator>
  <dc:description>Medidas de síntese: medidas de dispersão</dc:description>
  <cp:lastModifiedBy>vc5</cp:lastModifiedBy>
  <cp:revision>324</cp:revision>
  <dcterms:created xsi:type="dcterms:W3CDTF">2001-09-13T21:41:29Z</dcterms:created>
  <dcterms:modified xsi:type="dcterms:W3CDTF">2018-08-15T13:29:33Z</dcterms:modified>
</cp:coreProperties>
</file>