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1"/>
  </p:notesMasterIdLst>
  <p:sldIdLst>
    <p:sldId id="257" r:id="rId2"/>
    <p:sldId id="283" r:id="rId3"/>
    <p:sldId id="258" r:id="rId4"/>
    <p:sldId id="259" r:id="rId5"/>
    <p:sldId id="306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6" r:id="rId23"/>
    <p:sldId id="337" r:id="rId24"/>
    <p:sldId id="338" r:id="rId25"/>
    <p:sldId id="339" r:id="rId26"/>
    <p:sldId id="281" r:id="rId27"/>
    <p:sldId id="340" r:id="rId28"/>
    <p:sldId id="341" r:id="rId29"/>
    <p:sldId id="282" r:id="rId30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FFFF"/>
    <a:srgbClr val="FF0000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4" autoAdjust="0"/>
    <p:restoredTop sz="94660"/>
  </p:normalViewPr>
  <p:slideViewPr>
    <p:cSldViewPr>
      <p:cViewPr varScale="1">
        <p:scale>
          <a:sx n="83" d="100"/>
          <a:sy n="83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8191A763-928C-4D33-BABA-D468BEDF96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3507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ADBB39-3BF5-42A8-8725-8B795D5AD1AD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A616F-97BB-4055-A622-0A439118B58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812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AEF93-4B09-4DC7-BB80-6FC2AD8CF78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42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F6F138-1640-4283-91B6-7A9DBD3BB5D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458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E8BD9-6302-4862-A4F1-C27FF952226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734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37822E-1F1F-4D3D-BC7A-653805525DE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622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7EEEE-C29E-4404-BC8F-DBE6A01BFAD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30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6DE213-D8E2-4040-9B36-D8DD196F1BD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619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98BCE0-3D5D-453E-A49A-124036FC32D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8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9B62C5-DE32-4F68-97F7-D67D9E0A922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357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18E444-0EB4-42DB-8137-83D2D253397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265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A6E5CCD-DBB8-4BDC-899D-82351F7210C3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B7DE1A-F5A2-4DFE-A9B6-E20F6B2EBBB6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smtClean="0"/>
              <a:t>ESTATÍSTICA I - </a:t>
            </a:r>
            <a:r>
              <a:rPr lang="pt-BR" altLang="pt-BR" sz="4000" u="sng" dirty="0"/>
              <a:t>AULA </a:t>
            </a:r>
            <a:r>
              <a:rPr lang="pt-BR" altLang="pt-BR" sz="4000" u="sng" dirty="0" smtClean="0"/>
              <a:t>05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821848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ANÁLISE EXPLORATÓRIA DE </a:t>
            </a:r>
            <a:r>
              <a:rPr lang="pt-BR" altLang="pt-BR" dirty="0" smtClean="0"/>
              <a:t>DADOS: através de medidas de síntese – </a:t>
            </a:r>
            <a:r>
              <a:rPr lang="pt-BR" altLang="pt-BR" dirty="0"/>
              <a:t>Unidade </a:t>
            </a:r>
            <a:r>
              <a:rPr lang="pt-BR" altLang="pt-BR" dirty="0" smtClean="0"/>
              <a:t>3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/>
              <a:t>Medidas de síntese: medidas de dispersão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BCF859-62CE-4BBA-BE23-CEE3FD9D8A85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Variância</a:t>
            </a: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1143000" y="4930775"/>
            <a:ext cx="5514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pt-BR" sz="3200">
                <a:solidFill>
                  <a:schemeClr val="bg2"/>
                </a:solidFill>
                <a:latin typeface="Times New Roman" panose="02020603050405020304" pitchFamily="18" charset="0"/>
              </a:rPr>
              <a:t>Soma dos desvios é igual a zero!</a:t>
            </a: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1187450" y="5589588"/>
            <a:ext cx="5265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pt-BR" sz="3200">
                <a:solidFill>
                  <a:schemeClr val="bg2"/>
                </a:solidFill>
                <a:latin typeface="Times New Roman" panose="02020603050405020304" pitchFamily="18" charset="0"/>
              </a:rPr>
              <a:t>Elevar os desvios ao quadrado!</a:t>
            </a:r>
          </a:p>
        </p:txBody>
      </p:sp>
      <p:graphicFrame>
        <p:nvGraphicFramePr>
          <p:cNvPr id="166215" name="Group 327"/>
          <p:cNvGraphicFramePr>
            <a:graphicFrameLocks noGrp="1"/>
          </p:cNvGraphicFramePr>
          <p:nvPr/>
        </p:nvGraphicFramePr>
        <p:xfrm>
          <a:off x="1042988" y="2492375"/>
          <a:ext cx="7129462" cy="2335594"/>
        </p:xfrm>
        <a:graphic>
          <a:graphicData uri="http://schemas.openxmlformats.org/drawingml/2006/table">
            <a:tbl>
              <a:tblPr/>
              <a:tblGrid>
                <a:gridCol w="1189037"/>
                <a:gridCol w="1187450"/>
                <a:gridCol w="1189038"/>
                <a:gridCol w="1187450"/>
                <a:gridCol w="1189037"/>
                <a:gridCol w="1187450"/>
              </a:tblGrid>
              <a:tr h="5921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 gridSpan="6"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Média = 4,65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Desvios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3713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-0,55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-0,45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-0,35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0,45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0,55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 autoUpdateAnimBg="0"/>
      <p:bldP spid="1658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741E6-CF5C-4493-AEFC-0C38C397F504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Variância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/>
              <a:t>Média da soma dos quadrados dos desvios de cada elemento do conjunto em relação à média. </a:t>
            </a:r>
          </a:p>
          <a:p>
            <a:pPr>
              <a:lnSpc>
                <a:spcPct val="80000"/>
              </a:lnSpc>
            </a:pPr>
            <a:r>
              <a:rPr lang="pt-BR" altLang="pt-BR">
                <a:sym typeface="Symbol" panose="05050102010706020507" pitchFamily="18" charset="2"/>
              </a:rPr>
              <a:t> variância  =&gt;  dispersão do conjunto de dados</a:t>
            </a:r>
          </a:p>
          <a:p>
            <a:pPr>
              <a:lnSpc>
                <a:spcPct val="80000"/>
              </a:lnSpc>
            </a:pPr>
            <a:r>
              <a:rPr lang="pt-BR" altLang="pt-BR">
                <a:sym typeface="Symbol" panose="05050102010706020507" pitchFamily="18" charset="2"/>
              </a:rPr>
              <a:t> variância  =&gt;  dispersão do conjunto de dados</a:t>
            </a:r>
          </a:p>
          <a:p>
            <a:pPr>
              <a:lnSpc>
                <a:spcPct val="80000"/>
              </a:lnSpc>
            </a:pPr>
            <a:r>
              <a:rPr lang="pt-BR" altLang="pt-BR">
                <a:sym typeface="Symbol" panose="05050102010706020507" pitchFamily="18" charset="2"/>
              </a:rPr>
              <a:t>Variância  0.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A74953-3647-42D3-971E-452160216F74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Variância</a:t>
            </a:r>
          </a:p>
        </p:txBody>
      </p:sp>
      <p:graphicFrame>
        <p:nvGraphicFramePr>
          <p:cNvPr id="167940" name="Object 4"/>
          <p:cNvGraphicFramePr>
            <a:graphicFrameLocks noChangeAspect="1"/>
          </p:cNvGraphicFramePr>
          <p:nvPr/>
        </p:nvGraphicFramePr>
        <p:xfrm>
          <a:off x="539750" y="2420938"/>
          <a:ext cx="4752975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52" name="Equação" r:id="rId3" imgW="1676160" imgH="609480" progId="Equation.3">
                  <p:embed/>
                </p:oleObj>
              </mc:Choice>
              <mc:Fallback>
                <p:oleObj name="Equação" r:id="rId3" imgW="167616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420938"/>
                        <a:ext cx="4752975" cy="173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1" name="Object 5"/>
          <p:cNvGraphicFramePr>
            <a:graphicFrameLocks noChangeAspect="1"/>
          </p:cNvGraphicFramePr>
          <p:nvPr/>
        </p:nvGraphicFramePr>
        <p:xfrm>
          <a:off x="2987675" y="4221163"/>
          <a:ext cx="540067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53" name="Equação" r:id="rId5" imgW="1854000" imgH="609480" progId="Equation.3">
                  <p:embed/>
                </p:oleObj>
              </mc:Choice>
              <mc:Fallback>
                <p:oleObj name="Equação" r:id="rId5" imgW="1854000" imgH="60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221163"/>
                        <a:ext cx="540067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FCA86-BCC7-4535-92BE-8A8CECF6FD69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Desvio padrão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Variância não tem a mesma unidade que a variável e a média.</a:t>
            </a:r>
          </a:p>
          <a:p>
            <a:r>
              <a:rPr lang="pt-BR" altLang="pt-BR"/>
              <a:t>Desvio padrão (Standard Deviation) é a raiz quadrada positiva da variância.</a:t>
            </a:r>
          </a:p>
          <a:p>
            <a:r>
              <a:rPr lang="pt-BR" altLang="pt-BR"/>
              <a:t>Fórmulas alternativas.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8AF496-8184-4BFD-B990-853467599507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Desvio padrão</a:t>
            </a:r>
          </a:p>
        </p:txBody>
      </p:sp>
      <p:graphicFrame>
        <p:nvGraphicFramePr>
          <p:cNvPr id="169988" name="Object 4"/>
          <p:cNvGraphicFramePr>
            <a:graphicFrameLocks noChangeAspect="1"/>
          </p:cNvGraphicFramePr>
          <p:nvPr/>
        </p:nvGraphicFramePr>
        <p:xfrm>
          <a:off x="250825" y="2565400"/>
          <a:ext cx="3846513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7" name="Equação" r:id="rId3" imgW="1726920" imgH="647640" progId="Equation.3">
                  <p:embed/>
                </p:oleObj>
              </mc:Choice>
              <mc:Fallback>
                <p:oleObj name="Equação" r:id="rId3" imgW="1726920" imgH="64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565400"/>
                        <a:ext cx="3846513" cy="144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89" name="Object 5"/>
          <p:cNvGraphicFramePr>
            <a:graphicFrameLocks noChangeAspect="1"/>
          </p:cNvGraphicFramePr>
          <p:nvPr/>
        </p:nvGraphicFramePr>
        <p:xfrm>
          <a:off x="4670425" y="2565400"/>
          <a:ext cx="4241800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8" name="Equação" r:id="rId5" imgW="1904760" imgH="647640" progId="Equation.3">
                  <p:embed/>
                </p:oleObj>
              </mc:Choice>
              <mc:Fallback>
                <p:oleObj name="Equação" r:id="rId5" imgW="1904760" imgH="647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425" y="2565400"/>
                        <a:ext cx="4241800" cy="144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69990" name="Object 6"/>
          <p:cNvGraphicFramePr>
            <a:graphicFrameLocks noChangeAspect="1"/>
          </p:cNvGraphicFramePr>
          <p:nvPr/>
        </p:nvGraphicFramePr>
        <p:xfrm>
          <a:off x="1692275" y="4005263"/>
          <a:ext cx="6264275" cy="236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9" name="Equation" r:id="rId7" imgW="2311400" imgH="1206500" progId="Equation.3">
                  <p:embed/>
                </p:oleObj>
              </mc:Choice>
              <mc:Fallback>
                <p:oleObj name="Equation" r:id="rId7" imgW="2311400" imgH="1206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005263"/>
                        <a:ext cx="6264275" cy="236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1F66-F43F-4652-93F5-1271E630E1FF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08063"/>
          </a:xfrm>
          <a:noFill/>
          <a:ln/>
        </p:spPr>
        <p:txBody>
          <a:bodyPr/>
          <a:lstStyle/>
          <a:p>
            <a:r>
              <a:rPr lang="pt-BR" altLang="pt-BR" dirty="0"/>
              <a:t>Ver Unidade </a:t>
            </a:r>
            <a:r>
              <a:rPr lang="pt-BR" altLang="pt-BR" dirty="0" smtClean="0"/>
              <a:t>3, </a:t>
            </a:r>
            <a:r>
              <a:rPr lang="pt-BR" altLang="pt-BR" dirty="0"/>
              <a:t>8º exemplo: encontrar o desvio padrão dos dados a seguir.</a:t>
            </a:r>
          </a:p>
        </p:txBody>
      </p:sp>
      <p:graphicFrame>
        <p:nvGraphicFramePr>
          <p:cNvPr id="171013" name="Group 5"/>
          <p:cNvGraphicFramePr>
            <a:graphicFrameLocks noGrp="1"/>
          </p:cNvGraphicFramePr>
          <p:nvPr/>
        </p:nvGraphicFramePr>
        <p:xfrm>
          <a:off x="539750" y="3860800"/>
          <a:ext cx="8280400" cy="2560320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4,695    5,750     7,575 12,960 13,805 14,000 15,820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18,275  18,985 18,985 19,595 19,720 20,600 22,855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22,990 23,685 24,400 24,400 24,685 24,980 24,980 26,775 27,085 27,240 28,340 31,480 40,050 43,150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47,075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4A61AE-E57A-4A85-8B0B-8B8EC8FD1FFA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647700"/>
          </a:xfrm>
        </p:spPr>
        <p:txBody>
          <a:bodyPr/>
          <a:lstStyle/>
          <a:p>
            <a:r>
              <a:rPr lang="pt-BR" altLang="pt-BR"/>
              <a:t>Há 29 elementos no conjunto: n = 29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2484438" y="3500438"/>
          <a:ext cx="4392612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0" name="Equation" r:id="rId3" imgW="1459866" imgH="431613" progId="Equation.3">
                  <p:embed/>
                </p:oleObj>
              </mc:Choice>
              <mc:Fallback>
                <p:oleObj name="Equation" r:id="rId3" imgW="1459866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500438"/>
                        <a:ext cx="4392612" cy="1290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2555875" y="4868863"/>
          <a:ext cx="525780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1" name="Equation" r:id="rId5" imgW="1943100" imgH="431800" progId="Equation.3">
                  <p:embed/>
                </p:oleObj>
              </mc:Choice>
              <mc:Fallback>
                <p:oleObj name="Equation" r:id="rId5" imgW="19431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868863"/>
                        <a:ext cx="5257800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AEF1DA-58C1-4017-95DD-01B5072B89A8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</a:t>
            </a: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73060" name="Object 4"/>
          <p:cNvGraphicFramePr>
            <a:graphicFrameLocks noChangeAspect="1"/>
          </p:cNvGraphicFramePr>
          <p:nvPr/>
        </p:nvGraphicFramePr>
        <p:xfrm>
          <a:off x="250825" y="2708275"/>
          <a:ext cx="864235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9" name="Equation" r:id="rId3" imgW="4178160" imgH="711000" progId="Equation.3">
                  <p:embed/>
                </p:oleObj>
              </mc:Choice>
              <mc:Fallback>
                <p:oleObj name="Equation" r:id="rId3" imgW="417816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708275"/>
                        <a:ext cx="8642350" cy="147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1979613" y="4581525"/>
            <a:ext cx="479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pt-BR" sz="3200">
                <a:solidFill>
                  <a:schemeClr val="bg2"/>
                </a:solidFill>
              </a:rPr>
              <a:t>s = 9,83 salários mínimos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1908175" y="5661025"/>
            <a:ext cx="6149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pt-BR" sz="3200">
                <a:solidFill>
                  <a:schemeClr val="bg2"/>
                </a:solidFill>
              </a:rPr>
              <a:t>média = 22,584 salários mínimos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/>
      <p:bldP spid="1730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DE44B-851E-40D1-B737-3E71C5245874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Coeficiente de variação percentual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Medida de dispersão relativa.</a:t>
            </a:r>
          </a:p>
          <a:p>
            <a:r>
              <a:rPr lang="pt-BR" altLang="pt-BR"/>
              <a:t>Permite comparar a dispersão de conjuntos de dados com médias e desvios padrões diferentes.</a:t>
            </a:r>
          </a:p>
          <a:p>
            <a:r>
              <a:rPr lang="pt-BR" altLang="pt-BR"/>
              <a:t>Indica se os dados estão mais ou menos concentrados em torno da média.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E99263-EF07-4BA3-A8F7-9764C72FB180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Coeficiente de variação percentual</a:t>
            </a:r>
          </a:p>
        </p:txBody>
      </p:sp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2339975" y="3213100"/>
          <a:ext cx="381635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4" name="Equação" r:id="rId3" imgW="977760" imgH="393480" progId="Equation.3">
                  <p:embed/>
                </p:oleObj>
              </mc:Choice>
              <mc:Fallback>
                <p:oleObj name="Equação" r:id="rId3" imgW="9777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213100"/>
                        <a:ext cx="3816350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2AC606-0728-4C86-8F60-11E49352F1B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Aulas prévias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2529155"/>
            <a:ext cx="8569325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Planejamento da </a:t>
            </a:r>
            <a:r>
              <a:rPr lang="pt-BR" altLang="pt-BR" dirty="0" smtClean="0"/>
              <a:t>pesquisa.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 smtClean="0"/>
              <a:t>Análise </a:t>
            </a:r>
            <a:r>
              <a:rPr lang="pt-BR" altLang="pt-BR" dirty="0"/>
              <a:t>Exploratória de </a:t>
            </a:r>
            <a:r>
              <a:rPr lang="pt-BR" altLang="pt-BR" dirty="0" smtClean="0"/>
              <a:t>Dados: através de tabelas e gráficos</a:t>
            </a:r>
            <a:endParaRPr lang="pt-BR" altLang="pt-BR" dirty="0"/>
          </a:p>
          <a:p>
            <a:pPr lvl="1">
              <a:lnSpc>
                <a:spcPct val="90000"/>
              </a:lnSpc>
            </a:pPr>
            <a:r>
              <a:rPr lang="pt-BR" altLang="pt-BR" dirty="0"/>
              <a:t>Descrição tabular e gráfica de conjuntos de dados.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Análise Exploratória de </a:t>
            </a:r>
            <a:r>
              <a:rPr lang="pt-BR" altLang="pt-BR" dirty="0" smtClean="0"/>
              <a:t>Dados: através de medidas de síntese</a:t>
            </a:r>
            <a:endParaRPr lang="pt-BR" altLang="pt-BR" dirty="0"/>
          </a:p>
          <a:p>
            <a:pPr lvl="1">
              <a:lnSpc>
                <a:spcPct val="90000"/>
              </a:lnSpc>
            </a:pPr>
            <a:r>
              <a:rPr lang="pt-BR" altLang="pt-BR" dirty="0"/>
              <a:t>Medidas de síntese: medidas de posição.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00A8F9-B2DC-4CA2-97B3-2CA0E65FB44D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76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2</a:t>
            </a:r>
          </a:p>
        </p:txBody>
      </p:sp>
      <p:sp>
        <p:nvSpPr>
          <p:cNvPr id="17613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Calcule os cv% da variável renda (em salários mínimos) nos dois grupos abaixo. Qual dos dois apresenta valores mais homogêneos?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Casados: média = 10,904; desvio padrão = 4,362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Solteiros: média = 6,2683; desvio padrão = 3,0258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6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D9A05-60DE-4AE9-AE19-BE9348556A15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2</a:t>
            </a:r>
          </a:p>
        </p:txBody>
      </p:sp>
      <p:graphicFrame>
        <p:nvGraphicFramePr>
          <p:cNvPr id="177156" name="Object 4"/>
          <p:cNvGraphicFramePr>
            <a:graphicFrameLocks noChangeAspect="1"/>
          </p:cNvGraphicFramePr>
          <p:nvPr/>
        </p:nvGraphicFramePr>
        <p:xfrm>
          <a:off x="611188" y="2420938"/>
          <a:ext cx="7453312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9" name="Equação" r:id="rId3" imgW="2400120" imgH="419040" progId="Equation.3">
                  <p:embed/>
                </p:oleObj>
              </mc:Choice>
              <mc:Fallback>
                <p:oleObj name="Equação" r:id="rId3" imgW="24001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420938"/>
                        <a:ext cx="7453312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7" name="Object 5"/>
          <p:cNvGraphicFramePr>
            <a:graphicFrameLocks noChangeAspect="1"/>
          </p:cNvGraphicFramePr>
          <p:nvPr/>
        </p:nvGraphicFramePr>
        <p:xfrm>
          <a:off x="684213" y="3933825"/>
          <a:ext cx="7343775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70" name="Equação" r:id="rId5" imgW="2425680" imgH="419040" progId="Equation.3">
                  <p:embed/>
                </p:oleObj>
              </mc:Choice>
              <mc:Fallback>
                <p:oleObj name="Equação" r:id="rId5" imgW="242568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933825"/>
                        <a:ext cx="7343775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1403350" y="5516563"/>
            <a:ext cx="6140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pt-BR" sz="3200">
                <a:solidFill>
                  <a:schemeClr val="bg2"/>
                </a:solidFill>
              </a:rPr>
              <a:t>Menor cv% =&gt; mais homogêneo!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E33369-733B-44E9-A945-0698F8C22CD8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183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Medidas de uma variável em função de outra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Breakdown.</a:t>
            </a:r>
          </a:p>
          <a:p>
            <a:r>
              <a:rPr lang="pt-BR" altLang="pt-BR"/>
              <a:t>Usualmente consiste em fazer uma análise categorizada de uma variável quantitativa em função de uma qualitativa (chamada de variável de agrupamento, independente, ou fator).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4195E-5032-41F7-A092-06A808F5B2CA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184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Medidas de uma variável em função de outra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Comportamento da variável em função dos valores de uma ou mais variáveis qualitativas.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Cálculo de medidas de síntese por grupo definido em função dos valores da variável qualitativa.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Construção de tabelas ou gráficos por grupo definido em função dos valores da variável qualitativa (ver aula </a:t>
            </a:r>
            <a:r>
              <a:rPr lang="pt-BR" altLang="pt-BR" dirty="0" smtClean="0"/>
              <a:t>03).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A224F-EC48-468C-8C6A-A010DDACD456}" type="slidenum">
              <a:rPr lang="pt-BR" altLang="pt-BR"/>
              <a:pPr/>
              <a:t>24</a:t>
            </a:fld>
            <a:endParaRPr lang="pt-BR" altLang="pt-BR"/>
          </a:p>
        </p:txBody>
      </p:sp>
      <p:graphicFrame>
        <p:nvGraphicFramePr>
          <p:cNvPr id="185543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758097"/>
              </p:ext>
            </p:extLst>
          </p:nvPr>
        </p:nvGraphicFramePr>
        <p:xfrm>
          <a:off x="611188" y="1268413"/>
          <a:ext cx="7921625" cy="5029200"/>
        </p:xfrm>
        <a:graphic>
          <a:graphicData uri="http://schemas.openxmlformats.org/drawingml/2006/table">
            <a:tbl>
              <a:tblPr/>
              <a:tblGrid>
                <a:gridCol w="2520950"/>
                <a:gridCol w="3960812"/>
                <a:gridCol w="1439863"/>
              </a:tblGrid>
              <a:tr h="158750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Modelo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Medida de renda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 rowSpan="5"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Chiconaultla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Frequência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Mínimo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1,795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Máximo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40,160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Média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12,704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Desvio padrão (amostral)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6,038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 rowSpan="5"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DeltaForce3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Frequência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Mínimo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10,820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Máximo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48,220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Média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22,063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Desvio padrão (amostral)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6,956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95BEAD-95D4-430F-9066-6A09CE650BF5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Funções do EXCEL e do CALC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781300"/>
            <a:ext cx="8569325" cy="3743325"/>
          </a:xfrm>
        </p:spPr>
        <p:txBody>
          <a:bodyPr/>
          <a:lstStyle/>
          <a:p>
            <a:r>
              <a:rPr lang="pt-BR" altLang="pt-BR"/>
              <a:t>Variância amostral: =VAR(  )</a:t>
            </a:r>
          </a:p>
          <a:p>
            <a:r>
              <a:rPr lang="pt-BR" altLang="pt-BR"/>
              <a:t>Variância populacional: =VARP(  )</a:t>
            </a:r>
          </a:p>
          <a:p>
            <a:r>
              <a:rPr lang="pt-BR" altLang="pt-BR"/>
              <a:t>Desvio padrão amostral: =DESVPAD(  )</a:t>
            </a:r>
          </a:p>
          <a:p>
            <a:r>
              <a:rPr lang="pt-BR" altLang="pt-BR"/>
              <a:t>Desvio padrão populacional: =DESVPADP()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059AF9-D0AD-4756-9361-20704D7F41B1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9600" cy="374332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/>
              <a:t>Sobre medidas de síntese, assimetria, diagramas em caixa e outros aspectos: </a:t>
            </a:r>
          </a:p>
          <a:p>
            <a:pPr lvl="1">
              <a:lnSpc>
                <a:spcPct val="70000"/>
              </a:lnSpc>
            </a:pPr>
            <a:r>
              <a:rPr lang="pt-BR" altLang="pt-BR"/>
              <a:t>BARBETTA,P. A.  Estatística  Aplicada  às Ciências Sociais. 8ª. ed. – Florianópolis: Ed. da UFSC,  2008, capítulo 6.</a:t>
            </a:r>
          </a:p>
          <a:p>
            <a:pPr lvl="1">
              <a:lnSpc>
                <a:spcPct val="70000"/>
              </a:lnSpc>
            </a:pPr>
            <a:r>
              <a:rPr lang="pt-BR" altLang="pt-BR"/>
              <a:t>ANDERSON, D.R., SWEENEY, D.J., WILLIAMS, T.A., Estatística Aplicada à Administração e Economia. 2ª ed. – São Paulo: Thomson Learning, 2007, Capítulo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D275F-6C67-415B-8D17-408D8B3ECF01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Para saber como realizar as análises descritas nas Unidades </a:t>
            </a:r>
            <a:r>
              <a:rPr lang="pt-BR" altLang="pt-BR" dirty="0" smtClean="0"/>
              <a:t>2 </a:t>
            </a:r>
            <a:r>
              <a:rPr lang="pt-BR" altLang="pt-BR" dirty="0"/>
              <a:t>e </a:t>
            </a:r>
            <a:r>
              <a:rPr lang="pt-BR" altLang="pt-BR" dirty="0" smtClean="0"/>
              <a:t>3 </a:t>
            </a:r>
            <a:r>
              <a:rPr lang="pt-BR" altLang="pt-BR" dirty="0"/>
              <a:t>através do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“Como realizar análise exploratória de dados no Microsoft 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</a:t>
            </a:r>
            <a:r>
              <a:rPr lang="pt-BR" altLang="pt-BR" dirty="0" smtClean="0"/>
              <a:t>apresentados, ou no canal menreis39 no </a:t>
            </a:r>
            <a:r>
              <a:rPr lang="pt-BR" altLang="pt-BR" dirty="0" err="1" smtClean="0"/>
              <a:t>YouTube</a:t>
            </a:r>
            <a:r>
              <a:rPr lang="pt-BR" altLang="pt-BR" dirty="0" smtClean="0"/>
              <a:t>. 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BC953F-16F8-4130-A2C9-B082C4E8FB5A}" type="slidenum">
              <a:rPr lang="pt-BR" altLang="pt-BR"/>
              <a:pPr/>
              <a:t>28</a:t>
            </a:fld>
            <a:endParaRPr lang="pt-BR" altLang="pt-BR"/>
          </a:p>
        </p:txBody>
      </p:sp>
      <p:sp>
        <p:nvSpPr>
          <p:cNvPr id="188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Para saber como realizar as análises descritas nas Unidades </a:t>
            </a:r>
            <a:r>
              <a:rPr lang="pt-BR" altLang="pt-BR" dirty="0" smtClean="0"/>
              <a:t>2 </a:t>
            </a:r>
            <a:r>
              <a:rPr lang="pt-BR" altLang="pt-BR" dirty="0"/>
              <a:t>e </a:t>
            </a:r>
            <a:r>
              <a:rPr lang="pt-BR" altLang="pt-BR" dirty="0" smtClean="0"/>
              <a:t>3 </a:t>
            </a:r>
            <a:r>
              <a:rPr lang="pt-BR" altLang="pt-BR" dirty="0"/>
              <a:t>através do </a:t>
            </a:r>
            <a:r>
              <a:rPr lang="pt-BR" altLang="pt-BR" dirty="0" err="1"/>
              <a:t>Br.Office</a:t>
            </a:r>
            <a:r>
              <a:rPr lang="pt-BR" altLang="pt-BR" dirty="0"/>
              <a:t> </a:t>
            </a:r>
            <a:r>
              <a:rPr lang="pt-BR" altLang="pt-BR" dirty="0" err="1"/>
              <a:t>Calc</a:t>
            </a:r>
            <a:r>
              <a:rPr lang="pt-BR" altLang="pt-BR" dirty="0"/>
              <a:t>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“Como realizar análise exploratória de dados no </a:t>
            </a:r>
            <a:r>
              <a:rPr lang="pt-BR" altLang="pt-BR" dirty="0" err="1"/>
              <a:t>Br.Office</a:t>
            </a:r>
            <a:r>
              <a:rPr lang="pt-BR" altLang="pt-BR" dirty="0"/>
              <a:t> </a:t>
            </a:r>
            <a:r>
              <a:rPr lang="pt-BR" altLang="pt-BR" dirty="0" err="1"/>
              <a:t>Calc</a:t>
            </a:r>
            <a:r>
              <a:rPr lang="pt-BR" altLang="pt-BR" dirty="0"/>
              <a:t>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apresentados.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11AAD-6B08-4C98-B0FD-5AE47CB98AC8}" type="slidenum">
              <a:rPr lang="pt-BR" altLang="pt-BR"/>
              <a:pPr/>
              <a:t>29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 smtClean="0"/>
              <a:t>Correlação e Regressão</a:t>
            </a:r>
            <a:endParaRPr lang="pt-BR" altLang="pt-BR" dirty="0"/>
          </a:p>
          <a:p>
            <a:pPr lvl="1"/>
            <a:r>
              <a:rPr lang="pt-BR" altLang="pt-BR" dirty="0" smtClean="0"/>
              <a:t>Conceitos.</a:t>
            </a:r>
          </a:p>
          <a:p>
            <a:pPr lvl="1"/>
            <a:r>
              <a:rPr lang="pt-BR" altLang="pt-BR" dirty="0" smtClean="0"/>
              <a:t>Diagrama de dispersão</a:t>
            </a:r>
          </a:p>
          <a:p>
            <a:pPr lvl="1"/>
            <a:r>
              <a:rPr lang="pt-BR" altLang="pt-BR" dirty="0" smtClean="0"/>
              <a:t>Coeficiente de correlação linear 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92617-4C65-4201-AF13-6BDFDADB3B7E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Medidas de dispersão: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Intervalo;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Variância; 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Desvio padrão; 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Coeficiente de variação percentual.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4F9523-0F54-446F-9AFF-A2636748E340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Medidas de síntese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Terceira forma de resumir/descrever um conjunto de dados referente a uma variável </a:t>
            </a:r>
            <a:r>
              <a:rPr lang="pt-BR" altLang="pt-BR" b="1" u="sng"/>
              <a:t>quantitativa</a:t>
            </a:r>
            <a:r>
              <a:rPr lang="pt-BR" altLang="pt-BR"/>
              <a:t> discreta ou contínua. </a:t>
            </a:r>
          </a:p>
          <a:p>
            <a:r>
              <a:rPr lang="pt-BR" altLang="pt-BR"/>
              <a:t>São medidas numéricas que levam em conta todos ou apenas alguns valores observados no conjunto de dados.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B60284-DC34-48B1-A055-393ED69E04E2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Medidas de posição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Medidas de tendência central.</a:t>
            </a:r>
          </a:p>
          <a:p>
            <a:r>
              <a:rPr lang="pt-BR" altLang="pt-BR"/>
              <a:t>Buscam calcular um valor numérico “típico” que represente todo o conjunto. </a:t>
            </a:r>
          </a:p>
          <a:p>
            <a:r>
              <a:rPr lang="pt-BR" altLang="pt-BR"/>
              <a:t>Podem ser calculadas levando em consideração todos os valores do conjunto ou não.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F7151B-914E-4F66-88A4-DB190E77F52A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Medidas de dispersão (variabilidade)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Medem a variabilidade (total ou em torno de uma medida de posição) dos dados.</a:t>
            </a:r>
          </a:p>
          <a:p>
            <a:pPr lvl="1"/>
            <a:r>
              <a:rPr lang="pt-BR" altLang="pt-BR"/>
              <a:t>Intervalo, variância, desvio padrão coeficiente de variação percentual.</a:t>
            </a:r>
          </a:p>
          <a:p>
            <a:r>
              <a:rPr lang="pt-BR" altLang="pt-BR"/>
              <a:t>Complementam as medidas de posição.</a:t>
            </a:r>
          </a:p>
          <a:p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11704B-8F65-4E5E-A3EE-CC351E499A46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162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Intervalo (amplitude)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Mais simples das medidas de dispersão.</a:t>
            </a:r>
          </a:p>
          <a:p>
            <a:r>
              <a:rPr lang="pt-BR" altLang="pt-BR"/>
              <a:t>Expresso de 2 maneiras:</a:t>
            </a:r>
          </a:p>
          <a:p>
            <a:pPr lvl="1"/>
            <a:r>
              <a:rPr lang="pt-BR" altLang="pt-BR"/>
              <a:t>Simplesmente identificando o MÁXIMO e o MÍNIMO do conjunto - [Mínimo; Máximo].</a:t>
            </a:r>
          </a:p>
          <a:p>
            <a:pPr lvl="1"/>
            <a:r>
              <a:rPr lang="pt-BR" altLang="pt-BR"/>
              <a:t>Calculando a diferença entre MÁXIMO e MÍNIMO.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29D014-1F79-4C54-ADDC-14CCFAFF29BF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Intervalo</a:t>
            </a:r>
          </a:p>
        </p:txBody>
      </p:sp>
      <p:pic>
        <p:nvPicPr>
          <p:cNvPr id="163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492375"/>
            <a:ext cx="8207375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AC1AE-EDE6-4E69-97D7-DDD4F1B1A849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Variância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Necessária uma medida que levasse em consideração todos os elementos do conjunto de dados. </a:t>
            </a:r>
          </a:p>
          <a:p>
            <a:r>
              <a:rPr lang="pt-BR" altLang="pt-BR" dirty="0"/>
              <a:t>Média é o centro de massa do conjunto de dados</a:t>
            </a:r>
          </a:p>
          <a:p>
            <a:r>
              <a:rPr lang="pt-BR" altLang="pt-BR" dirty="0"/>
              <a:t>Medida envolve os desvios em relação à média.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1632</TotalTime>
  <Words>953</Words>
  <Application>Microsoft Office PowerPoint</Application>
  <PresentationFormat>Apresentação na tela (4:3)</PresentationFormat>
  <Paragraphs>166</Paragraphs>
  <Slides>29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29</vt:i4>
      </vt:variant>
    </vt:vector>
  </HeadingPairs>
  <TitlesOfParts>
    <vt:vector size="32" baseType="lpstr">
      <vt:lpstr>EAD 2</vt:lpstr>
      <vt:lpstr>Equação</vt:lpstr>
      <vt:lpstr>Equation</vt:lpstr>
      <vt:lpstr>ESTATÍSTICA I - AULA 05</vt:lpstr>
      <vt:lpstr>Aulas prévias</vt:lpstr>
      <vt:lpstr>Conteúdo desta aula</vt:lpstr>
      <vt:lpstr>Medidas de síntese</vt:lpstr>
      <vt:lpstr>Medidas de posição</vt:lpstr>
      <vt:lpstr>Medidas de dispersão (variabilidade)</vt:lpstr>
      <vt:lpstr>Intervalo (amplitude)</vt:lpstr>
      <vt:lpstr>Intervalo</vt:lpstr>
      <vt:lpstr>Variância</vt:lpstr>
      <vt:lpstr>Variância</vt:lpstr>
      <vt:lpstr>Variância</vt:lpstr>
      <vt:lpstr>Variância</vt:lpstr>
      <vt:lpstr>Desvio padrão</vt:lpstr>
      <vt:lpstr>Desvio padrão</vt:lpstr>
      <vt:lpstr>Exemplo 1</vt:lpstr>
      <vt:lpstr>Exemplo 1</vt:lpstr>
      <vt:lpstr>Exemplo 1</vt:lpstr>
      <vt:lpstr>Coeficiente de variação percentual</vt:lpstr>
      <vt:lpstr>Coeficiente de variação percentual</vt:lpstr>
      <vt:lpstr>Exemplo 2</vt:lpstr>
      <vt:lpstr>Exemplo 2</vt:lpstr>
      <vt:lpstr>Medidas de uma variável em função de outra</vt:lpstr>
      <vt:lpstr>Medidas de uma variável em função de outra</vt:lpstr>
      <vt:lpstr>Apresentação do PowerPoint</vt:lpstr>
      <vt:lpstr>Funções do EXCEL e do CALC</vt:lpstr>
      <vt:lpstr>Tô afim de saber...</vt:lpstr>
      <vt:lpstr>Tô afim de saber...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Exploratória de Dados II</dc:title>
  <dc:creator>Marcelo Menezes Reis</dc:creator>
  <dc:description>Medidas de síntese: medidas de dispersão</dc:description>
  <cp:lastModifiedBy>Marcelo Menezes Reis</cp:lastModifiedBy>
  <cp:revision>301</cp:revision>
  <dcterms:created xsi:type="dcterms:W3CDTF">2001-09-13T21:41:29Z</dcterms:created>
  <dcterms:modified xsi:type="dcterms:W3CDTF">2018-08-13T20:02:17Z</dcterms:modified>
</cp:coreProperties>
</file>