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sldIdLst>
    <p:sldId id="257" r:id="rId2"/>
    <p:sldId id="283" r:id="rId3"/>
    <p:sldId id="258" r:id="rId4"/>
    <p:sldId id="259" r:id="rId5"/>
    <p:sldId id="306" r:id="rId6"/>
    <p:sldId id="260" r:id="rId7"/>
    <p:sldId id="307" r:id="rId8"/>
    <p:sldId id="262" r:id="rId9"/>
    <p:sldId id="308" r:id="rId10"/>
    <p:sldId id="263" r:id="rId11"/>
    <p:sldId id="264" r:id="rId12"/>
    <p:sldId id="265" r:id="rId13"/>
    <p:sldId id="309" r:id="rId14"/>
    <p:sldId id="310" r:id="rId15"/>
    <p:sldId id="311" r:id="rId16"/>
    <p:sldId id="312" r:id="rId17"/>
    <p:sldId id="313" r:id="rId18"/>
    <p:sldId id="314" r:id="rId19"/>
    <p:sldId id="339" r:id="rId20"/>
    <p:sldId id="281" r:id="rId21"/>
    <p:sldId id="340" r:id="rId22"/>
    <p:sldId id="341" r:id="rId23"/>
    <p:sldId id="282" r:id="rId24"/>
  </p:sldIdLst>
  <p:sldSz cx="9144000" cy="6858000" type="screen4x3"/>
  <p:notesSz cx="6858000" cy="9144000"/>
  <p:defaultTextStyle>
    <a:defPPr>
      <a:defRPr lang="pt-BR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FFFF"/>
    <a:srgbClr val="FF0000"/>
    <a:srgbClr val="F3FFCD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4660"/>
  </p:normalViewPr>
  <p:slideViewPr>
    <p:cSldViewPr>
      <p:cViewPr varScale="1">
        <p:scale>
          <a:sx n="70" d="100"/>
          <a:sy n="70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endParaRPr lang="pt-BR" altLang="pt-BR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300B3C78-D500-4581-9ED9-D2C583CA37C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2570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059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059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59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1060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1060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1060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106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pt-BR" altLang="pt-BR" noProof="0" smtClean="0"/>
              <a:t>Clique para editar o estilo do título mestre</a:t>
            </a:r>
          </a:p>
        </p:txBody>
      </p:sp>
      <p:sp>
        <p:nvSpPr>
          <p:cNvPr id="1106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 smtClean="0"/>
              <a:t>Clique para editar o estilo do subtítulo mestre</a:t>
            </a:r>
          </a:p>
        </p:txBody>
      </p:sp>
      <p:sp>
        <p:nvSpPr>
          <p:cNvPr id="11060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1060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C28C781-89F5-49A0-AF79-508458C6970C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106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0609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10610" name="Group 18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061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10612" name="Picture 20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10613" name="Picture 21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614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615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4182"/>
                </a:gs>
                <a:gs pos="100000">
                  <a:srgbClr val="00336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110616" name="Picture 2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8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0617" name="Rectangle 25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B8EE4-AE07-4073-873F-61F7EB7E167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436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8B2BF7-A0F1-4965-BBE7-895DECDDD22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231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90AC7D-F64D-4253-8A68-43E86651560D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17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55C56D-1CCD-450D-A8CF-D4F4998A5A3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81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574CED-732D-4260-997E-E26B3B8879CA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7903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039AEE-4399-46B3-9D62-5BAC6D84129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434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884733-1C12-40A3-BCDA-003483D4CB2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185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349A33-318A-40EA-98F9-AE2B1EDACE6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2165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E146A-F75A-4D2B-9F4E-A042442EC37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7325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9B5E69-9B11-4FDA-AE7C-61AB926F1DE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9849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 altLang="pt-BR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5CD1830-C070-4939-A5FA-3EA859CED418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10957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957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957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957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0957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0958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095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grpSp>
        <p:nvGrpSpPr>
          <p:cNvPr id="10958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9583" name="Group 15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9584" name="Rectangle 16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5760" cy="4320"/>
              </a:xfrm>
              <a:prstGeom prst="rect">
                <a:avLst/>
              </a:prstGeom>
              <a:gradFill rotWithShape="1">
                <a:gsLst>
                  <a:gs pos="0">
                    <a:srgbClr val="003366"/>
                  </a:gs>
                  <a:gs pos="50000">
                    <a:srgbClr val="004182"/>
                  </a:gs>
                  <a:gs pos="100000">
                    <a:srgbClr val="003366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09585" name="Picture 17"/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5760" cy="8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09586" name="Rectangle 18"/>
            <p:cNvSpPr>
              <a:spLocks noChangeArrowheads="1"/>
            </p:cNvSpPr>
            <p:nvPr userDrawn="1"/>
          </p:nvSpPr>
          <p:spPr bwMode="auto">
            <a:xfrm>
              <a:off x="0" y="799"/>
              <a:ext cx="5760" cy="352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958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9589" name="Rectangle 2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panose="020B0604020202020204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D2FF6F6-5491-4E7B-BE5E-D26F3E701A0F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39925"/>
            <a:ext cx="7772400" cy="1493838"/>
          </a:xfrm>
        </p:spPr>
        <p:txBody>
          <a:bodyPr/>
          <a:lstStyle/>
          <a:p>
            <a:r>
              <a:rPr lang="pt-BR" altLang="pt-BR" sz="4000" u="sng" smtClean="0"/>
              <a:t>ESTATÍSTICA I - </a:t>
            </a:r>
            <a:r>
              <a:rPr lang="pt-BR" altLang="pt-BR" sz="4000" u="sng" dirty="0"/>
              <a:t>AULA </a:t>
            </a:r>
            <a:r>
              <a:rPr lang="pt-BR" altLang="pt-BR" sz="4000" u="sng" dirty="0" smtClean="0"/>
              <a:t>04</a:t>
            </a: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886200"/>
            <a:ext cx="8147247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dirty="0"/>
              <a:t>ANÁLISE EXPLORATÓRIA DE </a:t>
            </a:r>
            <a:r>
              <a:rPr lang="pt-BR" altLang="pt-BR" dirty="0" smtClean="0"/>
              <a:t>DADOS: através de medidas de síntese – </a:t>
            </a:r>
            <a:r>
              <a:rPr lang="pt-BR" altLang="pt-BR" dirty="0"/>
              <a:t>Unidade </a:t>
            </a:r>
            <a:r>
              <a:rPr lang="pt-BR" altLang="pt-BR" dirty="0" smtClean="0"/>
              <a:t>3</a:t>
            </a:r>
            <a:endParaRPr lang="pt-BR" altLang="pt-BR" dirty="0"/>
          </a:p>
          <a:p>
            <a:pPr>
              <a:lnSpc>
                <a:spcPct val="80000"/>
              </a:lnSpc>
            </a:pPr>
            <a:r>
              <a:rPr lang="pt-BR" altLang="pt-BR" dirty="0"/>
              <a:t>Medidas de síntese: medidas de posição</a:t>
            </a:r>
          </a:p>
          <a:p>
            <a:pPr>
              <a:lnSpc>
                <a:spcPct val="80000"/>
              </a:lnSpc>
            </a:pPr>
            <a:r>
              <a:rPr lang="pt-BR" altLang="pt-BR" dirty="0"/>
              <a:t>Professor Marcelo Menezes Reis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E9FA42-5FF6-4C14-8AD5-56A53F43606B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Mediana</a:t>
            </a:r>
          </a:p>
        </p:txBody>
      </p:sp>
      <p:sp>
        <p:nvSpPr>
          <p:cNvPr id="80917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Divide o conjunto de dados em duas partes iguais: METADE (50%) dos dados é </a:t>
            </a:r>
            <a:r>
              <a:rPr lang="pt-BR" altLang="pt-BR" b="1" i="1"/>
              <a:t>menor</a:t>
            </a:r>
            <a:r>
              <a:rPr lang="pt-BR" altLang="pt-BR"/>
              <a:t> do que a mediana e a outra metade é </a:t>
            </a:r>
            <a:r>
              <a:rPr lang="pt-BR" altLang="pt-BR" b="1" i="1"/>
              <a:t>maior</a:t>
            </a:r>
            <a:r>
              <a:rPr lang="pt-BR" altLang="pt-BR"/>
              <a:t> do que a mediana.</a:t>
            </a:r>
          </a:p>
          <a:p>
            <a:r>
              <a:rPr lang="pt-BR" altLang="pt-BR"/>
              <a:t>Pouco afetada por valores discrepantes.</a:t>
            </a:r>
          </a:p>
          <a:p>
            <a:r>
              <a:rPr lang="pt-BR" altLang="pt-BR"/>
              <a:t>Conjunto precisa estar ordenado.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9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A52AC3-23BE-4BCA-8FAC-04F6D00EFD7F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Mediana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Primeiramente é preciso obter a posição da mediana (a partir do conjunto ordenado):   PMd = (n+1)/2</a:t>
            </a:r>
          </a:p>
          <a:p>
            <a:pPr>
              <a:lnSpc>
                <a:spcPct val="90000"/>
              </a:lnSpc>
            </a:pPr>
            <a:r>
              <a:rPr lang="pt-BR" altLang="pt-BR"/>
              <a:t>Depois encontra-se o elemento que está na posição da mediana.</a:t>
            </a:r>
          </a:p>
          <a:p>
            <a:pPr>
              <a:lnSpc>
                <a:spcPct val="90000"/>
              </a:lnSpc>
            </a:pPr>
            <a:r>
              <a:rPr lang="pt-BR" altLang="pt-BR"/>
              <a:t>Se PMd for fracionário: faz-se a média entre os valores nas posições imediatamente anterior e posterior.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A4C56-65D6-47C2-82E2-C63005D4D73B}" type="slidenum">
              <a:rPr lang="pt-BR" altLang="pt-BR"/>
              <a:pPr/>
              <a:t>12</a:t>
            </a:fld>
            <a:endParaRPr lang="pt-BR" altLang="pt-BR"/>
          </a:p>
        </p:txBody>
      </p:sp>
      <p:graphicFrame>
        <p:nvGraphicFramePr>
          <p:cNvPr id="82949" name="Object 5"/>
          <p:cNvGraphicFramePr>
            <a:graphicFrameLocks/>
          </p:cNvGraphicFramePr>
          <p:nvPr/>
        </p:nvGraphicFramePr>
        <p:xfrm>
          <a:off x="755650" y="2276475"/>
          <a:ext cx="7620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Documento" r:id="rId3" imgW="4614840" imgH="1709640" progId="Word.Document.8">
                  <p:embed/>
                </p:oleObj>
              </mc:Choice>
              <mc:Fallback>
                <p:oleObj name="Documento" r:id="rId3" imgW="4614840" imgH="1709640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276475"/>
                        <a:ext cx="76200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1042988" y="5157788"/>
            <a:ext cx="70802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pt-BR" sz="3000">
                <a:solidFill>
                  <a:schemeClr val="bg2"/>
                </a:solidFill>
                <a:latin typeface="Times New Roman" panose="02020603050405020304" pitchFamily="18" charset="0"/>
              </a:rPr>
              <a:t>Posição mediana = (</a:t>
            </a:r>
            <a:r>
              <a:rPr lang="pt-BR" altLang="pt-BR" sz="3000" b="1">
                <a:solidFill>
                  <a:schemeClr val="bg2"/>
                </a:solidFill>
                <a:latin typeface="Times New Roman" panose="02020603050405020304" pitchFamily="18" charset="0"/>
              </a:rPr>
              <a:t>n</a:t>
            </a:r>
            <a:r>
              <a:rPr lang="pt-BR" altLang="pt-BR" sz="3000">
                <a:solidFill>
                  <a:schemeClr val="bg2"/>
                </a:solidFill>
                <a:latin typeface="Times New Roman" panose="02020603050405020304" pitchFamily="18" charset="0"/>
              </a:rPr>
              <a:t> + 1)/2 = (8+1)/2 = 4,5</a:t>
            </a:r>
            <a:r>
              <a:rPr lang="pt-BR" altLang="pt-BR" sz="3000" baseline="30000">
                <a:solidFill>
                  <a:schemeClr val="bg2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2051050" y="5805488"/>
            <a:ext cx="25955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pt-BR" sz="3000">
                <a:solidFill>
                  <a:schemeClr val="bg2"/>
                </a:solidFill>
                <a:latin typeface="Times New Roman" panose="02020603050405020304" pitchFamily="18" charset="0"/>
              </a:rPr>
              <a:t>Md</a:t>
            </a:r>
            <a:r>
              <a:rPr lang="pt-BR" altLang="pt-BR" sz="3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A</a:t>
            </a:r>
            <a:r>
              <a:rPr lang="pt-BR" altLang="pt-BR" sz="3000">
                <a:solidFill>
                  <a:schemeClr val="bg2"/>
                </a:solidFill>
                <a:latin typeface="Times New Roman" panose="02020603050405020304" pitchFamily="18" charset="0"/>
              </a:rPr>
              <a:t> = Md</a:t>
            </a:r>
            <a:r>
              <a:rPr lang="pt-BR" altLang="pt-BR" sz="3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B</a:t>
            </a:r>
            <a:r>
              <a:rPr lang="pt-BR" altLang="pt-BR" sz="3000">
                <a:solidFill>
                  <a:schemeClr val="bg2"/>
                </a:solidFill>
                <a:latin typeface="Times New Roman" panose="02020603050405020304" pitchFamily="18" charset="0"/>
              </a:rPr>
              <a:t> = 6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5508625" y="5805488"/>
            <a:ext cx="14779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pt-BR" altLang="pt-BR" sz="3000">
                <a:solidFill>
                  <a:schemeClr val="bg2"/>
                </a:solidFill>
                <a:latin typeface="Times New Roman" panose="02020603050405020304" pitchFamily="18" charset="0"/>
              </a:rPr>
              <a:t>Md</a:t>
            </a:r>
            <a:r>
              <a:rPr lang="pt-BR" altLang="pt-BR" sz="3000" baseline="-25000">
                <a:solidFill>
                  <a:schemeClr val="bg2"/>
                </a:solidFill>
                <a:latin typeface="Times New Roman" panose="02020603050405020304" pitchFamily="18" charset="0"/>
              </a:rPr>
              <a:t>C</a:t>
            </a:r>
            <a:r>
              <a:rPr lang="pt-BR" altLang="pt-BR" sz="3000">
                <a:solidFill>
                  <a:schemeClr val="bg2"/>
                </a:solidFill>
                <a:latin typeface="Times New Roman" panose="02020603050405020304" pitchFamily="18" charset="0"/>
              </a:rPr>
              <a:t> = 7</a:t>
            </a:r>
          </a:p>
        </p:txBody>
      </p:sp>
      <p:sp>
        <p:nvSpPr>
          <p:cNvPr id="82954" name="Rectangle 10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BR" altLang="pt-BR"/>
              <a:t>Mediana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utoUpdateAnimBg="0"/>
      <p:bldP spid="82951" grpId="0" autoUpdateAnimBg="0"/>
      <p:bldP spid="8295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1D5A2-419C-4306-A004-FCC668DC242B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155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Moda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Moda é o valor mais freqüente do conjunto de dados. Teoricamente é o valor mais provável.</a:t>
            </a:r>
          </a:p>
          <a:p>
            <a:r>
              <a:rPr lang="pt-BR" altLang="pt-BR"/>
              <a:t>Um conjunto pode ter uma única moda, várias modas (dois ou mais valores ocorrem igual número de vezes) ou nenhuma moda (nenhum valor se repete).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5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33B044-F744-43C7-8598-FB73E52C34E7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156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Quartis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Dividem o conjunto em QUATRO partes iguais (25% dos dados).</a:t>
            </a:r>
          </a:p>
          <a:p>
            <a:r>
              <a:rPr lang="pt-BR" altLang="pt-BR"/>
              <a:t>As distâncias entre os quartis possibilitam avaliar a assimetria, a dispersão e os eventuais valores discrepantes em um conjunto de dados.  </a:t>
            </a:r>
          </a:p>
          <a:p>
            <a:r>
              <a:rPr lang="pt-BR" altLang="pt-BR"/>
              <a:t>Conjunto precisa estar ordenado.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EEABE9-EB08-48F0-A19B-91248A721BCC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57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Quartis</a:t>
            </a:r>
          </a:p>
        </p:txBody>
      </p:sp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636838"/>
            <a:ext cx="7991475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2D9351-5525-4D14-A98C-97AB44641A9F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158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Quartis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2349500"/>
            <a:ext cx="7848600" cy="762000"/>
          </a:xfrm>
          <a:noFill/>
          <a:ln/>
        </p:spPr>
        <p:txBody>
          <a:bodyPr lIns="92075" tIns="46038" rIns="92075" bIns="46038"/>
          <a:lstStyle/>
          <a:p>
            <a:r>
              <a:rPr lang="pt-BR" altLang="pt-BR"/>
              <a:t>Posição dos Quartis:</a:t>
            </a:r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1476375" y="2997200"/>
          <a:ext cx="21590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2" name="Equation" r:id="rId3" imgW="736560" imgH="393480" progId="Equation.3">
                  <p:embed/>
                </p:oleObj>
              </mc:Choice>
              <mc:Fallback>
                <p:oleObj name="Equation" r:id="rId3" imgW="7365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997200"/>
                        <a:ext cx="21590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6" name="Object 6"/>
          <p:cNvGraphicFramePr>
            <a:graphicFrameLocks noChangeAspect="1"/>
          </p:cNvGraphicFramePr>
          <p:nvPr/>
        </p:nvGraphicFramePr>
        <p:xfrm>
          <a:off x="5076825" y="2997200"/>
          <a:ext cx="30130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43" name="Equation" r:id="rId5" imgW="1041120" imgH="393480" progId="Equation.3">
                  <p:embed/>
                </p:oleObj>
              </mc:Choice>
              <mc:Fallback>
                <p:oleObj name="Equation" r:id="rId5" imgW="10411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997200"/>
                        <a:ext cx="30130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539750" y="4292600"/>
            <a:ext cx="8116888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/>
              <a:t>Se as posições forem fracionárias fazer a média entre os valores que ocupam as posições imediatamente anterior e posterior (como na mediana).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build="p" autoUpdateAnimBg="0"/>
      <p:bldP spid="15872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87C479-93DB-4631-A3B6-747698F2BFD2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159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08063"/>
          </a:xfrm>
        </p:spPr>
        <p:txBody>
          <a:bodyPr/>
          <a:lstStyle/>
          <a:p>
            <a:r>
              <a:rPr lang="pt-BR" altLang="pt-BR" dirty="0"/>
              <a:t>Ver Unidade </a:t>
            </a:r>
            <a:r>
              <a:rPr lang="pt-BR" altLang="pt-BR" dirty="0" smtClean="0"/>
              <a:t>3, </a:t>
            </a:r>
            <a:r>
              <a:rPr lang="pt-BR" altLang="pt-BR" dirty="0"/>
              <a:t>6º exemplo: encontrar os quartis dos dados a seguir.</a:t>
            </a:r>
          </a:p>
        </p:txBody>
      </p:sp>
      <p:graphicFrame>
        <p:nvGraphicFramePr>
          <p:cNvPr id="159789" name="Group 45"/>
          <p:cNvGraphicFramePr>
            <a:graphicFrameLocks noGrp="1"/>
          </p:cNvGraphicFramePr>
          <p:nvPr/>
        </p:nvGraphicFramePr>
        <p:xfrm>
          <a:off x="539750" y="3860800"/>
          <a:ext cx="8280400" cy="2560320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4,695    5,750     7,575 12,960 13,805 14,000 15,820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18,275  18,985 18,985 19,595 19,720 20,600 22,855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22,990 23,685 24,400 24,400 24,685 24,980 24,980 26,775 27,085 27,240 28,340 31,480 40,050 43,150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>
                      <a:lvl1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1pPr>
                      <a:lvl2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2pPr>
                      <a:lvl3pPr algn="just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3pPr>
                      <a:lvl4pPr algn="just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4pPr>
                      <a:lvl5pPr algn="just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5pPr>
                      <a:lvl6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6pPr>
                      <a:lvl7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7pPr>
                      <a:lvl8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8pPr>
                      <a:lvl9pPr algn="just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bg2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47,075</a:t>
                      </a:r>
                      <a:endParaRPr kumimoji="0" lang="pt-BR" altLang="pt-BR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647874-87B2-46AC-B9B6-BC333918219C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60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Exemplo 1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Posição do quartil inferior = (n + 1)/4 =  (29 + 1)/4 = 7,5ª.</a:t>
            </a:r>
          </a:p>
          <a:p>
            <a:r>
              <a:rPr lang="pt-BR" altLang="pt-BR"/>
              <a:t>Posição do quartil superior = [3×(n+1)]/4 = [3 × (29 + 1)]/4 = 22,5ª.</a:t>
            </a:r>
          </a:p>
          <a:p>
            <a:r>
              <a:rPr lang="pt-BR" altLang="pt-BR"/>
              <a:t>Q</a:t>
            </a:r>
            <a:r>
              <a:rPr lang="pt-BR" altLang="pt-BR" baseline="-25000"/>
              <a:t>i</a:t>
            </a:r>
            <a:r>
              <a:rPr lang="pt-BR" altLang="pt-BR"/>
              <a:t> = (15,820 + 18,275)/2 = 17,0475	</a:t>
            </a:r>
          </a:p>
          <a:p>
            <a:r>
              <a:rPr lang="pt-BR" altLang="pt-BR"/>
              <a:t>Q</a:t>
            </a:r>
            <a:r>
              <a:rPr lang="pt-BR" altLang="pt-BR" baseline="-25000"/>
              <a:t>s</a:t>
            </a:r>
            <a:r>
              <a:rPr lang="pt-BR" altLang="pt-BR"/>
              <a:t> = (26,775 + 27,085)/2 = 26,93.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966B70-768F-45CE-BA90-67510846E37D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Funções do EXCEL e do CALC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781300"/>
            <a:ext cx="8569325" cy="3743325"/>
          </a:xfrm>
        </p:spPr>
        <p:txBody>
          <a:bodyPr/>
          <a:lstStyle/>
          <a:p>
            <a:r>
              <a:rPr lang="pt-BR" altLang="pt-BR"/>
              <a:t>Média:   = MÉDIA (  )</a:t>
            </a:r>
          </a:p>
          <a:p>
            <a:r>
              <a:rPr lang="pt-BR" altLang="pt-BR"/>
              <a:t>Mediana: = MED (  )</a:t>
            </a:r>
          </a:p>
          <a:p>
            <a:r>
              <a:rPr lang="pt-BR" altLang="pt-BR"/>
              <a:t>Máximo, Mínimo:= MÁXIMO( ), = MÍNIMO( )</a:t>
            </a:r>
          </a:p>
          <a:p>
            <a:r>
              <a:rPr lang="pt-BR" altLang="pt-BR"/>
              <a:t>Quartis: =QUARTIL(  ;1), =QUARTIL( ;3)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9E4E26-445C-4893-ADA0-66CB347B7067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Aulas prévias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Planejamento da </a:t>
            </a:r>
            <a:r>
              <a:rPr lang="pt-BR" altLang="pt-BR" dirty="0" smtClean="0"/>
              <a:t>pesquisa.</a:t>
            </a:r>
            <a:endParaRPr lang="pt-BR" altLang="pt-BR" dirty="0"/>
          </a:p>
          <a:p>
            <a:pPr>
              <a:lnSpc>
                <a:spcPct val="90000"/>
              </a:lnSpc>
            </a:pPr>
            <a:r>
              <a:rPr lang="pt-BR" altLang="pt-BR" dirty="0"/>
              <a:t>Análise Exploratória de </a:t>
            </a:r>
            <a:r>
              <a:rPr lang="pt-BR" altLang="pt-BR" dirty="0" smtClean="0"/>
              <a:t>Dados:</a:t>
            </a:r>
            <a:endParaRPr lang="pt-BR" altLang="pt-BR" dirty="0"/>
          </a:p>
          <a:p>
            <a:pPr lvl="1">
              <a:lnSpc>
                <a:spcPct val="90000"/>
              </a:lnSpc>
            </a:pPr>
            <a:r>
              <a:rPr lang="pt-BR" altLang="pt-BR" dirty="0"/>
              <a:t>Descrição tabular e gráfica de conjuntos de dados referentes à 1 variável qualitativa, 1 quantitativa, 2 </a:t>
            </a:r>
            <a:r>
              <a:rPr lang="pt-BR" altLang="pt-BR" dirty="0" smtClean="0"/>
              <a:t>qualitativas, </a:t>
            </a:r>
            <a:r>
              <a:rPr lang="pt-BR" altLang="pt-BR" dirty="0"/>
              <a:t>1 qualitativa e 1 quantitativa.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4580B1-CBB0-4D36-90AB-C9123BDCD1DB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3743325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/>
              <a:t>Sobre medidas de síntese, assimetria, diagramas em caixa e outros aspectos: </a:t>
            </a:r>
          </a:p>
          <a:p>
            <a:pPr lvl="1">
              <a:lnSpc>
                <a:spcPct val="70000"/>
              </a:lnSpc>
            </a:pPr>
            <a:r>
              <a:rPr lang="pt-BR" altLang="pt-BR"/>
              <a:t>BARBETTA,P. A.  Estatística  Aplicada  às Ciências Sociais. 8ª. ed. – Florianópolis: Ed. da UFSC,  2008, capítulo 6.</a:t>
            </a:r>
          </a:p>
          <a:p>
            <a:pPr lvl="1">
              <a:lnSpc>
                <a:spcPct val="70000"/>
              </a:lnSpc>
            </a:pPr>
            <a:r>
              <a:rPr lang="pt-BR" altLang="pt-BR"/>
              <a:t>ANDERSON, D.R., SWEENEY, D.J., WILLIAMS, T.A., Estatística Aplicada à Administração e Economia. 2ª ed. – São Paulo: Thomson Learning, 2007, Capítulo 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76BB8C-E810-4918-90FD-8AE7827C20EC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dirty="0"/>
              <a:t>Para saber como realizar as análises descritas nas Unidades </a:t>
            </a:r>
            <a:r>
              <a:rPr lang="pt-BR" altLang="pt-BR" dirty="0" smtClean="0"/>
              <a:t>2 </a:t>
            </a:r>
            <a:r>
              <a:rPr lang="pt-BR" altLang="pt-BR" dirty="0"/>
              <a:t>e </a:t>
            </a:r>
            <a:r>
              <a:rPr lang="pt-BR" altLang="pt-BR" dirty="0" smtClean="0"/>
              <a:t>3 </a:t>
            </a:r>
            <a:r>
              <a:rPr lang="pt-BR" altLang="pt-BR" dirty="0"/>
              <a:t>através do Microsoft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“Como realizar análise exploratória de dados no Microsoft  Excel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</a:t>
            </a:r>
            <a:r>
              <a:rPr lang="pt-BR" altLang="pt-BR" dirty="0" smtClean="0"/>
              <a:t>apresentados, ou no canal menreis39 no </a:t>
            </a:r>
            <a:r>
              <a:rPr lang="pt-BR" altLang="pt-BR" dirty="0" err="1" smtClean="0"/>
              <a:t>YouTube</a:t>
            </a:r>
            <a:r>
              <a:rPr lang="pt-BR" altLang="pt-BR" dirty="0" smtClean="0"/>
              <a:t>. </a:t>
            </a:r>
            <a:endParaRPr lang="pt-BR" alt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22EED1-9E8A-42C2-A173-3AFF3D83EDBB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88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Tô afim de saber...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Para saber como realizar as análises descritas nas Unidades </a:t>
            </a:r>
            <a:r>
              <a:rPr lang="pt-BR" altLang="pt-BR" dirty="0" smtClean="0"/>
              <a:t>2 </a:t>
            </a:r>
            <a:r>
              <a:rPr lang="pt-BR" altLang="pt-BR"/>
              <a:t>e </a:t>
            </a:r>
            <a:r>
              <a:rPr lang="pt-BR" altLang="pt-BR" smtClean="0"/>
              <a:t>3 </a:t>
            </a:r>
            <a:r>
              <a:rPr lang="pt-BR" altLang="pt-BR" dirty="0"/>
              <a:t>através do </a:t>
            </a:r>
            <a:r>
              <a:rPr lang="pt-BR" altLang="pt-BR" dirty="0" err="1"/>
              <a:t>Br.Office</a:t>
            </a:r>
            <a:r>
              <a:rPr lang="pt-BR" altLang="pt-BR" dirty="0"/>
              <a:t> </a:t>
            </a:r>
            <a:r>
              <a:rPr lang="pt-BR" altLang="pt-BR" dirty="0" err="1"/>
              <a:t>Calc</a:t>
            </a:r>
            <a:r>
              <a:rPr lang="pt-BR" altLang="pt-BR" dirty="0"/>
              <a:t>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 consulte “Como realizar análise exploratória de dados no </a:t>
            </a:r>
            <a:r>
              <a:rPr lang="pt-BR" altLang="pt-BR" dirty="0" err="1"/>
              <a:t>Br.Office</a:t>
            </a:r>
            <a:r>
              <a:rPr lang="pt-BR" altLang="pt-BR" dirty="0"/>
              <a:t> </a:t>
            </a:r>
            <a:r>
              <a:rPr lang="pt-BR" altLang="pt-BR" dirty="0" err="1"/>
              <a:t>Calc</a:t>
            </a:r>
            <a:r>
              <a:rPr lang="pt-BR" altLang="pt-BR" dirty="0"/>
              <a:t> </a:t>
            </a:r>
            <a:r>
              <a:rPr lang="pt-BR" altLang="pt-BR" dirty="0">
                <a:sym typeface="Symbol" panose="05050102010706020507" pitchFamily="18" charset="2"/>
              </a:rPr>
              <a:t></a:t>
            </a:r>
            <a:r>
              <a:rPr lang="pt-BR" altLang="pt-BR" dirty="0"/>
              <a:t>”, disponível no ambiente virtual assim como o arquivo de dados usado nos exemplos apresentados.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B1A297-C365-447D-8701-A2E28D1868B7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Próxima aula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 dirty="0"/>
              <a:t>Análise exploratória de </a:t>
            </a:r>
            <a:r>
              <a:rPr lang="pt-BR" altLang="pt-BR" dirty="0" smtClean="0"/>
              <a:t>dados: através de medidas de </a:t>
            </a:r>
            <a:r>
              <a:rPr lang="pt-BR" altLang="pt-BR" smtClean="0"/>
              <a:t>síntese.</a:t>
            </a:r>
          </a:p>
          <a:p>
            <a:pPr lvl="1"/>
            <a:r>
              <a:rPr lang="pt-BR" altLang="pt-BR" smtClean="0"/>
              <a:t>Medidas </a:t>
            </a:r>
            <a:r>
              <a:rPr lang="pt-BR" altLang="pt-BR" dirty="0"/>
              <a:t>de dispersão: intervalo, variância, desvio padrão, coeficiente de variação percentual.</a:t>
            </a:r>
          </a:p>
          <a:p>
            <a:pPr lvl="1"/>
            <a:r>
              <a:rPr lang="pt-BR" altLang="pt-BR" dirty="0"/>
              <a:t>Medidas de síntese em função dos valores de outra variável.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3EC28D-9B35-4C02-B91E-EE7067888B4F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Conteúdo desta aula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Conceito de medidas de síntese.</a:t>
            </a:r>
          </a:p>
          <a:p>
            <a:pPr>
              <a:lnSpc>
                <a:spcPct val="90000"/>
              </a:lnSpc>
            </a:pPr>
            <a:r>
              <a:rPr lang="pt-BR" altLang="pt-BR"/>
              <a:t>Medidas de posição:</a:t>
            </a:r>
          </a:p>
          <a:p>
            <a:pPr lvl="1">
              <a:lnSpc>
                <a:spcPct val="90000"/>
              </a:lnSpc>
            </a:pPr>
            <a:r>
              <a:rPr lang="pt-BR" altLang="pt-BR"/>
              <a:t>Média, mediana, moda, quartis.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216B81-9A91-49AF-9703-1FD0D9A3BDCE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Medidas de síntese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Terceira forma de resumir/descrever um conjunto de dados referente a uma variável </a:t>
            </a:r>
            <a:r>
              <a:rPr lang="pt-BR" altLang="pt-BR" b="1" u="sng"/>
              <a:t>quantitativa</a:t>
            </a:r>
            <a:r>
              <a:rPr lang="pt-BR" altLang="pt-BR"/>
              <a:t> discreta ou contínua. </a:t>
            </a:r>
          </a:p>
          <a:p>
            <a:r>
              <a:rPr lang="pt-BR" altLang="pt-BR"/>
              <a:t>São medidas numéricas que levam em conta todos ou apenas alguns valores observados no conjunto de dados.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2D6DA6-C8C5-4156-A51C-E8B2575ECE71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51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Medidas de posição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pt-BR"/>
              <a:t>Medidas de tendência central.</a:t>
            </a:r>
          </a:p>
          <a:p>
            <a:r>
              <a:rPr lang="pt-BR" altLang="pt-BR"/>
              <a:t>Buscam calcular um valor numérico “típico” que represente todo o conjunto. </a:t>
            </a:r>
          </a:p>
          <a:p>
            <a:r>
              <a:rPr lang="pt-BR" altLang="pt-BR"/>
              <a:t>Podem ser calculadas levando em consideração todos os valores do conjunto ou não.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580C61-796C-4964-BEE1-E405635BEE4D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77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Média </a:t>
            </a:r>
          </a:p>
        </p:txBody>
      </p:sp>
      <p:sp>
        <p:nvSpPr>
          <p:cNvPr id="77838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Média aritmética simples: somam-se todos os valores do conjunto e divide-se o resultado pelo número total de elementos.</a:t>
            </a:r>
          </a:p>
          <a:p>
            <a:pPr>
              <a:lnSpc>
                <a:spcPct val="90000"/>
              </a:lnSpc>
            </a:pPr>
            <a:r>
              <a:rPr lang="pt-BR" altLang="pt-BR"/>
              <a:t>É o CENTRO DE MASSA do conjunto de dados.</a:t>
            </a:r>
          </a:p>
          <a:p>
            <a:pPr>
              <a:lnSpc>
                <a:spcPct val="90000"/>
              </a:lnSpc>
            </a:pPr>
            <a:r>
              <a:rPr lang="pt-BR" altLang="pt-BR"/>
              <a:t>SEMPRE há média para um conjunto de dados e ela é ÚNICA.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E9DD66-F11D-4454-97D5-718874664F29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152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Média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943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A média pode ser distorcida por valores discrepantes (outliers), pois leva em consideração todos os elementos do conjunto no seu cálculo.</a:t>
            </a:r>
          </a:p>
        </p:txBody>
      </p:sp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3924300" y="4581525"/>
          <a:ext cx="1524000" cy="149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8" name="Equação" r:id="rId3" imgW="622080" imgH="609480" progId="Equation.3">
                  <p:embed/>
                </p:oleObj>
              </mc:Choice>
              <mc:Fallback>
                <p:oleObj name="Equação" r:id="rId3" imgW="62208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581525"/>
                        <a:ext cx="1524000" cy="1497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228FE-E041-443E-8F30-7DA4E1578137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Média</a:t>
            </a:r>
          </a:p>
        </p:txBody>
      </p:sp>
      <p:graphicFrame>
        <p:nvGraphicFramePr>
          <p:cNvPr id="79896" name="Object 24"/>
          <p:cNvGraphicFramePr>
            <a:graphicFrameLocks/>
          </p:cNvGraphicFramePr>
          <p:nvPr/>
        </p:nvGraphicFramePr>
        <p:xfrm>
          <a:off x="755650" y="2708275"/>
          <a:ext cx="76200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4" name="Documento" r:id="rId3" imgW="4614840" imgH="1709640" progId="Word.Document.6">
                  <p:embed/>
                </p:oleObj>
              </mc:Choice>
              <mc:Fallback>
                <p:oleObj name="Documento" r:id="rId3" imgW="4614840" imgH="1709640" progId="Word.Document.6">
                  <p:embed/>
                  <p:pic>
                    <p:nvPicPr>
                      <p:cNvPr id="0" name="Objec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708275"/>
                        <a:ext cx="7620000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144739-B3C2-423A-823C-A98239B49D3C}" type="slidenum">
              <a:rPr lang="pt-BR" altLang="pt-BR"/>
              <a:pPr/>
              <a:t>9</a:t>
            </a:fld>
            <a:endParaRPr lang="pt-BR" altLang="pt-BR"/>
          </a:p>
        </p:txBody>
      </p:sp>
      <p:pic>
        <p:nvPicPr>
          <p:cNvPr id="154628" name="Picture 4" descr="dotplo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7754938" cy="508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EAD_CAD</Template>
  <TotalTime>1638</TotalTime>
  <Words>869</Words>
  <Application>Microsoft Office PowerPoint</Application>
  <PresentationFormat>Apresentação na tela (4:3)</PresentationFormat>
  <Paragraphs>100</Paragraphs>
  <Slides>23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Arial</vt:lpstr>
      <vt:lpstr>Symbol</vt:lpstr>
      <vt:lpstr>Times New Roman</vt:lpstr>
      <vt:lpstr>Wingdings</vt:lpstr>
      <vt:lpstr>EAD 2</vt:lpstr>
      <vt:lpstr>Equação</vt:lpstr>
      <vt:lpstr>Documento</vt:lpstr>
      <vt:lpstr>Equation</vt:lpstr>
      <vt:lpstr>ESTATÍSTICA I - AULA 04</vt:lpstr>
      <vt:lpstr>Aulas prévias</vt:lpstr>
      <vt:lpstr>Conteúdo desta aula</vt:lpstr>
      <vt:lpstr>Medidas de síntese</vt:lpstr>
      <vt:lpstr>Medidas de posição</vt:lpstr>
      <vt:lpstr>Média </vt:lpstr>
      <vt:lpstr>Média</vt:lpstr>
      <vt:lpstr>Média</vt:lpstr>
      <vt:lpstr>Apresentação do PowerPoint</vt:lpstr>
      <vt:lpstr>Mediana</vt:lpstr>
      <vt:lpstr>Mediana</vt:lpstr>
      <vt:lpstr>Mediana</vt:lpstr>
      <vt:lpstr>Moda</vt:lpstr>
      <vt:lpstr>Quartis</vt:lpstr>
      <vt:lpstr>Quartis</vt:lpstr>
      <vt:lpstr>Quartis</vt:lpstr>
      <vt:lpstr>Exemplo 1</vt:lpstr>
      <vt:lpstr>Exemplo 1</vt:lpstr>
      <vt:lpstr>Funções do EXCEL e do CALC</vt:lpstr>
      <vt:lpstr>Tô afim de saber...</vt:lpstr>
      <vt:lpstr>Tô afim de saber...</vt:lpstr>
      <vt:lpstr>Tô afim de saber...</vt:lpstr>
      <vt:lpstr>Próxima aula</vt:lpstr>
    </vt:vector>
  </TitlesOfParts>
  <Company>INE/CTC/UFSC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Exploratória de Dados II</dc:title>
  <dc:creator>Marcelo Menezes Reis</dc:creator>
  <dc:description>Medidas de síntese: medidas de posição</dc:description>
  <cp:lastModifiedBy>Marcelo Menezes Reis</cp:lastModifiedBy>
  <cp:revision>302</cp:revision>
  <dcterms:created xsi:type="dcterms:W3CDTF">2001-09-13T21:41:29Z</dcterms:created>
  <dcterms:modified xsi:type="dcterms:W3CDTF">2018-07-23T19:21:51Z</dcterms:modified>
</cp:coreProperties>
</file>