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9"/>
  </p:notesMasterIdLst>
  <p:sldIdLst>
    <p:sldId id="257" r:id="rId2"/>
    <p:sldId id="283" r:id="rId3"/>
    <p:sldId id="258" r:id="rId4"/>
    <p:sldId id="262" r:id="rId5"/>
    <p:sldId id="263" r:id="rId6"/>
    <p:sldId id="267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0" r:id="rId18"/>
    <p:sldId id="288" r:id="rId19"/>
    <p:sldId id="289" r:id="rId20"/>
    <p:sldId id="290" r:id="rId21"/>
    <p:sldId id="301" r:id="rId22"/>
    <p:sldId id="302" r:id="rId23"/>
    <p:sldId id="303" r:id="rId24"/>
    <p:sldId id="304" r:id="rId25"/>
    <p:sldId id="307" r:id="rId26"/>
    <p:sldId id="308" r:id="rId27"/>
    <p:sldId id="282" r:id="rId28"/>
  </p:sldIdLst>
  <p:sldSz cx="9144000" cy="6858000" type="screen4x3"/>
  <p:notesSz cx="6858000" cy="9144000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FFFF"/>
    <a:srgbClr val="FF0000"/>
    <a:srgbClr val="F3FFCD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4" autoAdjust="0"/>
    <p:restoredTop sz="94660"/>
  </p:normalViewPr>
  <p:slideViewPr>
    <p:cSldViewPr>
      <p:cViewPr varScale="1">
        <p:scale>
          <a:sx n="83" d="100"/>
          <a:sy n="83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21778B4C-9D51-4A45-884F-89D8FF5FC50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69779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239AC-5E72-455B-AC91-AA946B34C7D3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Pode dividir a aula a partir deste slide: 1-15; 16-32</a:t>
            </a:r>
          </a:p>
        </p:txBody>
      </p:sp>
    </p:spTree>
    <p:extLst>
      <p:ext uri="{BB962C8B-B14F-4D97-AF65-F5344CB8AC3E}">
        <p14:creationId xmlns:p14="http://schemas.microsoft.com/office/powerpoint/2010/main" val="1870671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05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05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106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06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pt-BR" altLang="pt-BR" noProof="0" smtClean="0"/>
              <a:t>Clique para editar o estilo do título mestre</a:t>
            </a:r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 smtClean="0"/>
              <a:t>Clique para editar o estilo do subtítulo mestre</a:t>
            </a:r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80B6AF4-4A2C-4A94-9504-69F3F6DF5ED5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1060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609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10610" name="Group 18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0611" name="Rectangle 19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10612" name="Picture 20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10613" name="Picture 21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614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615" name="Rectangle 2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4182"/>
                </a:gs>
                <a:gs pos="100000">
                  <a:srgbClr val="003366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10616" name="Picture 2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275A8F-63E4-42F5-B957-62D52110917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319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8E6A33-A71D-47CD-A7B3-8CE2DD5E0AFB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575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D7143F-FCB9-44EC-92F2-EAC48351BE6D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1432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5C1413-4144-4C29-950D-61015B6F61D6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270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8E8D70-5E8B-4B39-AFEB-5B5B3C0BBDF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6154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949E64-8B35-4A6A-8AA6-585A28FE557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1838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C749EF-9D0D-4B09-8439-5BD46845CA3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351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4AE768-3C52-446A-A3E0-C218738919D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323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7EBB87-F5EF-4BF4-9214-A6F5C015CED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915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EBEA4F-6BFA-4F5A-9DDC-994512220A46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1464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altLang="pt-BR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A18C35A-F932-4A44-9921-23005EFA226C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95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95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95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5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958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grpSp>
        <p:nvGrpSpPr>
          <p:cNvPr id="10958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9583" name="Group 1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9584" name="Rectangle 16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09585" name="Picture 17"/>
              <p:cNvPicPr>
                <a:picLocks noChangeAspect="1" noChangeArrowheads="1"/>
              </p:cNvPicPr>
              <p:nvPr userDrawn="1"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9586" name="Rectangle 18"/>
            <p:cNvSpPr>
              <a:spLocks noChangeArrowheads="1"/>
            </p:cNvSpPr>
            <p:nvPr userDrawn="1"/>
          </p:nvSpPr>
          <p:spPr bwMode="auto">
            <a:xfrm>
              <a:off x="0" y="799"/>
              <a:ext cx="5760" cy="3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958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9589" name="Rectangle 2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5DF81BE-D261-4EED-B7E7-873C3B2EB844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39925"/>
            <a:ext cx="7772400" cy="1493838"/>
          </a:xfrm>
        </p:spPr>
        <p:txBody>
          <a:bodyPr/>
          <a:lstStyle/>
          <a:p>
            <a:r>
              <a:rPr lang="pt-BR" altLang="pt-BR" sz="4000" u="sng" smtClean="0"/>
              <a:t>ESTATÍSTICA I - </a:t>
            </a:r>
            <a:r>
              <a:rPr lang="pt-BR" altLang="pt-BR" sz="4000" u="sng" dirty="0"/>
              <a:t>AULA </a:t>
            </a:r>
            <a:r>
              <a:rPr lang="pt-BR" altLang="pt-BR" sz="4000" u="sng" dirty="0" smtClean="0"/>
              <a:t>03</a:t>
            </a:r>
            <a:endParaRPr lang="pt-BR" altLang="pt-BR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/>
              <a:t>ANÁLISE EXPLORATÓRIA DE </a:t>
            </a:r>
            <a:r>
              <a:rPr lang="pt-BR" altLang="pt-BR" dirty="0" smtClean="0"/>
              <a:t>DADOS: através de tabelas e gráficos – </a:t>
            </a:r>
            <a:r>
              <a:rPr lang="pt-BR" altLang="pt-BR" dirty="0"/>
              <a:t>Unidade 3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Variáveis </a:t>
            </a:r>
            <a:r>
              <a:rPr lang="pt-BR" altLang="pt-BR" u="sng" dirty="0"/>
              <a:t>quantitativas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Professor Marcelo Menezes Reis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0A208-DD57-46AD-9688-217A05678AE9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1 - Gráfico</a:t>
            </a:r>
          </a:p>
        </p:txBody>
      </p:sp>
      <p:pic>
        <p:nvPicPr>
          <p:cNvPr id="92168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33600"/>
            <a:ext cx="8135937" cy="452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266C11-76A6-457A-986D-9B27770E7564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Caso de 1 variável quantitativa</a:t>
            </a:r>
          </a:p>
        </p:txBody>
      </p:sp>
      <p:sp>
        <p:nvSpPr>
          <p:cNvPr id="93205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Variável quantitativa contínua: muitos valores possíveis, necessário agrupá-los.</a:t>
            </a:r>
          </a:p>
          <a:p>
            <a:r>
              <a:rPr lang="pt-BR" altLang="pt-BR"/>
              <a:t>Categorização (ou recodificação): estabelecem-se faixas arbitrárias de valores que passarão a integrar categorias de uma nova variável (agora qualitativa).</a:t>
            </a:r>
          </a:p>
          <a:p>
            <a:r>
              <a:rPr lang="pt-BR" altLang="pt-BR"/>
              <a:t>Agrupamento em classes.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B8DC4-4C52-4B03-B5E8-5BB5ADEFCCEF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/>
              <a:t>Distribuição para dados agrupados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Recomendável para grande conjuntos (mais de 100 elementos). </a:t>
            </a:r>
          </a:p>
          <a:p>
            <a:r>
              <a:rPr lang="pt-BR" altLang="pt-BR"/>
              <a:t>Os valores das variáveis são registrados agora em classes mutuamente exclusivas: ao invés de registrar renda igual a 4,35 salários mínimos, registra-se renda na faixa entre 3 e 5 salários mínimos.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022C3B-69D4-4FED-AFF0-4E6D0D123513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9523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2</a:t>
            </a:r>
          </a:p>
        </p:txBody>
      </p:sp>
      <p:sp>
        <p:nvSpPr>
          <p:cNvPr id="95258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Ver Unidade </a:t>
            </a:r>
            <a:r>
              <a:rPr lang="pt-BR" altLang="pt-BR" dirty="0" smtClean="0"/>
              <a:t>2, </a:t>
            </a:r>
            <a:r>
              <a:rPr lang="pt-BR" altLang="pt-BR" dirty="0"/>
              <a:t>5º exemplo.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Avaliar a variável Renda dos clientes da </a:t>
            </a:r>
            <a:r>
              <a:rPr lang="pt-BR" altLang="pt-BR" dirty="0" err="1"/>
              <a:t>Toyord</a:t>
            </a:r>
            <a:r>
              <a:rPr lang="pt-BR" altLang="pt-BR" dirty="0"/>
              <a:t>.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Variável quantitativa contínua. 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Distribuição de </a:t>
            </a:r>
            <a:r>
              <a:rPr lang="pt-BR" altLang="pt-BR" dirty="0" smtClean="0"/>
              <a:t>frequências </a:t>
            </a:r>
            <a:r>
              <a:rPr lang="pt-BR" altLang="pt-BR" dirty="0"/>
              <a:t>categorizada.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Distribuição de </a:t>
            </a:r>
            <a:r>
              <a:rPr lang="pt-BR" altLang="pt-BR" dirty="0" smtClean="0"/>
              <a:t>frequências </a:t>
            </a:r>
            <a:r>
              <a:rPr lang="pt-BR" altLang="pt-BR" dirty="0"/>
              <a:t>agrupada em classes.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4FCBE4-DCFA-4925-976D-B10D6AFBD80F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9728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2 - categorização</a:t>
            </a:r>
          </a:p>
        </p:txBody>
      </p:sp>
      <p:sp>
        <p:nvSpPr>
          <p:cNvPr id="9728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Três categorias: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Classe baixa: até 4 salários mínimos.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Classe média: de 4,01 até 20 salários mínimos.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Classe alta: acima de 20 salários mínimos.</a:t>
            </a:r>
          </a:p>
          <a:p>
            <a:pPr>
              <a:lnSpc>
                <a:spcPct val="90000"/>
              </a:lnSpc>
            </a:pPr>
            <a:r>
              <a:rPr lang="pt-BR" altLang="pt-BR"/>
              <a:t>Criação de uma nova variável qualitativa.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A24AF-B993-4721-B4E9-34EF7DCC24F9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0138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2 - categorização</a:t>
            </a:r>
          </a:p>
        </p:txBody>
      </p:sp>
      <p:graphicFrame>
        <p:nvGraphicFramePr>
          <p:cNvPr id="101491" name="Group 115"/>
          <p:cNvGraphicFramePr>
            <a:graphicFrameLocks noGrp="1"/>
          </p:cNvGraphicFramePr>
          <p:nvPr/>
        </p:nvGraphicFramePr>
        <p:xfrm>
          <a:off x="468313" y="2743200"/>
          <a:ext cx="8424862" cy="2743200"/>
        </p:xfrm>
        <a:graphic>
          <a:graphicData uri="http://schemas.openxmlformats.org/drawingml/2006/table">
            <a:tbl>
              <a:tblPr/>
              <a:tblGrid>
                <a:gridCol w="5832475"/>
                <a:gridCol w="1008062"/>
                <a:gridCol w="1584325"/>
              </a:tblGrid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Valores</a:t>
                      </a:r>
                      <a:endParaRPr kumimoji="0" lang="pt-BR" altLang="pt-BR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Freq.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Classe baixa (até 2 s.m.)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0,8%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Classe média (entre 2,01 e 20 s.m.)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41,6%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Classe alta (acima de 20 s.m.)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57,6%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kumimoji="0" lang="pt-BR" altLang="pt-BR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tângulo 1"/>
          <p:cNvSpPr/>
          <p:nvPr/>
        </p:nvSpPr>
        <p:spPr>
          <a:xfrm>
            <a:off x="3222740" y="5589240"/>
            <a:ext cx="29032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EVITAR!</a:t>
            </a:r>
            <a:endParaRPr lang="pt-BR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D42C04-F7E4-4FAF-9B29-EEDA3234B106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/>
              <a:t>Exemplo 2 -  agrupamento em classes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1) Intervalo= Maior - Menor = 86,015 – 1,795 = 84,22     (a maior renda é de 86,015 salários mínimos e a menor de 1,795, as classes devem englobar do menor ao maior valor).</a:t>
            </a:r>
            <a:endParaRPr lang="pt-BR" altLang="pt-BR" b="1"/>
          </a:p>
          <a:p>
            <a:r>
              <a:rPr lang="pt-BR" altLang="pt-BR"/>
              <a:t>2)</a:t>
            </a:r>
            <a:r>
              <a:rPr lang="pt-BR" altLang="pt-BR" b="1"/>
              <a:t> o</a:t>
            </a:r>
            <a:r>
              <a:rPr lang="pt-BR" altLang="pt-BR"/>
              <a:t> número de classes pode ser definido de forma arbitrária: vamos usar 5 classes.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C33848-F58C-427C-81E3-A6EBB500F423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/>
              <a:t>Exemplo 2 -  agrupamento em classes</a:t>
            </a:r>
          </a:p>
        </p:txBody>
      </p:sp>
      <p:sp>
        <p:nvSpPr>
          <p:cNvPr id="105487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3) Classes: 1,795|-18,645 18,645|-35,495	35,495|-52,345	  52,345|-69,195	69,195|-86,045</a:t>
            </a:r>
          </a:p>
          <a:p>
            <a:r>
              <a:rPr lang="pt-BR" altLang="pt-BR" dirty="0"/>
              <a:t>4) Pontos médios de cada classe: (limite inferior + limite superior)/2.</a:t>
            </a:r>
          </a:p>
          <a:p>
            <a:r>
              <a:rPr lang="pt-BR" altLang="pt-BR" dirty="0"/>
              <a:t>5) Contar as </a:t>
            </a:r>
            <a:r>
              <a:rPr lang="pt-BR" altLang="pt-BR" dirty="0" smtClean="0"/>
              <a:t>frequências </a:t>
            </a:r>
            <a:r>
              <a:rPr lang="pt-BR" altLang="pt-BR" dirty="0"/>
              <a:t>de cada classe.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86D2C6-86E5-4578-817D-33C3404D9512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131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1340768"/>
            <a:ext cx="8784976" cy="792162"/>
          </a:xfrm>
        </p:spPr>
        <p:txBody>
          <a:bodyPr/>
          <a:lstStyle/>
          <a:p>
            <a:r>
              <a:rPr lang="pt-BR" altLang="pt-BR" sz="3600" dirty="0"/>
              <a:t>Exemplo 2 -  agrupamento em classes</a:t>
            </a:r>
          </a:p>
        </p:txBody>
      </p:sp>
      <p:graphicFrame>
        <p:nvGraphicFramePr>
          <p:cNvPr id="131262" name="Group 190"/>
          <p:cNvGraphicFramePr>
            <a:graphicFrameLocks noGrp="1"/>
          </p:cNvGraphicFramePr>
          <p:nvPr/>
        </p:nvGraphicFramePr>
        <p:xfrm>
          <a:off x="539750" y="2378075"/>
          <a:ext cx="8208963" cy="4165283"/>
        </p:xfrm>
        <a:graphic>
          <a:graphicData uri="http://schemas.openxmlformats.org/drawingml/2006/table">
            <a:tbl>
              <a:tblPr/>
              <a:tblGrid>
                <a:gridCol w="2808288"/>
                <a:gridCol w="1228725"/>
                <a:gridCol w="1508125"/>
                <a:gridCol w="2663825"/>
              </a:tblGrid>
              <a:tr h="690563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Classes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Freq.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Pontos médios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1,795|-18,645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39,2%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10,22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18,645|-35,495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40,8%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27,07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35,495|-52,345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15,2%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43,92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52,345|-69,195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3,6%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60,77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69,195|-86,045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1,2%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77,62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A02B3-0E3F-4F42-9757-D22B76D987D5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Representação gráfica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Categorização: gráfico em barras ou gráfico em setores.</a:t>
            </a:r>
          </a:p>
          <a:p>
            <a:r>
              <a:rPr lang="pt-BR" altLang="pt-BR"/>
              <a:t>Agrupamento em classes: histograma para dados agrupados (cada barra é definida pelos limites das classes).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F4C431-4B8E-4D0D-A669-4C74A0069089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Aulas prévias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Planejamento da pesquisa.</a:t>
            </a:r>
          </a:p>
          <a:p>
            <a:r>
              <a:rPr lang="pt-BR" altLang="pt-BR" dirty="0" smtClean="0"/>
              <a:t>Análise </a:t>
            </a:r>
            <a:r>
              <a:rPr lang="pt-BR" altLang="pt-BR" dirty="0"/>
              <a:t>exploratória de dados:</a:t>
            </a:r>
          </a:p>
          <a:p>
            <a:pPr lvl="1"/>
            <a:r>
              <a:rPr lang="pt-BR" altLang="pt-BR" dirty="0"/>
              <a:t>Conceito.</a:t>
            </a:r>
          </a:p>
          <a:p>
            <a:pPr lvl="1"/>
            <a:r>
              <a:rPr lang="pt-BR" altLang="pt-BR" dirty="0"/>
              <a:t>Caso de 1 variável qualitativa.</a:t>
            </a:r>
          </a:p>
          <a:p>
            <a:pPr lvl="1"/>
            <a:r>
              <a:rPr lang="pt-BR" altLang="pt-BR" dirty="0"/>
              <a:t>Caso de </a:t>
            </a:r>
            <a:r>
              <a:rPr lang="pt-BR" altLang="pt-BR" dirty="0" smtClean="0"/>
              <a:t>2 variáveis qualitativas.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C2A296-AD86-49EC-A47D-9BE534EBAA16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2 - gráfico</a:t>
            </a:r>
          </a:p>
        </p:txBody>
      </p:sp>
      <p:pic>
        <p:nvPicPr>
          <p:cNvPr id="1331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05038"/>
            <a:ext cx="8137525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918C5E-6E36-482C-B6F0-F277DC2921B6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/>
              <a:t>Uma variável qualitativa e uma quantitativa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Usualmente: qualitativa atua como variável de agrupamento.</a:t>
            </a:r>
          </a:p>
          <a:p>
            <a:r>
              <a:rPr lang="pt-BR" altLang="pt-BR" dirty="0"/>
              <a:t>Variável quantitativa avaliada em função dos valores da variável qualitativa.</a:t>
            </a:r>
          </a:p>
          <a:p>
            <a:r>
              <a:rPr lang="pt-BR" altLang="pt-BR" dirty="0"/>
              <a:t>Distribuições de </a:t>
            </a:r>
            <a:r>
              <a:rPr lang="pt-BR" altLang="pt-BR" dirty="0" smtClean="0"/>
              <a:t>frequência </a:t>
            </a:r>
            <a:r>
              <a:rPr lang="pt-BR" altLang="pt-BR" dirty="0"/>
              <a:t>da variável quantitativa para cada valor da qualitativa.</a:t>
            </a:r>
          </a:p>
          <a:p>
            <a:r>
              <a:rPr lang="pt-BR" altLang="pt-BR" dirty="0"/>
              <a:t>Expressão em tabelas ou gráficos.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BCEB07-6633-4F70-B9F8-D8CF1CF6F8D8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4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/>
              <a:t>Ver Unidade </a:t>
            </a:r>
            <a:r>
              <a:rPr lang="pt-BR" altLang="pt-BR" dirty="0" smtClean="0"/>
              <a:t>2, </a:t>
            </a:r>
            <a:r>
              <a:rPr lang="pt-BR" altLang="pt-BR" dirty="0"/>
              <a:t>7º exemplo.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Avaliar a relação entre renda mensal e modelo do veículo.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Uma variável qualitativa e outra quantitativa:</a:t>
            </a:r>
          </a:p>
          <a:p>
            <a:pPr lvl="1">
              <a:lnSpc>
                <a:spcPct val="80000"/>
              </a:lnSpc>
            </a:pPr>
            <a:r>
              <a:rPr lang="pt-BR" altLang="pt-BR" dirty="0"/>
              <a:t>Modelo será a variável de agrupamento.</a:t>
            </a:r>
          </a:p>
          <a:p>
            <a:pPr lvl="1">
              <a:lnSpc>
                <a:spcPct val="80000"/>
              </a:lnSpc>
            </a:pPr>
            <a:r>
              <a:rPr lang="pt-BR" altLang="pt-BR" dirty="0"/>
              <a:t>Como renda é quantitativa contínua: agrupar em classes por modelo.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CA16B2-2CAB-43A2-A904-5D94A2333C5E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4 - Resultado</a:t>
            </a:r>
          </a:p>
        </p:txBody>
      </p:sp>
      <p:graphicFrame>
        <p:nvGraphicFramePr>
          <p:cNvPr id="148863" name="Group 383"/>
          <p:cNvGraphicFramePr>
            <a:graphicFrameLocks noGrp="1"/>
          </p:cNvGraphicFramePr>
          <p:nvPr/>
        </p:nvGraphicFramePr>
        <p:xfrm>
          <a:off x="468313" y="2492375"/>
          <a:ext cx="8280400" cy="4144330"/>
        </p:xfrm>
        <a:graphic>
          <a:graphicData uri="http://schemas.openxmlformats.org/drawingml/2006/table">
            <a:tbl>
              <a:tblPr/>
              <a:tblGrid>
                <a:gridCol w="2519362"/>
                <a:gridCol w="1296988"/>
                <a:gridCol w="1079500"/>
                <a:gridCol w="936625"/>
                <a:gridCol w="792162"/>
                <a:gridCol w="935038"/>
                <a:gridCol w="720725"/>
              </a:tblGrid>
              <a:tr h="334963">
                <a:tc rowSpan="2"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RENDA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MODELO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Chico.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Delta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Valent.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Space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Luxur.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540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1,795|-18,645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18,645|-35,495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35,495|-52,345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52,345|-69,195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69,195|-86,045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29A1D6-AAF8-4E35-A367-A8A5ACC989F1}" type="slidenum">
              <a:rPr lang="pt-BR" altLang="pt-BR"/>
              <a:pPr/>
              <a:t>24</a:t>
            </a:fld>
            <a:endParaRPr lang="pt-BR" altLang="pt-BR"/>
          </a:p>
        </p:txBody>
      </p:sp>
      <p:sp>
        <p:nvSpPr>
          <p:cNvPr id="149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4 - gráfico</a:t>
            </a:r>
          </a:p>
        </p:txBody>
      </p:sp>
      <p:pic>
        <p:nvPicPr>
          <p:cNvPr id="14950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76475"/>
            <a:ext cx="8569325" cy="432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9AAA23-C515-4ABB-B3F2-202DCB1E6885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152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Para saber como realizar as análises descritas nas Unidades </a:t>
            </a:r>
            <a:r>
              <a:rPr lang="pt-BR" altLang="pt-BR" dirty="0" smtClean="0"/>
              <a:t>2 </a:t>
            </a:r>
            <a:r>
              <a:rPr lang="pt-BR" altLang="pt-BR" dirty="0"/>
              <a:t>e </a:t>
            </a:r>
            <a:r>
              <a:rPr lang="pt-BR" altLang="pt-BR" dirty="0" smtClean="0"/>
              <a:t>3 </a:t>
            </a:r>
            <a:r>
              <a:rPr lang="pt-BR" altLang="pt-BR" dirty="0"/>
              <a:t>através do Microsoft Excel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 consulte “Como realizar análise exploratória de dados no Microsoft  Excel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”, disponível no ambiente virtual assim como o arquivo de dados usado nos exemplos </a:t>
            </a:r>
            <a:r>
              <a:rPr lang="pt-BR" altLang="pt-BR" dirty="0" smtClean="0"/>
              <a:t>apresentados, ou no canal menreis39 no </a:t>
            </a:r>
            <a:r>
              <a:rPr lang="pt-BR" altLang="pt-BR" dirty="0" err="1" smtClean="0"/>
              <a:t>YouTube</a:t>
            </a:r>
            <a:r>
              <a:rPr lang="pt-BR" altLang="pt-BR" dirty="0" smtClean="0"/>
              <a:t>.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0FCCF-249B-4F4C-8E22-02361043E7B1}" type="slidenum">
              <a:rPr lang="pt-BR" altLang="pt-BR"/>
              <a:pPr/>
              <a:t>26</a:t>
            </a:fld>
            <a:endParaRPr lang="pt-BR" altLang="pt-BR"/>
          </a:p>
        </p:txBody>
      </p:sp>
      <p:sp>
        <p:nvSpPr>
          <p:cNvPr id="153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Para saber como realizar as análises descritas nas Unidades 3 e 4 através do Br.Office Calc </a:t>
            </a:r>
            <a:r>
              <a:rPr lang="pt-BR" altLang="pt-BR">
                <a:sym typeface="Symbol" panose="05050102010706020507" pitchFamily="18" charset="2"/>
              </a:rPr>
              <a:t></a:t>
            </a:r>
            <a:r>
              <a:rPr lang="pt-BR" altLang="pt-BR"/>
              <a:t> consulte “Como realizar análise exploratória de dados no Br.Office Calc </a:t>
            </a:r>
            <a:r>
              <a:rPr lang="pt-BR" altLang="pt-BR">
                <a:sym typeface="Symbol" panose="05050102010706020507" pitchFamily="18" charset="2"/>
              </a:rPr>
              <a:t></a:t>
            </a:r>
            <a:r>
              <a:rPr lang="pt-BR" altLang="pt-BR"/>
              <a:t>”, disponível no ambiente virtual assim como o arquivo de dados usado nos exemplos apresentados.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E1F9E1-3A63-45F6-BB83-B09E2E74733E}" type="slidenum">
              <a:rPr lang="pt-BR" altLang="pt-BR"/>
              <a:pPr/>
              <a:t>27</a:t>
            </a:fld>
            <a:endParaRPr lang="pt-BR" altLang="pt-BR"/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Próxima aula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Análise Exploratória de </a:t>
            </a:r>
            <a:r>
              <a:rPr lang="pt-BR" altLang="pt-BR" dirty="0" smtClean="0"/>
              <a:t>Dados: através de medidas de síntese. </a:t>
            </a:r>
          </a:p>
          <a:p>
            <a:pPr lvl="1"/>
            <a:r>
              <a:rPr lang="pt-BR" altLang="pt-BR" dirty="0" smtClean="0"/>
              <a:t>Medidas </a:t>
            </a:r>
            <a:r>
              <a:rPr lang="pt-BR" altLang="pt-BR" dirty="0"/>
              <a:t>de síntese: outra forma de descrever uma variável quantitativa.</a:t>
            </a:r>
          </a:p>
          <a:p>
            <a:pPr lvl="1"/>
            <a:r>
              <a:rPr lang="pt-BR" altLang="pt-BR" dirty="0"/>
              <a:t>Medidas de posição: média, mediana, moda, quartis.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D8C535-C66D-4920-BAE3-720473B8BCEC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Conteúdo desta aula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Descrição tabular e gráfica de 3 conjuntos:</a:t>
            </a:r>
          </a:p>
          <a:p>
            <a:pPr lvl="1"/>
            <a:r>
              <a:rPr lang="pt-BR" altLang="pt-BR" dirty="0"/>
              <a:t>1 variável quantitativa</a:t>
            </a:r>
          </a:p>
          <a:p>
            <a:pPr lvl="1"/>
            <a:r>
              <a:rPr lang="pt-BR" altLang="pt-BR" dirty="0" smtClean="0"/>
              <a:t>1 </a:t>
            </a:r>
            <a:r>
              <a:rPr lang="pt-BR" altLang="pt-BR" dirty="0"/>
              <a:t>variável qualitativa e 1 quantitativa.</a:t>
            </a:r>
          </a:p>
          <a:p>
            <a:pPr lvl="1">
              <a:buFont typeface="Wingdings" panose="05000000000000000000" pitchFamily="2" charset="2"/>
              <a:buNone/>
            </a:pP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AE72EC-DDB3-45C8-8B75-A61D90AE7D15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Estrutura da base de dados</a:t>
            </a:r>
          </a:p>
        </p:txBody>
      </p:sp>
      <p:pic>
        <p:nvPicPr>
          <p:cNvPr id="79893" name="Picture 21" descr="BAS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349500"/>
            <a:ext cx="8424863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395288" y="5661025"/>
            <a:ext cx="4132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pt-BR" altLang="pt-BR" sz="3200">
                <a:solidFill>
                  <a:schemeClr val="bg2"/>
                </a:solidFill>
              </a:rPr>
              <a:t>Variáveis nas colunas</a:t>
            </a:r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859338" y="5661025"/>
            <a:ext cx="32750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pt-BR" altLang="pt-BR" sz="3200">
                <a:solidFill>
                  <a:schemeClr val="bg2"/>
                </a:solidFill>
              </a:rPr>
              <a:t>Casos nas linhas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4" grpId="0"/>
      <p:bldP spid="798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3EFF50-6C2D-49C0-8600-C76F9BE56DD1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Distribuição de </a:t>
            </a:r>
            <a:r>
              <a:rPr lang="pt-BR" altLang="pt-BR" dirty="0" smtClean="0"/>
              <a:t>frequências</a:t>
            </a:r>
            <a:endParaRPr lang="pt-BR" altLang="pt-BR" dirty="0"/>
          </a:p>
        </p:txBody>
      </p:sp>
      <p:sp>
        <p:nvSpPr>
          <p:cNvPr id="80917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Resumo e organização dos dados relacionando os diferentes valores que a variável ou variáveis podem assumir aos números de ocorrências (absolutas e relativas) de cada resultado.</a:t>
            </a:r>
          </a:p>
          <a:p>
            <a:r>
              <a:rPr lang="pt-BR" altLang="pt-BR"/>
              <a:t>Apresentada através de tabelas ou gráficos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A0D065-79DA-499A-AB53-E95678900153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Caso de 1 variável quantitativa</a:t>
            </a:r>
          </a:p>
        </p:txBody>
      </p:sp>
      <p:sp>
        <p:nvSpPr>
          <p:cNvPr id="85008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Relacionar valores e contar as ocorrências.</a:t>
            </a:r>
          </a:p>
          <a:p>
            <a:r>
              <a:rPr lang="pt-BR" altLang="pt-BR"/>
              <a:t>Se as variáveis são discretas: distribuição de freqüências para dados não agrupados.</a:t>
            </a:r>
          </a:p>
          <a:p>
            <a:r>
              <a:rPr lang="pt-BR" altLang="pt-BR"/>
              <a:t>Se as variáveis são contínuas: distribuição de freqüências para dados agrupados.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9A96B7-86BF-497B-8226-DE9C621981B4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1</a:t>
            </a: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Ver Unidade 3, 4º exemplo: número de pessoas usualmente transportadas.</a:t>
            </a:r>
          </a:p>
          <a:p>
            <a:r>
              <a:rPr lang="pt-BR" altLang="pt-BR" dirty="0"/>
              <a:t>Variável quantitativa discreta.</a:t>
            </a:r>
          </a:p>
          <a:p>
            <a:r>
              <a:rPr lang="pt-BR" altLang="pt-BR" dirty="0"/>
              <a:t>Contar as </a:t>
            </a:r>
            <a:r>
              <a:rPr lang="pt-BR" altLang="pt-BR" dirty="0" smtClean="0"/>
              <a:t>frequências </a:t>
            </a:r>
            <a:r>
              <a:rPr lang="pt-BR" altLang="pt-BR" dirty="0"/>
              <a:t>de cada um dos valores no arquivo </a:t>
            </a:r>
            <a:r>
              <a:rPr lang="pt-BR" altLang="pt-BR" dirty="0" err="1"/>
              <a:t>AmostraToyord</a:t>
            </a:r>
            <a:r>
              <a:rPr lang="pt-BR" altLang="pt-B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2548F9-9F9A-4248-A874-D20BA07E0E33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1</a:t>
            </a:r>
          </a:p>
        </p:txBody>
      </p:sp>
      <p:graphicFrame>
        <p:nvGraphicFramePr>
          <p:cNvPr id="90294" name="Group 182"/>
          <p:cNvGraphicFramePr>
            <a:graphicFrameLocks noGrp="1"/>
          </p:cNvGraphicFramePr>
          <p:nvPr/>
        </p:nvGraphicFramePr>
        <p:xfrm>
          <a:off x="1835150" y="2235200"/>
          <a:ext cx="5903913" cy="4389120"/>
        </p:xfrm>
        <a:graphic>
          <a:graphicData uri="http://schemas.openxmlformats.org/drawingml/2006/table">
            <a:tbl>
              <a:tblPr/>
              <a:tblGrid>
                <a:gridCol w="2022475"/>
                <a:gridCol w="1912938"/>
                <a:gridCol w="1968500"/>
              </a:tblGrid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Valores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Freq.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Percentual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7,60%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11,60%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17,20%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16,80%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22,80%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24,00%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4E1619-0C93-4C6B-9213-9FEEE9C65CFA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Representação gráfica</a:t>
            </a:r>
          </a:p>
        </p:txBody>
      </p:sp>
      <p:sp>
        <p:nvSpPr>
          <p:cNvPr id="91170" name="Rectangle 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Histograma para variáveis quantitativas discretas.</a:t>
            </a:r>
          </a:p>
          <a:p>
            <a:r>
              <a:rPr lang="pt-BR" altLang="pt-BR" dirty="0"/>
              <a:t>Histograma é um gráfico de barras justapostas.</a:t>
            </a:r>
          </a:p>
          <a:p>
            <a:r>
              <a:rPr lang="pt-BR" altLang="pt-BR" dirty="0"/>
              <a:t>Altura das barras é proporcional às </a:t>
            </a:r>
            <a:r>
              <a:rPr lang="pt-BR" altLang="pt-BR" dirty="0" smtClean="0"/>
              <a:t>frequências </a:t>
            </a:r>
            <a:r>
              <a:rPr lang="pt-BR" altLang="pt-BR" dirty="0"/>
              <a:t>de cada valor.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EAD_CAD</Template>
  <TotalTime>1418</TotalTime>
  <Words>977</Words>
  <Application>Microsoft Office PowerPoint</Application>
  <PresentationFormat>Apresentação na tela (4:3)</PresentationFormat>
  <Paragraphs>234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EAD 2</vt:lpstr>
      <vt:lpstr>ESTATÍSTICA I - AULA 03</vt:lpstr>
      <vt:lpstr>Aulas prévias</vt:lpstr>
      <vt:lpstr>Conteúdo desta aula</vt:lpstr>
      <vt:lpstr>Estrutura da base de dados</vt:lpstr>
      <vt:lpstr>Distribuição de frequências</vt:lpstr>
      <vt:lpstr>Caso de 1 variável quantitativa</vt:lpstr>
      <vt:lpstr>Exemplo 1</vt:lpstr>
      <vt:lpstr>Exemplo 1</vt:lpstr>
      <vt:lpstr>Representação gráfica</vt:lpstr>
      <vt:lpstr>Exemplo 1 - Gráfico</vt:lpstr>
      <vt:lpstr>Caso de 1 variável quantitativa</vt:lpstr>
      <vt:lpstr>Distribuição para dados agrupados</vt:lpstr>
      <vt:lpstr>Exemplo 2</vt:lpstr>
      <vt:lpstr>Exemplo 2 - categorização</vt:lpstr>
      <vt:lpstr>Exemplo 2 - categorização</vt:lpstr>
      <vt:lpstr>Exemplo 2 -  agrupamento em classes</vt:lpstr>
      <vt:lpstr>Exemplo 2 -  agrupamento em classes</vt:lpstr>
      <vt:lpstr>Exemplo 2 -  agrupamento em classes</vt:lpstr>
      <vt:lpstr>Representação gráfica</vt:lpstr>
      <vt:lpstr>Exemplo 2 - gráfico</vt:lpstr>
      <vt:lpstr>Uma variável qualitativa e uma quantitativa</vt:lpstr>
      <vt:lpstr>Exemplo 4</vt:lpstr>
      <vt:lpstr>Exemplo 4 - Resultado</vt:lpstr>
      <vt:lpstr>Exemplo 4 - gráfico</vt:lpstr>
      <vt:lpstr>Tô afim de saber...</vt:lpstr>
      <vt:lpstr>Tô afim de saber...</vt:lpstr>
      <vt:lpstr>Próxima aula</vt:lpstr>
    </vt:vector>
  </TitlesOfParts>
  <Company>INE/CTC/UFSC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Exploratória de Dados I</dc:title>
  <dc:creator>Marcelo Menezes Reis</dc:creator>
  <dc:description>Descrição tabular e gráfica: 1 variável quantitativa,  2 quantitativas, 1 qualitativa e 1 quantitativa</dc:description>
  <cp:lastModifiedBy>Marcelo Menezes Reis</cp:lastModifiedBy>
  <cp:revision>258</cp:revision>
  <dcterms:created xsi:type="dcterms:W3CDTF">2001-09-13T21:41:29Z</dcterms:created>
  <dcterms:modified xsi:type="dcterms:W3CDTF">2018-08-13T19:59:46Z</dcterms:modified>
</cp:coreProperties>
</file>