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7"/>
  </p:notesMasterIdLst>
  <p:sldIdLst>
    <p:sldId id="257" r:id="rId2"/>
    <p:sldId id="283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84" r:id="rId11"/>
    <p:sldId id="266" r:id="rId12"/>
    <p:sldId id="286" r:id="rId13"/>
    <p:sldId id="287" r:id="rId14"/>
    <p:sldId id="285" r:id="rId15"/>
    <p:sldId id="291" r:id="rId16"/>
    <p:sldId id="292" r:id="rId17"/>
    <p:sldId id="293" r:id="rId18"/>
    <p:sldId id="294" r:id="rId19"/>
    <p:sldId id="308" r:id="rId20"/>
    <p:sldId id="295" r:id="rId21"/>
    <p:sldId id="296" r:id="rId22"/>
    <p:sldId id="307" r:id="rId23"/>
    <p:sldId id="305" r:id="rId24"/>
    <p:sldId id="306" r:id="rId25"/>
    <p:sldId id="282" r:id="rId26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FFFF"/>
    <a:srgbClr val="FF0000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4" autoAdjust="0"/>
    <p:restoredTop sz="94660"/>
  </p:normalViewPr>
  <p:slideViewPr>
    <p:cSldViewPr>
      <p:cViewPr varScale="1">
        <p:scale>
          <a:sx n="83" d="100"/>
          <a:sy n="83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33C316CC-23C3-40BA-8D3B-54B966EAAF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0425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F4D67-7038-4514-880D-371035CB9ADC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Pode dividir a aula a partir deste slide: 1-14; 15-23</a:t>
            </a:r>
          </a:p>
        </p:txBody>
      </p:sp>
    </p:spTree>
    <p:extLst>
      <p:ext uri="{BB962C8B-B14F-4D97-AF65-F5344CB8AC3E}">
        <p14:creationId xmlns:p14="http://schemas.microsoft.com/office/powerpoint/2010/main" val="77529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2265D4-458C-46E3-A32E-36DD7D6ED069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FAD3F5-C0D2-475A-AD24-C91B3D0D887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696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206640-6500-47AC-A2BA-E6E4F4DAC153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6463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F876FA-CD5C-4CE3-B4C7-05C7732CFCA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188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ECA932-F1E8-4AA3-9904-9C72DFE7E4F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021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C9AAB1-9B03-4BB1-9404-704927D47A0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009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38FD9-BF8C-4C8F-A1A3-8E859A75CDB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98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9BA0D9-11F2-4248-9950-3893B5BC7B3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439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540E36-D1B5-4D22-ABE3-1D25167BFEA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375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3DC936-C357-45B7-9D3D-637190189DE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512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65A839-4AE6-48D7-A493-00C7A9FA249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2132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14A983F-83F9-4547-9193-725919BA200F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8D41802-5B4E-42A5-80ED-75573DB38A69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smtClean="0"/>
              <a:t>ESTATÍSTICA I - </a:t>
            </a:r>
            <a:r>
              <a:rPr lang="pt-BR" altLang="pt-BR" sz="4000" u="sng" dirty="0"/>
              <a:t>AULA </a:t>
            </a:r>
            <a:r>
              <a:rPr lang="pt-BR" altLang="pt-BR" sz="4000" u="sng" dirty="0" smtClean="0"/>
              <a:t>02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ANÁLISE EXPLORATÓRIA DE DADOS </a:t>
            </a:r>
            <a:r>
              <a:rPr lang="pt-BR" altLang="pt-BR" dirty="0" smtClean="0"/>
              <a:t>através de tabelas e gráficos </a:t>
            </a:r>
            <a:r>
              <a:rPr lang="pt-BR" altLang="pt-BR" dirty="0"/>
              <a:t>– Unidade </a:t>
            </a:r>
            <a:r>
              <a:rPr lang="pt-BR" altLang="pt-BR" dirty="0" smtClean="0"/>
              <a:t>2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/>
              <a:t>Variáveis </a:t>
            </a:r>
            <a:r>
              <a:rPr lang="pt-BR" altLang="pt-BR" u="sng" dirty="0"/>
              <a:t>qualitativas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298E6B-BCBE-44FD-9EFB-4BAD0A4F869B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</a:t>
            </a:r>
          </a:p>
        </p:txBody>
      </p:sp>
      <p:graphicFrame>
        <p:nvGraphicFramePr>
          <p:cNvPr id="119956" name="Group 148"/>
          <p:cNvGraphicFramePr>
            <a:graphicFrameLocks noGrp="1"/>
          </p:cNvGraphicFramePr>
          <p:nvPr/>
        </p:nvGraphicFramePr>
        <p:xfrm>
          <a:off x="468313" y="2468563"/>
          <a:ext cx="8135937" cy="4053840"/>
        </p:xfrm>
        <a:graphic>
          <a:graphicData uri="http://schemas.openxmlformats.org/drawingml/2006/table">
            <a:tbl>
              <a:tblPr/>
              <a:tblGrid>
                <a:gridCol w="3952875"/>
                <a:gridCol w="1825625"/>
                <a:gridCol w="2357437"/>
              </a:tblGrid>
              <a:tr h="3127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Valores</a:t>
                      </a:r>
                      <a:endParaRPr kumimoji="0" lang="pt-BR" altLang="pt-B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Freq.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Muito insatisfatória</a:t>
                      </a:r>
                      <a:endParaRPr kumimoji="0" lang="pt-BR" altLang="pt-B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kumimoji="0" lang="pt-BR" altLang="pt-B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11,60%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Insatisfatória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kumimoji="0" lang="pt-BR" altLang="pt-B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23,20%</a:t>
                      </a:r>
                      <a:endParaRPr kumimoji="0" lang="pt-BR" altLang="pt-B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 causou impressão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30,00%</a:t>
                      </a:r>
                      <a:endParaRPr kumimoji="0" lang="pt-BR" altLang="pt-B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Satisfatória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20,00%</a:t>
                      </a:r>
                      <a:endParaRPr kumimoji="0" lang="pt-BR" altLang="pt-B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Bastante satisfatória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15,20%</a:t>
                      </a:r>
                      <a:endParaRPr kumimoji="0" lang="pt-BR" altLang="pt-B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kumimoji="0" lang="pt-BR" altLang="pt-B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A4F17-76D7-4DF9-BD72-7B50002D3EA7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Representação gráfica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Gráfico em barras (colunas): para cada valor da variável há uma barra com sua </a:t>
            </a:r>
            <a:r>
              <a:rPr lang="pt-BR" altLang="pt-BR" dirty="0" smtClean="0"/>
              <a:t>frequência </a:t>
            </a:r>
            <a:r>
              <a:rPr lang="pt-BR" altLang="pt-BR" dirty="0"/>
              <a:t>absoluta ou relativa.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Gráfico em setores (circular ou em pizza): dividir um círculo (360º) em setores proporcionais às realizações de cada categoria através de uma regra de três simples.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7BC436-E741-457A-9E30-DC8436C85946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1 - Gráficos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1"/>
            <a:ext cx="7369641" cy="442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1079094" y="5626100"/>
            <a:ext cx="719137" cy="6477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ABE5CF-A859-43DC-AB40-6042B0ADACD1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1 - Gráficos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20878"/>
            <a:ext cx="7416824" cy="4455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934" name="Oval 6"/>
          <p:cNvSpPr>
            <a:spLocks noChangeArrowheads="1"/>
          </p:cNvSpPr>
          <p:nvPr/>
        </p:nvSpPr>
        <p:spPr bwMode="auto">
          <a:xfrm>
            <a:off x="1043608" y="5626100"/>
            <a:ext cx="719137" cy="6477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05799F-C04A-4FF5-9EC6-34224D4AC4DC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12083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1 - Gráficos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663" y="2348880"/>
            <a:ext cx="7098667" cy="429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86A925-FCFC-4FF0-8C0C-8229CFDDAB99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O caso de 2 variáveis qualitativas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Estudar o relacionamento entre as variáveis.</a:t>
            </a:r>
          </a:p>
          <a:p>
            <a:r>
              <a:rPr lang="pt-BR" altLang="pt-BR"/>
              <a:t>Através da tabulação cruzada  ou </a:t>
            </a:r>
            <a:r>
              <a:rPr lang="pt-BR" altLang="pt-BR" b="1"/>
              <a:t>tabela de contingências</a:t>
            </a:r>
            <a:r>
              <a:rPr lang="pt-BR" altLang="pt-BR"/>
              <a:t>.</a:t>
            </a:r>
          </a:p>
          <a:p>
            <a:pPr lvl="1"/>
            <a:r>
              <a:rPr lang="pt-BR" altLang="pt-BR"/>
              <a:t>Consiste em fazer o cruzamento entre as variáveis, registrando as ocorrências que atendem aos valores de ambas.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D7176-C1F4-4DF6-98EE-311DD31C54A8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O caso de 2 variáveis qualitativas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Expressão dos resultados:</a:t>
            </a:r>
          </a:p>
          <a:p>
            <a:pPr lvl="1">
              <a:lnSpc>
                <a:spcPct val="80000"/>
              </a:lnSpc>
            </a:pPr>
            <a:r>
              <a:rPr lang="pt-BR" altLang="pt-BR" dirty="0" smtClean="0"/>
              <a:t>Frequências </a:t>
            </a:r>
            <a:r>
              <a:rPr lang="pt-BR" altLang="pt-BR" dirty="0"/>
              <a:t>absolutas dos cruzamentos.</a:t>
            </a:r>
          </a:p>
          <a:p>
            <a:pPr lvl="1">
              <a:lnSpc>
                <a:spcPct val="80000"/>
              </a:lnSpc>
            </a:pPr>
            <a:r>
              <a:rPr lang="pt-BR" altLang="pt-BR" dirty="0" smtClean="0"/>
              <a:t>Frequências </a:t>
            </a:r>
            <a:r>
              <a:rPr lang="pt-BR" altLang="pt-BR" dirty="0"/>
              <a:t>relativas dos cruzamentos em relação aos totais dos valores de cada uma das variáveis.</a:t>
            </a:r>
          </a:p>
          <a:p>
            <a:pPr lvl="1">
              <a:lnSpc>
                <a:spcPct val="80000"/>
              </a:lnSpc>
            </a:pPr>
            <a:r>
              <a:rPr lang="pt-BR" altLang="pt-BR" dirty="0" smtClean="0"/>
              <a:t>Frequências </a:t>
            </a:r>
            <a:r>
              <a:rPr lang="pt-BR" altLang="pt-BR" dirty="0"/>
              <a:t>relativas dos cruzamentos em relação ao total geral.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6B4033-A5C0-4F1F-B4D9-027C073D5D24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2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Ver Unidade </a:t>
            </a:r>
            <a:r>
              <a:rPr lang="pt-BR" altLang="pt-BR" dirty="0" smtClean="0"/>
              <a:t>2, seção 2.3.</a:t>
            </a:r>
            <a:endParaRPr lang="pt-BR" altLang="pt-BR" dirty="0"/>
          </a:p>
          <a:p>
            <a:r>
              <a:rPr lang="pt-BR" altLang="pt-BR" dirty="0"/>
              <a:t>Avaliar a relação entre modelo adquirido e opinião geral sobre o veículo.</a:t>
            </a:r>
          </a:p>
          <a:p>
            <a:r>
              <a:rPr lang="pt-BR" altLang="pt-BR" dirty="0"/>
              <a:t>Duas variáveis qualitativas:</a:t>
            </a:r>
          </a:p>
          <a:p>
            <a:pPr lvl="1"/>
            <a:r>
              <a:rPr lang="pt-BR" altLang="pt-BR" dirty="0"/>
              <a:t>Modelo tem 5 valores, Opinião 4.</a:t>
            </a:r>
          </a:p>
          <a:p>
            <a:pPr lvl="1"/>
            <a:r>
              <a:rPr lang="pt-BR" altLang="pt-BR" dirty="0"/>
              <a:t>Tabela 5 x 4 (20 cruzamentos).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892C02-CD45-4E5B-B17F-CE841AC2BA86}" type="slidenum">
              <a:rPr lang="pt-BR" altLang="pt-BR"/>
              <a:pPr/>
              <a:t>18</a:t>
            </a:fld>
            <a:endParaRPr lang="pt-BR" altLang="pt-BR"/>
          </a:p>
        </p:txBody>
      </p:sp>
      <p:graphicFrame>
        <p:nvGraphicFramePr>
          <p:cNvPr id="137604" name="Group 388"/>
          <p:cNvGraphicFramePr>
            <a:graphicFrameLocks noGrp="1"/>
          </p:cNvGraphicFramePr>
          <p:nvPr/>
        </p:nvGraphicFramePr>
        <p:xfrm>
          <a:off x="611188" y="1484313"/>
          <a:ext cx="7921625" cy="4846320"/>
        </p:xfrm>
        <a:graphic>
          <a:graphicData uri="http://schemas.openxmlformats.org/drawingml/2006/table">
            <a:tbl>
              <a:tblPr/>
              <a:tblGrid>
                <a:gridCol w="1944687"/>
                <a:gridCol w="1008063"/>
                <a:gridCol w="1584325"/>
                <a:gridCol w="1295400"/>
                <a:gridCol w="1296987"/>
                <a:gridCol w="792163"/>
              </a:tblGrid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Opinião geral sobre o veículo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57275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Modelo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muito insatisfeito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insatisfeito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satisfeito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bastante satisfeito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Chiconaultla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DeltaForce3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Valentiniana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SpaceShuttle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LuxuriousCar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540E36-D1B5-4D22-ABE3-1D25167BFEA5}" type="slidenum">
              <a:rPr lang="pt-BR" altLang="pt-BR" smtClean="0"/>
              <a:pPr/>
              <a:t>19</a:t>
            </a:fld>
            <a:endParaRPr lang="pt-BR" altLang="pt-BR"/>
          </a:p>
        </p:txBody>
      </p:sp>
      <p:graphicFrame>
        <p:nvGraphicFramePr>
          <p:cNvPr id="3" name="Group 3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971207"/>
              </p:ext>
            </p:extLst>
          </p:nvPr>
        </p:nvGraphicFramePr>
        <p:xfrm>
          <a:off x="179512" y="1340768"/>
          <a:ext cx="8712969" cy="4968556"/>
        </p:xfrm>
        <a:graphic>
          <a:graphicData uri="http://schemas.openxmlformats.org/drawingml/2006/table">
            <a:tbl>
              <a:tblPr/>
              <a:tblGrid>
                <a:gridCol w="2138954"/>
                <a:gridCol w="1108765"/>
                <a:gridCol w="1742594"/>
                <a:gridCol w="1424806"/>
                <a:gridCol w="1426552"/>
                <a:gridCol w="871298"/>
              </a:tblGrid>
              <a:tr h="51755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Opinião geral sobre o veículo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45650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Modelo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muito insatisfeito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insatisfeito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satisfeito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bastante satisfeito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5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Chiconaultla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5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DeltaForce3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5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Valentiniana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5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SpaceShuttle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5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LuxuriousCar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5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25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9F317-63BC-43DF-B7B9-841208DDC620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Aula prévia</a:t>
            </a:r>
            <a:endParaRPr lang="pt-BR" altLang="pt-BR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Planejamento da pesquisa:</a:t>
            </a:r>
          </a:p>
          <a:p>
            <a:pPr lvl="1"/>
            <a:r>
              <a:rPr lang="pt-BR" altLang="pt-BR" dirty="0"/>
              <a:t>Objetivos, variáveis, delineamentos</a:t>
            </a:r>
            <a:r>
              <a:rPr lang="pt-BR" altLang="pt-BR" dirty="0" smtClean="0"/>
              <a:t>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08DC5-9DC9-450E-8C97-09B45A8AC940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Representação gráfica	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Gráfico de barras múltiplas: um gráfico de barras com os valores de uma das variáveis para cada valor da outra.</a:t>
            </a:r>
          </a:p>
          <a:p>
            <a:r>
              <a:rPr lang="pt-BR" altLang="pt-BR"/>
              <a:t>Apresentando as freqüências absolutas ou relativas.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30C65F-7DA9-4A9F-8221-6661B3296D29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Exemplo </a:t>
            </a:r>
            <a:r>
              <a:rPr lang="pt-BR" altLang="pt-BR" dirty="0" smtClean="0"/>
              <a:t>2 </a:t>
            </a:r>
            <a:r>
              <a:rPr lang="pt-BR" altLang="pt-BR" dirty="0"/>
              <a:t>- gráfico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83346"/>
            <a:ext cx="7643192" cy="4310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2 - gráfico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F876FA-CD5C-4CE3-B4C7-05C7732CFCA1}" type="slidenum">
              <a:rPr lang="pt-BR" altLang="pt-BR" smtClean="0"/>
              <a:pPr/>
              <a:t>22</a:t>
            </a:fld>
            <a:endParaRPr lang="pt-BR" alt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065" y="2340394"/>
            <a:ext cx="7776095" cy="438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11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EC5821-E156-486B-884A-3431EC290570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Para saber como realizar as análises descritas nas Unidades </a:t>
            </a:r>
            <a:r>
              <a:rPr lang="pt-BR" altLang="pt-BR" dirty="0" smtClean="0"/>
              <a:t>2 </a:t>
            </a:r>
            <a:r>
              <a:rPr lang="pt-BR" altLang="pt-BR" dirty="0"/>
              <a:t>e </a:t>
            </a:r>
            <a:r>
              <a:rPr lang="pt-BR" altLang="pt-BR" dirty="0" smtClean="0"/>
              <a:t>3 </a:t>
            </a:r>
            <a:r>
              <a:rPr lang="pt-BR" altLang="pt-BR" dirty="0"/>
              <a:t>através do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“Como realizar análise exploratória de dados no Microsoft 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</a:t>
            </a:r>
            <a:r>
              <a:rPr lang="pt-BR" altLang="pt-BR" dirty="0" smtClean="0"/>
              <a:t>apresentados, ou no canal menreis39 no </a:t>
            </a:r>
            <a:r>
              <a:rPr lang="pt-BR" altLang="pt-BR" dirty="0" err="1" smtClean="0"/>
              <a:t>YouTube</a:t>
            </a:r>
            <a:r>
              <a:rPr lang="pt-BR" altLang="pt-BR" dirty="0" smtClean="0"/>
              <a:t>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C64574-1511-40F6-A242-ECA9C1D34F10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Para saber como realizar as análises descritas nas Unidades </a:t>
            </a:r>
            <a:r>
              <a:rPr lang="pt-BR" altLang="pt-BR" dirty="0" smtClean="0"/>
              <a:t>2 </a:t>
            </a:r>
            <a:r>
              <a:rPr lang="pt-BR" altLang="pt-BR" dirty="0"/>
              <a:t>e </a:t>
            </a:r>
            <a:r>
              <a:rPr lang="pt-BR" altLang="pt-BR" dirty="0" smtClean="0"/>
              <a:t>3 </a:t>
            </a:r>
            <a:r>
              <a:rPr lang="pt-BR" altLang="pt-BR" dirty="0"/>
              <a:t>através do </a:t>
            </a:r>
            <a:r>
              <a:rPr lang="pt-BR" altLang="pt-BR" dirty="0" err="1"/>
              <a:t>Br.Office</a:t>
            </a:r>
            <a:r>
              <a:rPr lang="pt-BR" altLang="pt-BR" dirty="0"/>
              <a:t> </a:t>
            </a:r>
            <a:r>
              <a:rPr lang="pt-BR" altLang="pt-BR" dirty="0" err="1"/>
              <a:t>Calc</a:t>
            </a:r>
            <a:r>
              <a:rPr lang="pt-BR" altLang="pt-BR" dirty="0"/>
              <a:t>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“Como realizar análise exploratória de dados no </a:t>
            </a:r>
            <a:r>
              <a:rPr lang="pt-BR" altLang="pt-BR" dirty="0" err="1"/>
              <a:t>Br.Office</a:t>
            </a:r>
            <a:r>
              <a:rPr lang="pt-BR" altLang="pt-BR" dirty="0"/>
              <a:t> </a:t>
            </a:r>
            <a:r>
              <a:rPr lang="pt-BR" altLang="pt-BR" dirty="0" err="1"/>
              <a:t>Calc</a:t>
            </a:r>
            <a:r>
              <a:rPr lang="pt-BR" altLang="pt-BR" dirty="0"/>
              <a:t>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apresentados.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BD70E4-45D9-4E91-9C5F-AA612DF1AD4A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Análise Exploratória de </a:t>
            </a:r>
            <a:r>
              <a:rPr lang="pt-BR" altLang="pt-BR" dirty="0" smtClean="0"/>
              <a:t>Dados: através de tabelas e gráficos.</a:t>
            </a:r>
            <a:endParaRPr lang="pt-BR" altLang="pt-BR" dirty="0"/>
          </a:p>
          <a:p>
            <a:pPr lvl="1"/>
            <a:r>
              <a:rPr lang="pt-BR" altLang="pt-BR" dirty="0"/>
              <a:t>O caso de uma variável quantitativa.</a:t>
            </a:r>
          </a:p>
          <a:p>
            <a:pPr lvl="1"/>
            <a:r>
              <a:rPr lang="pt-BR" altLang="pt-BR" dirty="0"/>
              <a:t>O caso de duas variáveis quantitativas.</a:t>
            </a:r>
          </a:p>
          <a:p>
            <a:pPr lvl="1"/>
            <a:r>
              <a:rPr lang="pt-BR" altLang="pt-BR" dirty="0"/>
              <a:t>O caso de uma variável qualitativa e uma quantitativa.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A515E-B31D-447C-865C-D1190D3B9497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Conceito de análise exploratória de dados.</a:t>
            </a:r>
          </a:p>
          <a:p>
            <a:r>
              <a:rPr lang="pt-BR" altLang="pt-BR" dirty="0"/>
              <a:t>Descrição tabular e gráfica de 2 conjuntos:</a:t>
            </a:r>
          </a:p>
          <a:p>
            <a:pPr lvl="1"/>
            <a:r>
              <a:rPr lang="pt-BR" altLang="pt-BR" dirty="0"/>
              <a:t>1 variável qualitativa</a:t>
            </a:r>
          </a:p>
          <a:p>
            <a:pPr lvl="1"/>
            <a:r>
              <a:rPr lang="pt-BR" altLang="pt-BR" dirty="0"/>
              <a:t>2 variáveis qualitativas.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FAC550-1EBF-4177-8302-C781E4D78DE8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que é análise exploratória de dados?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Consiste em RESUMIR E ORGANIZAR os dados coletados através de tabelas, gráficos ou medidas numéricas, e, a partir dos dados resumidos, procurar alguma regularidade ou padrão nas observações (INTERPRETAR os dados).</a:t>
            </a:r>
          </a:p>
          <a:p>
            <a:r>
              <a:rPr lang="pt-BR" altLang="pt-BR"/>
              <a:t>Usar conclusões na tomada de decisões.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29675-B2E3-45C9-92AE-1FE446F581EA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Objetivos</a:t>
            </a:r>
          </a:p>
        </p:txBody>
      </p:sp>
      <p:sp>
        <p:nvSpPr>
          <p:cNvPr id="77838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pt-BR" altLang="pt-BR"/>
              <a:t>Interesse no comportamento individual das variáveis.</a:t>
            </a:r>
          </a:p>
          <a:p>
            <a:pPr>
              <a:lnSpc>
                <a:spcPct val="110000"/>
              </a:lnSpc>
            </a:pPr>
            <a:r>
              <a:rPr lang="pt-BR" altLang="pt-BR"/>
              <a:t>Interesse no relacionamento entre variáveis.</a:t>
            </a:r>
          </a:p>
          <a:p>
            <a:pPr>
              <a:lnSpc>
                <a:spcPct val="110000"/>
              </a:lnSpc>
            </a:pPr>
            <a:r>
              <a:rPr lang="pt-BR" altLang="pt-BR"/>
              <a:t>Variáveis estatísticas: APENAS um resultado possível para cada elemento.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3378A9-6C5A-4E95-AB22-C796C861E9DC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Estrutura da base de dados</a:t>
            </a:r>
          </a:p>
        </p:txBody>
      </p:sp>
      <p:pic>
        <p:nvPicPr>
          <p:cNvPr id="79893" name="Picture 21" descr="BAS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49500"/>
            <a:ext cx="842486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395288" y="5661025"/>
            <a:ext cx="4132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pt-BR" sz="3200">
                <a:solidFill>
                  <a:schemeClr val="bg2"/>
                </a:solidFill>
              </a:rPr>
              <a:t>Variáveis nas colunas</a:t>
            </a: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859338" y="5661025"/>
            <a:ext cx="32750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pt-BR" sz="3200">
                <a:solidFill>
                  <a:schemeClr val="bg2"/>
                </a:solidFill>
              </a:rPr>
              <a:t>Casos nas linhas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4" grpId="0"/>
      <p:bldP spid="798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9173E6-9B85-4AC2-B3B2-77F356380557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Distribuição de </a:t>
            </a:r>
            <a:r>
              <a:rPr lang="pt-BR" altLang="pt-BR" dirty="0" smtClean="0"/>
              <a:t>frequências</a:t>
            </a:r>
            <a:endParaRPr lang="pt-BR" altLang="pt-BR" dirty="0"/>
          </a:p>
        </p:txBody>
      </p:sp>
      <p:sp>
        <p:nvSpPr>
          <p:cNvPr id="80917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Resumo e organização dos dados relacionando os diferentes valores que a variável ou variáveis podem assumir aos números de ocorrências (absolutas e relativas) de cada resultado.</a:t>
            </a:r>
          </a:p>
          <a:p>
            <a:r>
              <a:rPr lang="pt-BR" altLang="pt-BR" dirty="0"/>
              <a:t>Apresentada através de tabelas ou gráficos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5E0583-D3D9-46BD-89AD-2B756824E949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Caso de 1 variável qualitativa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Usualmente poucos valores possíveis.</a:t>
            </a:r>
          </a:p>
          <a:p>
            <a:r>
              <a:rPr lang="pt-BR" altLang="pt-BR" dirty="0"/>
              <a:t>Relacionar valores e contar as ocorrências.</a:t>
            </a:r>
          </a:p>
          <a:p>
            <a:r>
              <a:rPr lang="pt-BR" altLang="pt-BR" dirty="0"/>
              <a:t>Registrar </a:t>
            </a:r>
            <a:r>
              <a:rPr lang="pt-BR" altLang="pt-BR" dirty="0" smtClean="0"/>
              <a:t>frequências </a:t>
            </a:r>
            <a:r>
              <a:rPr lang="pt-BR" altLang="pt-BR" dirty="0"/>
              <a:t>absolutas E relativas.</a:t>
            </a:r>
          </a:p>
          <a:p>
            <a:r>
              <a:rPr lang="pt-BR" altLang="pt-BR" dirty="0"/>
              <a:t>Apresentada em tabela ou gráfico.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775C0B-1634-4B3B-A80F-A20F1201D774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3671888"/>
          </a:xfrm>
        </p:spPr>
        <p:txBody>
          <a:bodyPr/>
          <a:lstStyle/>
          <a:p>
            <a:r>
              <a:rPr lang="pt-BR" altLang="pt-BR" dirty="0"/>
              <a:t>Ver Unidade </a:t>
            </a:r>
            <a:r>
              <a:rPr lang="pt-BR" altLang="pt-BR" dirty="0" smtClean="0"/>
              <a:t>2, </a:t>
            </a:r>
            <a:r>
              <a:rPr lang="pt-BR" altLang="pt-BR" dirty="0"/>
              <a:t>1º exemplo: opinião dos clientes sobre concessionárias </a:t>
            </a:r>
            <a:r>
              <a:rPr lang="pt-BR" altLang="pt-BR" dirty="0" err="1"/>
              <a:t>Toyord</a:t>
            </a:r>
            <a:r>
              <a:rPr lang="pt-BR" altLang="pt-BR" dirty="0"/>
              <a:t>.</a:t>
            </a:r>
          </a:p>
          <a:p>
            <a:r>
              <a:rPr lang="pt-BR" altLang="pt-BR" dirty="0"/>
              <a:t>Valores possíveis: Muito insatisfatória, Insatisfatória, Não causou impressão, Satisfatória, Bastante satisfatória.</a:t>
            </a:r>
          </a:p>
          <a:p>
            <a:r>
              <a:rPr lang="pt-BR" altLang="pt-BR" dirty="0"/>
              <a:t>Contar as </a:t>
            </a:r>
            <a:r>
              <a:rPr lang="pt-BR" altLang="pt-BR" dirty="0" smtClean="0"/>
              <a:t>frequências </a:t>
            </a:r>
            <a:r>
              <a:rPr lang="pt-BR" altLang="pt-BR" dirty="0"/>
              <a:t>de cada um no arquivo </a:t>
            </a:r>
            <a:r>
              <a:rPr lang="pt-BR" altLang="pt-BR" dirty="0" err="1"/>
              <a:t>AmostraToyord</a:t>
            </a:r>
            <a:r>
              <a:rPr lang="pt-BR" altLang="pt-B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1457</TotalTime>
  <Words>834</Words>
  <Application>Microsoft Office PowerPoint</Application>
  <PresentationFormat>Apresentação na tela (4:3)</PresentationFormat>
  <Paragraphs>206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EAD 2</vt:lpstr>
      <vt:lpstr>ESTATÍSTICA I - AULA 02</vt:lpstr>
      <vt:lpstr>Aula prévia</vt:lpstr>
      <vt:lpstr>Conteúdo desta aula</vt:lpstr>
      <vt:lpstr>O que é análise exploratória de dados?</vt:lpstr>
      <vt:lpstr>Objetivos</vt:lpstr>
      <vt:lpstr>Estrutura da base de dados</vt:lpstr>
      <vt:lpstr>Distribuição de frequências</vt:lpstr>
      <vt:lpstr>Caso de 1 variável qualitativa</vt:lpstr>
      <vt:lpstr>Exemplo 1</vt:lpstr>
      <vt:lpstr>Exemplo 1</vt:lpstr>
      <vt:lpstr>Representação gráfica</vt:lpstr>
      <vt:lpstr>Exemplo 1 - Gráficos</vt:lpstr>
      <vt:lpstr>Exemplo 1 - Gráficos</vt:lpstr>
      <vt:lpstr>Exemplo 1 - Gráficos</vt:lpstr>
      <vt:lpstr>O caso de 2 variáveis qualitativas</vt:lpstr>
      <vt:lpstr>O caso de 2 variáveis qualitativas</vt:lpstr>
      <vt:lpstr>Exemplo 2</vt:lpstr>
      <vt:lpstr>Apresentação do PowerPoint</vt:lpstr>
      <vt:lpstr>Apresentação do PowerPoint</vt:lpstr>
      <vt:lpstr>Representação gráfica </vt:lpstr>
      <vt:lpstr>Exemplo 2 - gráfico</vt:lpstr>
      <vt:lpstr>Exemplo 2 - gráfico</vt:lpstr>
      <vt:lpstr>Tô afim de saber...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Exploratória de Dados I</dc:title>
  <dc:creator>Marcelo Menezes Reis</dc:creator>
  <dc:description>Descrição tabular e gráfica: 1 variável qualitativa,  2 qualitativas</dc:description>
  <cp:lastModifiedBy>Marcelo Menezes Reis</cp:lastModifiedBy>
  <cp:revision>257</cp:revision>
  <dcterms:created xsi:type="dcterms:W3CDTF">2001-09-13T21:41:29Z</dcterms:created>
  <dcterms:modified xsi:type="dcterms:W3CDTF">2018-08-14T15:40:10Z</dcterms:modified>
</cp:coreProperties>
</file>