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3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pt-B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  <a:srgbClr val="F3FFCD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82275E3A-7F79-4124-B442-7ED1EAA78A5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22092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A9F7D6-B826-42B0-8F41-E935A5D540FE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4014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0F682C-2915-4619-BB61-7F69D37558AB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Pode dividir a aula a partir deste slide (1-13;  14-26)</a:t>
            </a:r>
          </a:p>
        </p:txBody>
      </p:sp>
    </p:spTree>
    <p:extLst>
      <p:ext uri="{BB962C8B-B14F-4D97-AF65-F5344CB8AC3E}">
        <p14:creationId xmlns:p14="http://schemas.microsoft.com/office/powerpoint/2010/main" val="907417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F530F0-6108-483F-B176-7A842F2244CD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136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Pode dividir a aula a partir deste slide: 1-13; 14-29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05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05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106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106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pt-BR" altLang="pt-BR" noProof="0" smtClean="0"/>
              <a:t>Clique para editar o estilo do título mestre</a:t>
            </a:r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 smtClean="0"/>
              <a:t>Clique para editar o estilo do subtítulo mestre</a:t>
            </a:r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2A3697C-B769-4D57-896D-03F4F9557BF4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1060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0609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10610" name="Group 18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0611" name="Rectangle 19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10612" name="Picture 20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10613" name="Picture 21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614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615" name="Rectangle 2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4182"/>
                </a:gs>
                <a:gs pos="100000">
                  <a:srgbClr val="003366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10616" name="Picture 2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0617" name="Rectangle 25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8979F4-3364-4C35-B8B7-CC860045D68A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26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9672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967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97A9E7-ABBE-4A36-BE74-E5FDA2F5BB68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405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97180D-4F8A-4076-A48B-8B577BD00C08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626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8C3B97-5CA1-407D-B494-9F716A082BA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9589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74F278-805A-4066-9C37-66B4520AB5BC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5416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D3FA4D-ACC9-4064-A71C-C15CFEFE745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2702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3378B1-91D5-45BB-8AB8-93D85F5D3BF5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3490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EF7A90-DF66-4565-9B24-4A97D61E949A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602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F2697B-CFB4-4CE4-A61C-17116E50046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0106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68F38B-0F2C-4CAD-AC5F-66E38E6F051C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9706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 altLang="pt-BR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36A958C-B0A3-4EA2-A76C-B6400903E6AB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95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95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095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5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958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grpSp>
        <p:nvGrpSpPr>
          <p:cNvPr id="10958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9583" name="Group 15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9584" name="Rectangle 16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09585" name="Picture 17"/>
              <p:cNvPicPr>
                <a:picLocks noChangeAspect="1" noChangeArrowheads="1"/>
              </p:cNvPicPr>
              <p:nvPr userDrawn="1"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9586" name="Rectangle 18"/>
            <p:cNvSpPr>
              <a:spLocks noChangeArrowheads="1"/>
            </p:cNvSpPr>
            <p:nvPr userDrawn="1"/>
          </p:nvSpPr>
          <p:spPr bwMode="auto">
            <a:xfrm>
              <a:off x="0" y="799"/>
              <a:ext cx="5760" cy="3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958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81300"/>
            <a:ext cx="8229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9589" name="Rectangle 2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557338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9781CA7-ED7B-44F7-91B6-DB68487BCEC4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39925"/>
            <a:ext cx="7772400" cy="1493838"/>
          </a:xfrm>
        </p:spPr>
        <p:txBody>
          <a:bodyPr/>
          <a:lstStyle/>
          <a:p>
            <a:r>
              <a:rPr lang="pt-BR" altLang="pt-BR" sz="4000" u="sng" smtClean="0"/>
              <a:t>ESTATÍSTICA I - </a:t>
            </a:r>
            <a:r>
              <a:rPr lang="pt-BR" altLang="pt-BR" sz="4000" u="sng"/>
              <a:t>AULA 01</a:t>
            </a:r>
            <a:endParaRPr lang="pt-BR" altLang="pt-BR" sz="4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/>
              <a:t>CONCEITOS E PLANEJAMENTO DE PESQUISA – Unidade 1</a:t>
            </a:r>
          </a:p>
          <a:p>
            <a:pPr>
              <a:lnSpc>
                <a:spcPct val="80000"/>
              </a:lnSpc>
            </a:pPr>
            <a:endParaRPr lang="pt-BR" altLang="pt-BR"/>
          </a:p>
          <a:p>
            <a:pPr>
              <a:lnSpc>
                <a:spcPct val="80000"/>
              </a:lnSpc>
            </a:pPr>
            <a:r>
              <a:rPr lang="pt-BR" altLang="pt-BR"/>
              <a:t>Professor Marcelo Menezes Reis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BC1D8A-CCB8-4D7E-8B26-275722EBBC39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Variáveis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Sua medição permite atingir os objetivos específicos.</a:t>
            </a:r>
          </a:p>
          <a:p>
            <a:r>
              <a:rPr lang="pt-BR" altLang="pt-BR"/>
              <a:t>Para cada elemento pesquisado, em dado momento, cada variável pode assumir APENAS um valor: pesquisa planejada de maneira a garantir tal condição.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57BC9F-42FB-4E9D-9CC0-1DF3D7678B2D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Variáveis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As hipóteses de pesquisa são formuladas para as variáveis:</a:t>
            </a:r>
          </a:p>
          <a:p>
            <a:pPr lvl="1"/>
            <a:r>
              <a:rPr lang="pt-BR" altLang="pt-BR"/>
              <a:t>Definem-se os valores que esperamos que as variáveis assumam.</a:t>
            </a:r>
          </a:p>
          <a:p>
            <a:pPr lvl="1"/>
            <a:r>
              <a:rPr lang="pt-BR" altLang="pt-BR"/>
              <a:t>Definem-se os relacionamentos que esperamos que as variáveis devam apresentar entre 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B5331-EFED-4470-A733-086EC0C8282C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Nível de mensuração</a:t>
            </a:r>
          </a:p>
        </p:txBody>
      </p:sp>
      <p:pic>
        <p:nvPicPr>
          <p:cNvPr id="860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2193925"/>
            <a:ext cx="7704138" cy="4259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B55853-5BB7-4373-B870-AD226233BF12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Nível de manipulação</a:t>
            </a:r>
          </a:p>
        </p:txBody>
      </p:sp>
      <p:graphicFrame>
        <p:nvGraphicFramePr>
          <p:cNvPr id="8806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50825" y="2420938"/>
          <a:ext cx="8642350" cy="352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3" name="Documento" r:id="rId4" imgW="3787200" imgH="1432080" progId="Word.Document.8">
                  <p:embed/>
                </p:oleObj>
              </mc:Choice>
              <mc:Fallback>
                <p:oleObj name="Documento" r:id="rId4" imgW="3787200" imgH="143208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420938"/>
                        <a:ext cx="8642350" cy="352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29090F-D8DE-4E5A-A22A-6C7A3D3EE66D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Delineamento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Objetivos, população e variáveis definidos.</a:t>
            </a:r>
          </a:p>
          <a:p>
            <a:r>
              <a:rPr lang="pt-BR" altLang="pt-BR"/>
              <a:t>Tipo de pesquisa: levantamento ou experimento.</a:t>
            </a:r>
          </a:p>
          <a:p>
            <a:r>
              <a:rPr lang="pt-BR" altLang="pt-BR"/>
              <a:t>Forma de coleta dos dados:</a:t>
            </a:r>
          </a:p>
          <a:p>
            <a:pPr lvl="1"/>
            <a:r>
              <a:rPr lang="pt-BR" altLang="pt-BR"/>
              <a:t>Censo ou amostragem.</a:t>
            </a:r>
          </a:p>
          <a:p>
            <a:pPr lvl="1"/>
            <a:r>
              <a:rPr lang="pt-BR" altLang="pt-BR"/>
              <a:t>Dados secundários ou primários.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BF8D8B-A792-43E5-9DDB-2E3B047C92B3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Levantamento</a:t>
            </a:r>
          </a:p>
        </p:txBody>
      </p:sp>
      <p:sp>
        <p:nvSpPr>
          <p:cNvPr id="91153" name="Text Box 17"/>
          <p:cNvSpPr txBox="1">
            <a:spLocks noChangeArrowheads="1"/>
          </p:cNvSpPr>
          <p:nvPr/>
        </p:nvSpPr>
        <p:spPr bwMode="auto">
          <a:xfrm>
            <a:off x="827088" y="2276475"/>
            <a:ext cx="7561262" cy="107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pt-BR" altLang="pt-BR" sz="3200">
                <a:solidFill>
                  <a:schemeClr val="bg2"/>
                </a:solidFill>
                <a:latin typeface="Times New Roman" panose="02020603050405020304" pitchFamily="18" charset="0"/>
              </a:rPr>
              <a:t>População: opiniões dos registrados no CRA de Santa Catarina, graduados no estado</a:t>
            </a:r>
          </a:p>
        </p:txBody>
      </p:sp>
      <p:grpSp>
        <p:nvGrpSpPr>
          <p:cNvPr id="91163" name="Group 27"/>
          <p:cNvGrpSpPr>
            <a:grpSpLocks/>
          </p:cNvGrpSpPr>
          <p:nvPr/>
        </p:nvGrpSpPr>
        <p:grpSpPr bwMode="auto">
          <a:xfrm>
            <a:off x="3924300" y="3357563"/>
            <a:ext cx="4318000" cy="1566862"/>
            <a:chOff x="2472" y="2115"/>
            <a:chExt cx="2720" cy="987"/>
          </a:xfrm>
        </p:grpSpPr>
        <p:sp>
          <p:nvSpPr>
            <p:cNvPr id="91155" name="Text Box 19"/>
            <p:cNvSpPr txBox="1">
              <a:spLocks noChangeArrowheads="1"/>
            </p:cNvSpPr>
            <p:nvPr/>
          </p:nvSpPr>
          <p:spPr bwMode="auto">
            <a:xfrm>
              <a:off x="2472" y="2478"/>
              <a:ext cx="2720" cy="62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r>
                <a:rPr lang="pt-BR" altLang="pt-BR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Amostra: parcela da opinião dos registrados</a:t>
              </a:r>
            </a:p>
          </p:txBody>
        </p:sp>
        <p:sp>
          <p:nvSpPr>
            <p:cNvPr id="91160" name="Line 24"/>
            <p:cNvSpPr>
              <a:spLocks noChangeShapeType="1"/>
            </p:cNvSpPr>
            <p:nvPr/>
          </p:nvSpPr>
          <p:spPr bwMode="auto">
            <a:xfrm>
              <a:off x="3243" y="2115"/>
              <a:ext cx="0" cy="363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1162" name="Group 26"/>
          <p:cNvGrpSpPr>
            <a:grpSpLocks/>
          </p:cNvGrpSpPr>
          <p:nvPr/>
        </p:nvGrpSpPr>
        <p:grpSpPr bwMode="auto">
          <a:xfrm>
            <a:off x="323850" y="3789363"/>
            <a:ext cx="3600450" cy="1658937"/>
            <a:chOff x="204" y="2387"/>
            <a:chExt cx="2268" cy="1045"/>
          </a:xfrm>
        </p:grpSpPr>
        <p:sp>
          <p:nvSpPr>
            <p:cNvPr id="91156" name="Text Box 20"/>
            <p:cNvSpPr txBox="1">
              <a:spLocks noChangeArrowheads="1"/>
            </p:cNvSpPr>
            <p:nvPr/>
          </p:nvSpPr>
          <p:spPr bwMode="auto">
            <a:xfrm>
              <a:off x="204" y="2387"/>
              <a:ext cx="1905" cy="1045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r>
                <a:rPr lang="pt-BR" altLang="pt-BR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Aplicação de instrumento de pesquisa</a:t>
              </a:r>
            </a:p>
          </p:txBody>
        </p:sp>
        <p:sp>
          <p:nvSpPr>
            <p:cNvPr id="91161" name="Line 25"/>
            <p:cNvSpPr>
              <a:spLocks noChangeShapeType="1"/>
            </p:cNvSpPr>
            <p:nvPr/>
          </p:nvSpPr>
          <p:spPr bwMode="auto">
            <a:xfrm>
              <a:off x="2064" y="2795"/>
              <a:ext cx="408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1166" name="Group 30"/>
          <p:cNvGrpSpPr>
            <a:grpSpLocks/>
          </p:cNvGrpSpPr>
          <p:nvPr/>
        </p:nvGrpSpPr>
        <p:grpSpPr bwMode="auto">
          <a:xfrm>
            <a:off x="4427538" y="4941888"/>
            <a:ext cx="3382962" cy="1109662"/>
            <a:chOff x="2789" y="3113"/>
            <a:chExt cx="2131" cy="699"/>
          </a:xfrm>
        </p:grpSpPr>
        <p:sp>
          <p:nvSpPr>
            <p:cNvPr id="91159" name="Text Box 23"/>
            <p:cNvSpPr txBox="1">
              <a:spLocks noChangeArrowheads="1"/>
            </p:cNvSpPr>
            <p:nvPr/>
          </p:nvSpPr>
          <p:spPr bwMode="auto">
            <a:xfrm>
              <a:off x="2789" y="3430"/>
              <a:ext cx="2131" cy="382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 eaLnBrk="0" hangingPunct="0"/>
              <a:r>
                <a:rPr lang="pt-BR" altLang="pt-BR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Dados observados</a:t>
              </a:r>
            </a:p>
          </p:txBody>
        </p:sp>
        <p:sp>
          <p:nvSpPr>
            <p:cNvPr id="91165" name="Line 29"/>
            <p:cNvSpPr>
              <a:spLocks noChangeShapeType="1"/>
            </p:cNvSpPr>
            <p:nvPr/>
          </p:nvSpPr>
          <p:spPr bwMode="auto">
            <a:xfrm>
              <a:off x="3243" y="3113"/>
              <a:ext cx="0" cy="317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1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A6A20B-6B20-4CE6-869F-8AC5EF13A0CA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Levantamento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Pouco controle por parte do pesquisador.</a:t>
            </a:r>
          </a:p>
          <a:p>
            <a:r>
              <a:rPr lang="pt-BR" altLang="pt-BR"/>
              <a:t>Apenas avaliar associação e correlação entre as variáveis.</a:t>
            </a:r>
          </a:p>
          <a:p>
            <a:r>
              <a:rPr lang="pt-BR" altLang="pt-BR"/>
              <a:t>Precisa de muitos dados para retratar adequadamente a variabilidade.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F6CFE5-70FA-4AEB-BBE4-E758F2A4D78F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Experimento</a:t>
            </a:r>
          </a:p>
        </p:txBody>
      </p:sp>
      <p:grpSp>
        <p:nvGrpSpPr>
          <p:cNvPr id="93199" name="Group 15"/>
          <p:cNvGrpSpPr>
            <a:grpSpLocks/>
          </p:cNvGrpSpPr>
          <p:nvPr/>
        </p:nvGrpSpPr>
        <p:grpSpPr bwMode="auto">
          <a:xfrm>
            <a:off x="827088" y="2349500"/>
            <a:ext cx="7129462" cy="762000"/>
            <a:chOff x="521" y="1480"/>
            <a:chExt cx="4491" cy="480"/>
          </a:xfrm>
        </p:grpSpPr>
        <p:sp>
          <p:nvSpPr>
            <p:cNvPr id="93191" name="Text Box 7"/>
            <p:cNvSpPr txBox="1">
              <a:spLocks noChangeArrowheads="1"/>
            </p:cNvSpPr>
            <p:nvPr/>
          </p:nvSpPr>
          <p:spPr bwMode="auto">
            <a:xfrm>
              <a:off x="521" y="1528"/>
              <a:ext cx="1996" cy="432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r>
                <a:rPr lang="pt-BR" altLang="pt-BR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Aula expositiva</a:t>
              </a:r>
            </a:p>
          </p:txBody>
        </p:sp>
        <p:sp>
          <p:nvSpPr>
            <p:cNvPr id="93192" name="Text Box 8"/>
            <p:cNvSpPr txBox="1">
              <a:spLocks noChangeArrowheads="1"/>
            </p:cNvSpPr>
            <p:nvPr/>
          </p:nvSpPr>
          <p:spPr bwMode="auto">
            <a:xfrm>
              <a:off x="3092" y="1480"/>
              <a:ext cx="1920" cy="480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r>
                <a:rPr lang="pt-BR" altLang="pt-BR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Estudo de Casos</a:t>
              </a:r>
            </a:p>
          </p:txBody>
        </p:sp>
      </p:grpSp>
      <p:grpSp>
        <p:nvGrpSpPr>
          <p:cNvPr id="93201" name="Group 17"/>
          <p:cNvGrpSpPr>
            <a:grpSpLocks/>
          </p:cNvGrpSpPr>
          <p:nvPr/>
        </p:nvGrpSpPr>
        <p:grpSpPr bwMode="auto">
          <a:xfrm>
            <a:off x="5148263" y="2924175"/>
            <a:ext cx="2611437" cy="1084263"/>
            <a:chOff x="3243" y="1842"/>
            <a:chExt cx="1645" cy="683"/>
          </a:xfrm>
        </p:grpSpPr>
        <p:sp>
          <p:nvSpPr>
            <p:cNvPr id="93190" name="Text Box 6"/>
            <p:cNvSpPr txBox="1">
              <a:spLocks noChangeArrowheads="1"/>
            </p:cNvSpPr>
            <p:nvPr/>
          </p:nvSpPr>
          <p:spPr bwMode="auto">
            <a:xfrm>
              <a:off x="3243" y="2205"/>
              <a:ext cx="1645" cy="320"/>
            </a:xfrm>
            <a:prstGeom prst="rect">
              <a:avLst/>
            </a:prstGeom>
            <a:noFill/>
            <a:ln w="158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r>
                <a:rPr lang="pt-BR" altLang="pt-BR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Turma B</a:t>
              </a:r>
            </a:p>
          </p:txBody>
        </p:sp>
        <p:sp>
          <p:nvSpPr>
            <p:cNvPr id="93196" name="Line 12"/>
            <p:cNvSpPr>
              <a:spLocks noChangeShapeType="1"/>
            </p:cNvSpPr>
            <p:nvPr/>
          </p:nvSpPr>
          <p:spPr bwMode="auto">
            <a:xfrm>
              <a:off x="4014" y="1842"/>
              <a:ext cx="0" cy="317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3200" name="Group 16"/>
          <p:cNvGrpSpPr>
            <a:grpSpLocks/>
          </p:cNvGrpSpPr>
          <p:nvPr/>
        </p:nvGrpSpPr>
        <p:grpSpPr bwMode="auto">
          <a:xfrm>
            <a:off x="1476375" y="2924175"/>
            <a:ext cx="2374900" cy="1084263"/>
            <a:chOff x="930" y="1842"/>
            <a:chExt cx="1496" cy="683"/>
          </a:xfrm>
        </p:grpSpPr>
        <p:sp>
          <p:nvSpPr>
            <p:cNvPr id="93189" name="Text Box 5"/>
            <p:cNvSpPr txBox="1">
              <a:spLocks noChangeArrowheads="1"/>
            </p:cNvSpPr>
            <p:nvPr/>
          </p:nvSpPr>
          <p:spPr bwMode="auto">
            <a:xfrm>
              <a:off x="930" y="2205"/>
              <a:ext cx="1496" cy="320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r>
                <a:rPr lang="pt-BR" altLang="pt-BR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Turma A</a:t>
              </a:r>
            </a:p>
          </p:txBody>
        </p:sp>
        <p:sp>
          <p:nvSpPr>
            <p:cNvPr id="93197" name="Line 13"/>
            <p:cNvSpPr>
              <a:spLocks noChangeShapeType="1"/>
            </p:cNvSpPr>
            <p:nvPr/>
          </p:nvSpPr>
          <p:spPr bwMode="auto">
            <a:xfrm>
              <a:off x="1655" y="1842"/>
              <a:ext cx="0" cy="317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3204" name="Group 20"/>
          <p:cNvGrpSpPr>
            <a:grpSpLocks/>
          </p:cNvGrpSpPr>
          <p:nvPr/>
        </p:nvGrpSpPr>
        <p:grpSpPr bwMode="auto">
          <a:xfrm>
            <a:off x="1403350" y="4149725"/>
            <a:ext cx="6502400" cy="2262188"/>
            <a:chOff x="884" y="2614"/>
            <a:chExt cx="4096" cy="1425"/>
          </a:xfrm>
        </p:grpSpPr>
        <p:grpSp>
          <p:nvGrpSpPr>
            <p:cNvPr id="93203" name="Group 19"/>
            <p:cNvGrpSpPr>
              <a:grpSpLocks/>
            </p:cNvGrpSpPr>
            <p:nvPr/>
          </p:nvGrpSpPr>
          <p:grpSpPr bwMode="auto">
            <a:xfrm>
              <a:off x="3243" y="2614"/>
              <a:ext cx="1737" cy="1380"/>
              <a:chOff x="3243" y="2614"/>
              <a:chExt cx="1737" cy="1380"/>
            </a:xfrm>
          </p:grpSpPr>
          <p:sp>
            <p:nvSpPr>
              <p:cNvPr id="93193" name="Line 9"/>
              <p:cNvSpPr>
                <a:spLocks noChangeShapeType="1"/>
              </p:cNvSpPr>
              <p:nvPr/>
            </p:nvSpPr>
            <p:spPr bwMode="auto">
              <a:xfrm>
                <a:off x="4014" y="2614"/>
                <a:ext cx="0" cy="317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3194" name="Text Box 10"/>
              <p:cNvSpPr txBox="1">
                <a:spLocks noChangeArrowheads="1"/>
              </p:cNvSpPr>
              <p:nvPr/>
            </p:nvSpPr>
            <p:spPr bwMode="auto">
              <a:xfrm>
                <a:off x="3243" y="3022"/>
                <a:ext cx="1737" cy="972"/>
              </a:xfrm>
              <a:prstGeom prst="rect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pt-BR" altLang="pt-BR" sz="32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Resposta ao questionário de motivação</a:t>
                </a:r>
              </a:p>
            </p:txBody>
          </p:sp>
        </p:grpSp>
        <p:grpSp>
          <p:nvGrpSpPr>
            <p:cNvPr id="93202" name="Group 18"/>
            <p:cNvGrpSpPr>
              <a:grpSpLocks/>
            </p:cNvGrpSpPr>
            <p:nvPr/>
          </p:nvGrpSpPr>
          <p:grpSpPr bwMode="auto">
            <a:xfrm>
              <a:off x="884" y="2659"/>
              <a:ext cx="1773" cy="1380"/>
              <a:chOff x="884" y="2659"/>
              <a:chExt cx="1773" cy="1380"/>
            </a:xfrm>
          </p:grpSpPr>
          <p:sp>
            <p:nvSpPr>
              <p:cNvPr id="93195" name="Text Box 11"/>
              <p:cNvSpPr txBox="1">
                <a:spLocks noChangeArrowheads="1"/>
              </p:cNvSpPr>
              <p:nvPr/>
            </p:nvSpPr>
            <p:spPr bwMode="auto">
              <a:xfrm>
                <a:off x="884" y="3067"/>
                <a:ext cx="1773" cy="972"/>
              </a:xfrm>
              <a:prstGeom prst="rect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pt-BR" altLang="pt-BR" sz="32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Resposta ao questionário de motivação</a:t>
                </a:r>
              </a:p>
            </p:txBody>
          </p:sp>
          <p:sp>
            <p:nvSpPr>
              <p:cNvPr id="93198" name="Line 14"/>
              <p:cNvSpPr>
                <a:spLocks noChangeShapeType="1"/>
              </p:cNvSpPr>
              <p:nvPr/>
            </p:nvSpPr>
            <p:spPr bwMode="auto">
              <a:xfrm>
                <a:off x="1655" y="2659"/>
                <a:ext cx="0" cy="317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4048A2-52DB-44F0-A7C3-CF0C80BB4C00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Experimento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Muito controle por parte do pesquisador.</a:t>
            </a:r>
          </a:p>
          <a:p>
            <a:r>
              <a:rPr lang="pt-BR" altLang="pt-BR"/>
              <a:t>Permite avaliar relações de causa e efeito. </a:t>
            </a:r>
          </a:p>
          <a:p>
            <a:r>
              <a:rPr lang="pt-BR" altLang="pt-BR"/>
              <a:t>Não precisa de muitos dados pois as fontes de variabilidade foram reduzidas.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54C2E4-6D06-44B3-AAE3-55C83F951712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9523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Censo x Amostragem</a:t>
            </a:r>
          </a:p>
        </p:txBody>
      </p:sp>
      <p:grpSp>
        <p:nvGrpSpPr>
          <p:cNvPr id="95237" name="Group 5"/>
          <p:cNvGrpSpPr>
            <a:grpSpLocks/>
          </p:cNvGrpSpPr>
          <p:nvPr/>
        </p:nvGrpSpPr>
        <p:grpSpPr bwMode="auto">
          <a:xfrm>
            <a:off x="684213" y="2349500"/>
            <a:ext cx="3130550" cy="3341688"/>
            <a:chOff x="960" y="1392"/>
            <a:chExt cx="1972" cy="2105"/>
          </a:xfrm>
        </p:grpSpPr>
        <p:graphicFrame>
          <p:nvGraphicFramePr>
            <p:cNvPr id="95238" name="Object 6"/>
            <p:cNvGraphicFramePr>
              <a:graphicFrameLocks noChangeAspect="1"/>
            </p:cNvGraphicFramePr>
            <p:nvPr/>
          </p:nvGraphicFramePr>
          <p:xfrm>
            <a:off x="960" y="1392"/>
            <a:ext cx="1972" cy="18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49" name="Clip" r:id="rId3" imgW="4278960" imgH="4016520" progId="MS_ClipArt_Gallery.2">
                    <p:embed/>
                  </p:oleObj>
                </mc:Choice>
                <mc:Fallback>
                  <p:oleObj name="Clip" r:id="rId3" imgW="4278960" imgH="401652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1392"/>
                          <a:ext cx="1972" cy="18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bg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5239" name="Text Box 7"/>
            <p:cNvSpPr txBox="1">
              <a:spLocks noChangeArrowheads="1"/>
            </p:cNvSpPr>
            <p:nvPr/>
          </p:nvSpPr>
          <p:spPr bwMode="auto">
            <a:xfrm>
              <a:off x="1430" y="3132"/>
              <a:ext cx="118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pt-BR" altLang="pt-BR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População</a:t>
              </a:r>
            </a:p>
          </p:txBody>
        </p:sp>
      </p:grpSp>
      <p:grpSp>
        <p:nvGrpSpPr>
          <p:cNvPr id="95240" name="Group 8"/>
          <p:cNvGrpSpPr>
            <a:grpSpLocks/>
          </p:cNvGrpSpPr>
          <p:nvPr/>
        </p:nvGrpSpPr>
        <p:grpSpPr bwMode="auto">
          <a:xfrm>
            <a:off x="3924300" y="2205038"/>
            <a:ext cx="4305300" cy="1554162"/>
            <a:chOff x="2976" y="924"/>
            <a:chExt cx="2712" cy="979"/>
          </a:xfrm>
        </p:grpSpPr>
        <p:sp>
          <p:nvSpPr>
            <p:cNvPr id="95241" name="Line 9"/>
            <p:cNvSpPr>
              <a:spLocks noChangeShapeType="1"/>
            </p:cNvSpPr>
            <p:nvPr/>
          </p:nvSpPr>
          <p:spPr bwMode="auto">
            <a:xfrm flipV="1">
              <a:off x="2976" y="1200"/>
              <a:ext cx="480" cy="336"/>
            </a:xfrm>
            <a:prstGeom prst="line">
              <a:avLst/>
            </a:prstGeom>
            <a:noFill/>
            <a:ln w="38100" cap="sq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5242" name="Text Box 10"/>
            <p:cNvSpPr txBox="1">
              <a:spLocks noChangeArrowheads="1"/>
            </p:cNvSpPr>
            <p:nvPr/>
          </p:nvSpPr>
          <p:spPr bwMode="auto">
            <a:xfrm>
              <a:off x="3446" y="924"/>
              <a:ext cx="2242" cy="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pt-BR" altLang="pt-BR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Todos: Censo</a:t>
              </a:r>
            </a:p>
            <a:p>
              <a:pPr algn="l" eaLnBrk="0" hangingPunct="0"/>
              <a:r>
                <a:rPr lang="pt-BR" altLang="pt-BR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Análise Exploratória</a:t>
              </a:r>
            </a:p>
            <a:p>
              <a:pPr algn="l" eaLnBrk="0" hangingPunct="0"/>
              <a:r>
                <a:rPr lang="pt-BR" altLang="pt-BR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dos Dados</a:t>
              </a:r>
            </a:p>
          </p:txBody>
        </p:sp>
      </p:grpSp>
      <p:grpSp>
        <p:nvGrpSpPr>
          <p:cNvPr id="95243" name="Group 11"/>
          <p:cNvGrpSpPr>
            <a:grpSpLocks/>
          </p:cNvGrpSpPr>
          <p:nvPr/>
        </p:nvGrpSpPr>
        <p:grpSpPr bwMode="auto">
          <a:xfrm>
            <a:off x="3852863" y="4365625"/>
            <a:ext cx="4351337" cy="2136775"/>
            <a:chOff x="2976" y="3072"/>
            <a:chExt cx="2741" cy="1346"/>
          </a:xfrm>
        </p:grpSpPr>
        <p:sp>
          <p:nvSpPr>
            <p:cNvPr id="95244" name="Line 12"/>
            <p:cNvSpPr>
              <a:spLocks noChangeShapeType="1"/>
            </p:cNvSpPr>
            <p:nvPr/>
          </p:nvSpPr>
          <p:spPr bwMode="auto">
            <a:xfrm>
              <a:off x="2976" y="3072"/>
              <a:ext cx="480" cy="336"/>
            </a:xfrm>
            <a:prstGeom prst="line">
              <a:avLst/>
            </a:prstGeom>
            <a:noFill/>
            <a:ln w="38100" cap="sq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5245" name="Text Box 13"/>
            <p:cNvSpPr txBox="1">
              <a:spLocks noChangeArrowheads="1"/>
            </p:cNvSpPr>
            <p:nvPr/>
          </p:nvSpPr>
          <p:spPr bwMode="auto">
            <a:xfrm>
              <a:off x="3446" y="3132"/>
              <a:ext cx="2271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pt-BR" altLang="pt-BR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Parte: Amostra</a:t>
              </a:r>
            </a:p>
            <a:p>
              <a:pPr algn="l" eaLnBrk="0" hangingPunct="0"/>
              <a:r>
                <a:rPr lang="pt-BR" altLang="pt-BR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Análise Exploratória</a:t>
              </a:r>
            </a:p>
            <a:p>
              <a:pPr algn="l" eaLnBrk="0" hangingPunct="0"/>
              <a:r>
                <a:rPr lang="pt-BR" altLang="pt-BR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dos Dados +</a:t>
              </a:r>
            </a:p>
            <a:p>
              <a:pPr algn="l" eaLnBrk="0" hangingPunct="0"/>
              <a:r>
                <a:rPr lang="pt-BR" altLang="pt-BR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Inferência Estatística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2F1039-6633-4484-AD5F-59B568BDA560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Conteúdo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Conceito de Estatística.</a:t>
            </a:r>
          </a:p>
          <a:p>
            <a:r>
              <a:rPr lang="pt-BR" altLang="pt-BR"/>
              <a:t>Conceito de Variabilidade.</a:t>
            </a:r>
          </a:p>
          <a:p>
            <a:r>
              <a:rPr lang="pt-BR" altLang="pt-BR"/>
              <a:t>Subdivisões da Estatística.</a:t>
            </a:r>
          </a:p>
          <a:p>
            <a:r>
              <a:rPr lang="pt-BR" altLang="pt-BR"/>
              <a:t>Importância para o Administrador.</a:t>
            </a:r>
          </a:p>
          <a:p>
            <a:r>
              <a:rPr lang="pt-BR" altLang="pt-BR"/>
              <a:t>Planejamento estatístico da pesquisa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AE7076-5A48-4CED-A5B6-305B3BC845E7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Amostragem aleatória simples</a:t>
            </a:r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2339975" y="4292600"/>
            <a:ext cx="485775" cy="1057275"/>
          </a:xfrm>
          <a:prstGeom prst="downArrow">
            <a:avLst>
              <a:gd name="adj1" fmla="val 50000"/>
              <a:gd name="adj2" fmla="val 54412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3200" b="1">
                <a:solidFill>
                  <a:schemeClr val="bg2"/>
                </a:solidFill>
              </a:rPr>
              <a:t>Sorteio não viciado</a:t>
            </a:r>
          </a:p>
        </p:txBody>
      </p:sp>
      <p:grpSp>
        <p:nvGrpSpPr>
          <p:cNvPr id="88080" name="Group 16"/>
          <p:cNvGrpSpPr>
            <a:grpSpLocks/>
          </p:cNvGrpSpPr>
          <p:nvPr/>
        </p:nvGrpSpPr>
        <p:grpSpPr bwMode="auto">
          <a:xfrm>
            <a:off x="1403350" y="5373688"/>
            <a:ext cx="2811463" cy="1006475"/>
            <a:chOff x="1383" y="3385"/>
            <a:chExt cx="1771" cy="634"/>
          </a:xfrm>
        </p:grpSpPr>
        <p:graphicFrame>
          <p:nvGraphicFramePr>
            <p:cNvPr id="88073" name="Object 9"/>
            <p:cNvGraphicFramePr>
              <a:graphicFrameLocks noChangeAspect="1"/>
            </p:cNvGraphicFramePr>
            <p:nvPr/>
          </p:nvGraphicFramePr>
          <p:xfrm>
            <a:off x="1383" y="3385"/>
            <a:ext cx="624" cy="6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02" name="Clip" r:id="rId4" imgW="4278960" imgH="4016520" progId="MS_ClipArt_Gallery.2">
                    <p:embed/>
                  </p:oleObj>
                </mc:Choice>
                <mc:Fallback>
                  <p:oleObj name="Clip" r:id="rId4" imgW="4278960" imgH="401652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3385"/>
                          <a:ext cx="624" cy="6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8074" name="Text Box 10"/>
            <p:cNvSpPr txBox="1">
              <a:spLocks noChangeArrowheads="1"/>
            </p:cNvSpPr>
            <p:nvPr/>
          </p:nvSpPr>
          <p:spPr bwMode="auto">
            <a:xfrm>
              <a:off x="2000" y="3521"/>
              <a:ext cx="115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pt-BR" altLang="pt-BR" sz="3200" b="1">
                  <a:solidFill>
                    <a:schemeClr val="bg2"/>
                  </a:solidFill>
                </a:rPr>
                <a:t>Amostra</a:t>
              </a:r>
            </a:p>
          </p:txBody>
        </p:sp>
      </p:grpSp>
      <p:graphicFrame>
        <p:nvGraphicFramePr>
          <p:cNvPr id="88076" name="Object 12"/>
          <p:cNvGraphicFramePr>
            <a:graphicFrameLocks noChangeAspect="1"/>
          </p:cNvGraphicFramePr>
          <p:nvPr/>
        </p:nvGraphicFramePr>
        <p:xfrm>
          <a:off x="179388" y="2133600"/>
          <a:ext cx="4176712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3" name="Clip" r:id="rId6" imgW="4278960" imgH="4016520" progId="MS_ClipArt_Gallery.2">
                  <p:embed/>
                </p:oleObj>
              </mc:Choice>
              <mc:Fallback>
                <p:oleObj name="Clip" r:id="rId6" imgW="4278960" imgH="40165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133600"/>
                        <a:ext cx="4176712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4211638" y="2492375"/>
            <a:ext cx="47529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pt-BR" altLang="pt-BR" sz="3200" b="1">
                <a:solidFill>
                  <a:schemeClr val="bg2"/>
                </a:solidFill>
              </a:rPr>
              <a:t>População homogênea </a:t>
            </a:r>
          </a:p>
          <a:p>
            <a:pPr algn="ctr" eaLnBrk="0" hangingPunct="0"/>
            <a:r>
              <a:rPr lang="pt-BR" altLang="pt-BR" sz="3200" b="1">
                <a:solidFill>
                  <a:schemeClr val="bg2"/>
                </a:solidFill>
              </a:rPr>
              <a:t>em relação à variável </a:t>
            </a:r>
          </a:p>
          <a:p>
            <a:pPr algn="ctr" eaLnBrk="0" hangingPunct="0"/>
            <a:r>
              <a:rPr lang="pt-BR" altLang="pt-BR" sz="3200" b="1">
                <a:solidFill>
                  <a:schemeClr val="bg2"/>
                </a:solidFill>
              </a:rPr>
              <a:t>de interesse!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716463" y="4221163"/>
            <a:ext cx="410527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pt-BR" altLang="pt-BR" sz="3200" b="1">
                <a:solidFill>
                  <a:schemeClr val="bg2"/>
                </a:solidFill>
              </a:rPr>
              <a:t>Números aleatórios ou </a:t>
            </a:r>
          </a:p>
          <a:p>
            <a:pPr algn="ctr" eaLnBrk="0" hangingPunct="0"/>
            <a:r>
              <a:rPr lang="pt-BR" altLang="pt-BR" sz="3200" b="1">
                <a:solidFill>
                  <a:schemeClr val="bg2"/>
                </a:solidFill>
              </a:rPr>
              <a:t>pseudo-aleatórios</a:t>
            </a:r>
            <a:endParaRPr lang="pt-BR" altLang="pt-BR" sz="32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04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1" grpId="0" animBg="1" autoUpdateAnimBg="0"/>
      <p:bldP spid="88077" grpId="0"/>
      <p:bldP spid="8807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A17A6D-D02E-48D1-B9B8-C8E2C8DE5085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9728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Dados secundários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539750" y="2781300"/>
            <a:ext cx="1855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pt-BR" sz="3200">
                <a:solidFill>
                  <a:schemeClr val="bg2"/>
                </a:solidFill>
                <a:latin typeface="Times New Roman" panose="02020603050405020304" pitchFamily="18" charset="0"/>
              </a:rPr>
              <a:t>Existentes</a:t>
            </a:r>
          </a:p>
        </p:txBody>
      </p:sp>
      <p:graphicFrame>
        <p:nvGraphicFramePr>
          <p:cNvPr id="97286" name="Object 6"/>
          <p:cNvGraphicFramePr>
            <a:graphicFrameLocks noChangeAspect="1"/>
          </p:cNvGraphicFramePr>
          <p:nvPr/>
        </p:nvGraphicFramePr>
        <p:xfrm>
          <a:off x="2987675" y="2422525"/>
          <a:ext cx="134143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8" name="Clip" r:id="rId3" imgW="630000" imgH="643680" progId="MS_ClipArt_Gallery.2">
                  <p:embed/>
                </p:oleObj>
              </mc:Choice>
              <mc:Fallback>
                <p:oleObj name="Clip" r:id="rId3" imgW="630000" imgH="64368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422525"/>
                        <a:ext cx="1341438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7" name="Object 7"/>
          <p:cNvGraphicFramePr>
            <a:graphicFrameLocks noChangeAspect="1"/>
          </p:cNvGraphicFramePr>
          <p:nvPr/>
        </p:nvGraphicFramePr>
        <p:xfrm>
          <a:off x="5795963" y="2781300"/>
          <a:ext cx="2519362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9" name="Clip" r:id="rId5" imgW="4868640" imgH="3115800" progId="MS_ClipArt_Gallery.2">
                  <p:embed/>
                </p:oleObj>
              </mc:Choice>
              <mc:Fallback>
                <p:oleObj name="Clip" r:id="rId5" imgW="4868640" imgH="311580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781300"/>
                        <a:ext cx="2519362" cy="161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8" name="Object 8"/>
          <p:cNvGraphicFramePr>
            <a:graphicFrameLocks noChangeAspect="1"/>
          </p:cNvGraphicFramePr>
          <p:nvPr/>
        </p:nvGraphicFramePr>
        <p:xfrm>
          <a:off x="1331913" y="4294188"/>
          <a:ext cx="365760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0" name="Clip" r:id="rId7" imgW="6629040" imgH="3557520" progId="MS_ClipArt_Gallery.2">
                  <p:embed/>
                </p:oleObj>
              </mc:Choice>
              <mc:Fallback>
                <p:oleObj name="Clip" r:id="rId7" imgW="6629040" imgH="355752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294188"/>
                        <a:ext cx="3657600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3AA561-8A7A-4B79-8823-DB5B29E71764}" type="slidenum">
              <a:rPr lang="pt-BR" altLang="pt-BR"/>
              <a:pPr/>
              <a:t>22</a:t>
            </a:fld>
            <a:endParaRPr lang="pt-BR" altLang="pt-BR"/>
          </a:p>
        </p:txBody>
      </p:sp>
      <p:sp>
        <p:nvSpPr>
          <p:cNvPr id="10138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Dados primários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755650" y="2565400"/>
            <a:ext cx="1246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pt-BR" sz="3200">
                <a:solidFill>
                  <a:schemeClr val="bg2"/>
                </a:solidFill>
                <a:latin typeface="Times New Roman" panose="02020603050405020304" pitchFamily="18" charset="0"/>
              </a:rPr>
              <a:t>Novos</a:t>
            </a:r>
          </a:p>
        </p:txBody>
      </p:sp>
      <p:graphicFrame>
        <p:nvGraphicFramePr>
          <p:cNvPr id="101382" name="Object 6"/>
          <p:cNvGraphicFramePr>
            <a:graphicFrameLocks noChangeAspect="1"/>
          </p:cNvGraphicFramePr>
          <p:nvPr/>
        </p:nvGraphicFramePr>
        <p:xfrm>
          <a:off x="1476375" y="3836988"/>
          <a:ext cx="2286000" cy="197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0" name="Clip" r:id="rId3" imgW="1450800" imgH="1255320" progId="MS_ClipArt_Gallery.2">
                  <p:embed/>
                </p:oleObj>
              </mc:Choice>
              <mc:Fallback>
                <p:oleObj name="Clip" r:id="rId3" imgW="1450800" imgH="125532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836988"/>
                        <a:ext cx="2286000" cy="197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3" name="Object 7"/>
          <p:cNvGraphicFramePr>
            <a:graphicFrameLocks noChangeAspect="1"/>
          </p:cNvGraphicFramePr>
          <p:nvPr/>
        </p:nvGraphicFramePr>
        <p:xfrm>
          <a:off x="5940425" y="3836988"/>
          <a:ext cx="16510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1" name="Clip" r:id="rId5" imgW="716760" imgH="892440" progId="MS_ClipArt_Gallery.2">
                  <p:embed/>
                </p:oleObj>
              </mc:Choice>
              <mc:Fallback>
                <p:oleObj name="Clip" r:id="rId5" imgW="716760" imgH="89244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3836988"/>
                        <a:ext cx="165100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B7CE03-8B67-4B15-B9E6-ED5AC0E51523}" type="slidenum">
              <a:rPr lang="pt-BR" altLang="pt-BR"/>
              <a:pPr/>
              <a:t>23</a:t>
            </a:fld>
            <a:endParaRPr lang="pt-BR" altLang="pt-BR"/>
          </a:p>
        </p:txBody>
      </p:sp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Instrumento de pesquisa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pt-BR" altLang="pt-BR"/>
              <a:t>Definidos os objetivos, variáveis, população, delineamento: como as variáveis serão medidas?</a:t>
            </a:r>
          </a:p>
          <a:p>
            <a:pPr>
              <a:lnSpc>
                <a:spcPct val="110000"/>
              </a:lnSpc>
            </a:pPr>
            <a:r>
              <a:rPr lang="pt-BR" altLang="pt-BR"/>
              <a:t>Instrumento de pesquisa:</a:t>
            </a:r>
          </a:p>
          <a:p>
            <a:pPr lvl="1">
              <a:lnSpc>
                <a:spcPct val="110000"/>
              </a:lnSpc>
            </a:pPr>
            <a:r>
              <a:rPr lang="pt-BR" altLang="pt-BR"/>
              <a:t>Planilha de registros.</a:t>
            </a:r>
          </a:p>
          <a:p>
            <a:pPr lvl="1">
              <a:lnSpc>
                <a:spcPct val="110000"/>
              </a:lnSpc>
            </a:pPr>
            <a:r>
              <a:rPr lang="pt-BR" altLang="pt-BR"/>
              <a:t>Questionário.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D347CB-63BE-4F2B-87CC-A6DE20E2162A}" type="slidenum">
              <a:rPr lang="pt-BR" altLang="pt-BR"/>
              <a:pPr/>
              <a:t>24</a:t>
            </a:fld>
            <a:endParaRPr lang="pt-BR" altLang="pt-BR"/>
          </a:p>
        </p:txBody>
      </p:sp>
      <p:sp>
        <p:nvSpPr>
          <p:cNvPr id="104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Planilha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Geralmente para situações em que basta apenas observar os elementos da população. </a:t>
            </a:r>
          </a:p>
          <a:p>
            <a:pPr lvl="1"/>
            <a:r>
              <a:rPr lang="pt-BR" altLang="pt-BR"/>
              <a:t>Movimento em lojas de um shopping.</a:t>
            </a:r>
          </a:p>
          <a:p>
            <a:pPr lvl="1"/>
            <a:r>
              <a:rPr lang="pt-BR" altLang="pt-BR"/>
              <a:t>Monitoramento climático.</a:t>
            </a:r>
          </a:p>
          <a:p>
            <a:pPr lvl="1"/>
            <a:r>
              <a:rPr lang="pt-BR" altLang="pt-BR"/>
              <a:t>Número de acessos em um 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F01606-5652-4AB9-8253-0515019B0F73}" type="slidenum">
              <a:rPr lang="pt-BR" altLang="pt-BR"/>
              <a:pPr/>
              <a:t>25</a:t>
            </a:fld>
            <a:endParaRPr lang="pt-BR" altLang="pt-BR"/>
          </a:p>
        </p:txBody>
      </p:sp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Questionário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Geralmente para situações em que é necessário obter as manifestações dos elementos da população (atitudes, preferências, crenças).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Pesquisas de mercado.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Pesquisas de opinião eleitoral.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Pesquisas de comportamento.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B1683F-5BF7-418B-90F9-01B16C2981DE}" type="slidenum">
              <a:rPr lang="pt-BR" altLang="pt-BR"/>
              <a:pPr/>
              <a:t>26</a:t>
            </a:fld>
            <a:endParaRPr lang="pt-BR" altLang="pt-BR"/>
          </a:p>
        </p:txBody>
      </p:sp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pt-BR" altLang="pt-BR"/>
              <a:t>Sobre experimentos, consulte MOORE, D.S., McCABE, G.P., DUCKWORTH, W.M., SCLOVE, S. L., A prática da estatística empresarial: como usar dados para tomar decisões. Rio de Janeiro: LTC, 2006, na seção 3.2. </a:t>
            </a:r>
          </a:p>
          <a:p>
            <a:pPr>
              <a:lnSpc>
                <a:spcPct val="70000"/>
              </a:lnSpc>
            </a:pPr>
            <a:r>
              <a:rPr lang="pt-BR" altLang="pt-BR"/>
              <a:t>Sobre elaboração de questionários, consulte BARBETTA,P. A.  Estatística  Aplicada  às Ciências Sociais. 8ª. ed. – Florianópolis: Ed. da UFSC,  2008, capítulo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07A69D-F949-4E05-8593-8651D6F0F38F}" type="slidenum">
              <a:rPr lang="pt-BR" altLang="pt-BR"/>
              <a:pPr/>
              <a:t>27</a:t>
            </a:fld>
            <a:endParaRPr lang="pt-BR" altLang="pt-BR"/>
          </a:p>
        </p:txBody>
      </p:sp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Próxima aula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 smtClean="0"/>
              <a:t>Análise Exploratória de Dados:</a:t>
            </a:r>
            <a:endParaRPr lang="pt-BR" altLang="pt-BR" dirty="0"/>
          </a:p>
          <a:p>
            <a:pPr lvl="1"/>
            <a:r>
              <a:rPr lang="pt-BR" altLang="pt-BR" dirty="0"/>
              <a:t>O que é?</a:t>
            </a:r>
          </a:p>
          <a:p>
            <a:pPr lvl="1"/>
            <a:r>
              <a:rPr lang="pt-BR" altLang="pt-BR" dirty="0" smtClean="0"/>
              <a:t>Para variáveis qualitativas.</a:t>
            </a:r>
            <a:endParaRPr lang="pt-BR" altLang="pt-BR" dirty="0"/>
          </a:p>
          <a:p>
            <a:pPr lvl="1"/>
            <a:r>
              <a:rPr lang="pt-BR" altLang="pt-BR" dirty="0" smtClean="0"/>
              <a:t>Tabelas</a:t>
            </a:r>
          </a:p>
          <a:p>
            <a:pPr lvl="1"/>
            <a:r>
              <a:rPr lang="pt-BR" altLang="pt-BR" dirty="0" smtClean="0"/>
              <a:t>Gráficos.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EBBA18-302A-45C9-B994-2B666CD98473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Estatística?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“Estatística é a ciência de obter conclusões a partir de dados”. Paul Velleman.</a:t>
            </a:r>
          </a:p>
          <a:p>
            <a:r>
              <a:rPr lang="pt-BR" altLang="pt-BR"/>
              <a:t>Perguntas do mundo real:</a:t>
            </a:r>
          </a:p>
          <a:p>
            <a:pPr lvl="1"/>
            <a:r>
              <a:rPr lang="pt-BR" altLang="pt-BR"/>
              <a:t>Há mercado para um novo produto?</a:t>
            </a:r>
          </a:p>
          <a:p>
            <a:pPr lvl="1"/>
            <a:r>
              <a:rPr lang="pt-BR" altLang="pt-BR"/>
              <a:t>Qual político venceria a eleição?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1A812D-BE03-4A2F-9699-3410B9BE8277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Variabilidade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Existência da VARIABILIDADE, inerente à natureza, obriga a utilização de métodos estatísticos (em todas as áreas):</a:t>
            </a:r>
          </a:p>
          <a:p>
            <a:pPr lvl="1"/>
            <a:r>
              <a:rPr lang="pt-BR" altLang="pt-BR"/>
              <a:t>“A  Estatística estuda como controlar, minimizar e  observar a variabilidade INEVITÁVEL de todas as medidas e observações”.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23D80-94B8-498D-A852-4C41C4C268BD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196975"/>
            <a:ext cx="8229600" cy="792163"/>
          </a:xfrm>
        </p:spPr>
        <p:txBody>
          <a:bodyPr/>
          <a:lstStyle/>
          <a:p>
            <a:r>
              <a:rPr lang="pt-BR" altLang="pt-BR"/>
              <a:t>Subdivisões</a:t>
            </a:r>
          </a:p>
        </p:txBody>
      </p:sp>
      <p:grpSp>
        <p:nvGrpSpPr>
          <p:cNvPr id="78879" name="Group 31"/>
          <p:cNvGrpSpPr>
            <a:grpSpLocks/>
          </p:cNvGrpSpPr>
          <p:nvPr/>
        </p:nvGrpSpPr>
        <p:grpSpPr bwMode="auto">
          <a:xfrm>
            <a:off x="250825" y="1484313"/>
            <a:ext cx="2800350" cy="1998662"/>
            <a:chOff x="295" y="1071"/>
            <a:chExt cx="1764" cy="1259"/>
          </a:xfrm>
        </p:grpSpPr>
        <p:graphicFrame>
          <p:nvGraphicFramePr>
            <p:cNvPr id="78865" name="Object 17"/>
            <p:cNvGraphicFramePr>
              <a:graphicFrameLocks noChangeAspect="1"/>
            </p:cNvGraphicFramePr>
            <p:nvPr/>
          </p:nvGraphicFramePr>
          <p:xfrm>
            <a:off x="1474" y="1071"/>
            <a:ext cx="585" cy="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904" name="Clip" r:id="rId3" imgW="1857600" imgH="3995640" progId="MS_ClipArt_Gallery.2">
                    <p:embed/>
                  </p:oleObj>
                </mc:Choice>
                <mc:Fallback>
                  <p:oleObj name="Clip" r:id="rId3" imgW="1857600" imgH="3995640" progId="MS_ClipArt_Gallery.2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1071"/>
                          <a:ext cx="585" cy="12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bg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8866" name="Text Box 18"/>
            <p:cNvSpPr txBox="1">
              <a:spLocks noChangeArrowheads="1"/>
            </p:cNvSpPr>
            <p:nvPr/>
          </p:nvSpPr>
          <p:spPr bwMode="auto">
            <a:xfrm>
              <a:off x="295" y="1389"/>
              <a:ext cx="1360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pt-BR" altLang="pt-BR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Pergunta do</a:t>
              </a:r>
            </a:p>
            <a:p>
              <a:pPr algn="l" eaLnBrk="0" hangingPunct="0"/>
              <a:r>
                <a:rPr lang="pt-BR" altLang="pt-BR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mundo real!</a:t>
              </a:r>
            </a:p>
          </p:txBody>
        </p:sp>
      </p:grpSp>
      <p:grpSp>
        <p:nvGrpSpPr>
          <p:cNvPr id="78884" name="Group 36"/>
          <p:cNvGrpSpPr>
            <a:grpSpLocks/>
          </p:cNvGrpSpPr>
          <p:nvPr/>
        </p:nvGrpSpPr>
        <p:grpSpPr bwMode="auto">
          <a:xfrm>
            <a:off x="6156325" y="4076700"/>
            <a:ext cx="2774950" cy="1925638"/>
            <a:chOff x="3878" y="2432"/>
            <a:chExt cx="1748" cy="1213"/>
          </a:xfrm>
        </p:grpSpPr>
        <p:graphicFrame>
          <p:nvGraphicFramePr>
            <p:cNvPr id="78874" name="Object 26"/>
            <p:cNvGraphicFramePr>
              <a:graphicFrameLocks noChangeAspect="1"/>
            </p:cNvGraphicFramePr>
            <p:nvPr/>
          </p:nvGraphicFramePr>
          <p:xfrm>
            <a:off x="3878" y="2432"/>
            <a:ext cx="1007" cy="1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905" name="Clip" r:id="rId5" imgW="4218480" imgH="3951360" progId="MS_ClipArt_Gallery.2">
                    <p:embed/>
                  </p:oleObj>
                </mc:Choice>
                <mc:Fallback>
                  <p:oleObj name="Clip" r:id="rId5" imgW="4218480" imgH="3951360" progId="MS_ClipArt_Gallery.2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2432"/>
                          <a:ext cx="1007" cy="1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bg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8875" name="Text Box 27"/>
            <p:cNvSpPr txBox="1">
              <a:spLocks noChangeArrowheads="1"/>
            </p:cNvSpPr>
            <p:nvPr/>
          </p:nvSpPr>
          <p:spPr bwMode="auto">
            <a:xfrm>
              <a:off x="4286" y="2840"/>
              <a:ext cx="13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pt-BR" altLang="pt-BR" sz="32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Conclusões</a:t>
              </a:r>
            </a:p>
          </p:txBody>
        </p:sp>
      </p:grpSp>
      <p:grpSp>
        <p:nvGrpSpPr>
          <p:cNvPr id="78891" name="Group 43"/>
          <p:cNvGrpSpPr>
            <a:grpSpLocks/>
          </p:cNvGrpSpPr>
          <p:nvPr/>
        </p:nvGrpSpPr>
        <p:grpSpPr bwMode="auto">
          <a:xfrm>
            <a:off x="3276600" y="2205038"/>
            <a:ext cx="4048125" cy="592137"/>
            <a:chOff x="2064" y="1389"/>
            <a:chExt cx="2550" cy="373"/>
          </a:xfrm>
        </p:grpSpPr>
        <p:sp>
          <p:nvSpPr>
            <p:cNvPr id="78853" name="Text Box 5"/>
            <p:cNvSpPr txBox="1">
              <a:spLocks noChangeArrowheads="1"/>
            </p:cNvSpPr>
            <p:nvPr/>
          </p:nvSpPr>
          <p:spPr bwMode="auto">
            <a:xfrm>
              <a:off x="2744" y="1389"/>
              <a:ext cx="1870" cy="373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BR" sz="3200" b="1">
                  <a:solidFill>
                    <a:schemeClr val="bg2"/>
                  </a:solidFill>
                </a:rPr>
                <a:t>Planejamento</a:t>
              </a:r>
            </a:p>
          </p:txBody>
        </p:sp>
        <p:sp>
          <p:nvSpPr>
            <p:cNvPr id="78881" name="Line 33"/>
            <p:cNvSpPr>
              <a:spLocks noChangeShapeType="1"/>
            </p:cNvSpPr>
            <p:nvPr/>
          </p:nvSpPr>
          <p:spPr bwMode="auto">
            <a:xfrm>
              <a:off x="2064" y="1616"/>
              <a:ext cx="589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78892" name="Group 44"/>
          <p:cNvGrpSpPr>
            <a:grpSpLocks/>
          </p:cNvGrpSpPr>
          <p:nvPr/>
        </p:nvGrpSpPr>
        <p:grpSpPr bwMode="auto">
          <a:xfrm>
            <a:off x="1547813" y="2781300"/>
            <a:ext cx="3529012" cy="1311275"/>
            <a:chOff x="975" y="1752"/>
            <a:chExt cx="2223" cy="826"/>
          </a:xfrm>
        </p:grpSpPr>
        <p:sp>
          <p:nvSpPr>
            <p:cNvPr id="78856" name="Text Box 8"/>
            <p:cNvSpPr txBox="1">
              <a:spLocks noChangeArrowheads="1"/>
            </p:cNvSpPr>
            <p:nvPr/>
          </p:nvSpPr>
          <p:spPr bwMode="auto">
            <a:xfrm>
              <a:off x="975" y="2205"/>
              <a:ext cx="1723" cy="373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BR" sz="3200" b="1">
                  <a:solidFill>
                    <a:schemeClr val="bg2"/>
                  </a:solidFill>
                </a:rPr>
                <a:t>Amostragem</a:t>
              </a:r>
            </a:p>
          </p:txBody>
        </p:sp>
        <p:sp>
          <p:nvSpPr>
            <p:cNvPr id="78882" name="Line 34"/>
            <p:cNvSpPr>
              <a:spLocks noChangeShapeType="1"/>
            </p:cNvSpPr>
            <p:nvPr/>
          </p:nvSpPr>
          <p:spPr bwMode="auto">
            <a:xfrm flipH="1">
              <a:off x="2154" y="1752"/>
              <a:ext cx="1044" cy="453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78893" name="Group 45"/>
          <p:cNvGrpSpPr>
            <a:grpSpLocks/>
          </p:cNvGrpSpPr>
          <p:nvPr/>
        </p:nvGrpSpPr>
        <p:grpSpPr bwMode="auto">
          <a:xfrm>
            <a:off x="5003800" y="2781300"/>
            <a:ext cx="1697038" cy="1239838"/>
            <a:chOff x="3152" y="1752"/>
            <a:chExt cx="1069" cy="781"/>
          </a:xfrm>
        </p:grpSpPr>
        <p:sp>
          <p:nvSpPr>
            <p:cNvPr id="78880" name="Text Box 32"/>
            <p:cNvSpPr txBox="1">
              <a:spLocks noChangeArrowheads="1"/>
            </p:cNvSpPr>
            <p:nvPr/>
          </p:nvSpPr>
          <p:spPr bwMode="auto">
            <a:xfrm>
              <a:off x="3152" y="2160"/>
              <a:ext cx="1069" cy="373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BR" sz="3200" b="1">
                  <a:solidFill>
                    <a:schemeClr val="bg2"/>
                  </a:solidFill>
                </a:rPr>
                <a:t>Censo</a:t>
              </a:r>
            </a:p>
          </p:txBody>
        </p:sp>
        <p:sp>
          <p:nvSpPr>
            <p:cNvPr id="78883" name="Line 35"/>
            <p:cNvSpPr>
              <a:spLocks noChangeShapeType="1"/>
            </p:cNvSpPr>
            <p:nvPr/>
          </p:nvSpPr>
          <p:spPr bwMode="auto">
            <a:xfrm>
              <a:off x="3651" y="1752"/>
              <a:ext cx="0" cy="453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78894" name="Group 46"/>
          <p:cNvGrpSpPr>
            <a:grpSpLocks/>
          </p:cNvGrpSpPr>
          <p:nvPr/>
        </p:nvGrpSpPr>
        <p:grpSpPr bwMode="auto">
          <a:xfrm>
            <a:off x="1403350" y="3933825"/>
            <a:ext cx="4535488" cy="1511300"/>
            <a:chOff x="884" y="2478"/>
            <a:chExt cx="2857" cy="952"/>
          </a:xfrm>
        </p:grpSpPr>
        <p:sp>
          <p:nvSpPr>
            <p:cNvPr id="78861" name="Text Box 13"/>
            <p:cNvSpPr txBox="1">
              <a:spLocks noChangeArrowheads="1"/>
            </p:cNvSpPr>
            <p:nvPr/>
          </p:nvSpPr>
          <p:spPr bwMode="auto">
            <a:xfrm>
              <a:off x="884" y="2750"/>
              <a:ext cx="2857" cy="680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BR" sz="3200" b="1">
                  <a:solidFill>
                    <a:schemeClr val="bg2"/>
                  </a:solidFill>
                </a:rPr>
                <a:t>Análise Exploratória </a:t>
              </a:r>
            </a:p>
            <a:p>
              <a:pPr algn="ctr" eaLnBrk="0" hangingPunct="0"/>
              <a:r>
                <a:rPr lang="pt-BR" altLang="pt-BR" sz="3200" b="1">
                  <a:solidFill>
                    <a:schemeClr val="bg2"/>
                  </a:solidFill>
                </a:rPr>
                <a:t>de Dados</a:t>
              </a:r>
            </a:p>
          </p:txBody>
        </p:sp>
        <p:sp>
          <p:nvSpPr>
            <p:cNvPr id="78885" name="Line 37"/>
            <p:cNvSpPr>
              <a:spLocks noChangeShapeType="1"/>
            </p:cNvSpPr>
            <p:nvPr/>
          </p:nvSpPr>
          <p:spPr bwMode="auto">
            <a:xfrm>
              <a:off x="1610" y="2523"/>
              <a:ext cx="0" cy="227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8886" name="Line 38"/>
            <p:cNvSpPr>
              <a:spLocks noChangeShapeType="1"/>
            </p:cNvSpPr>
            <p:nvPr/>
          </p:nvSpPr>
          <p:spPr bwMode="auto">
            <a:xfrm flipH="1">
              <a:off x="2699" y="2478"/>
              <a:ext cx="771" cy="36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78895" name="Group 47"/>
          <p:cNvGrpSpPr>
            <a:grpSpLocks/>
          </p:cNvGrpSpPr>
          <p:nvPr/>
        </p:nvGrpSpPr>
        <p:grpSpPr bwMode="auto">
          <a:xfrm>
            <a:off x="3492500" y="5300663"/>
            <a:ext cx="2663825" cy="1368425"/>
            <a:chOff x="2200" y="3339"/>
            <a:chExt cx="1678" cy="862"/>
          </a:xfrm>
        </p:grpSpPr>
        <p:sp>
          <p:nvSpPr>
            <p:cNvPr id="78863" name="Text Box 15"/>
            <p:cNvSpPr txBox="1">
              <a:spLocks noChangeArrowheads="1"/>
            </p:cNvSpPr>
            <p:nvPr/>
          </p:nvSpPr>
          <p:spPr bwMode="auto">
            <a:xfrm>
              <a:off x="2200" y="3521"/>
              <a:ext cx="1678" cy="680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BR" sz="3200" b="1">
                  <a:solidFill>
                    <a:schemeClr val="bg2"/>
                  </a:solidFill>
                </a:rPr>
                <a:t>Inferência </a:t>
              </a:r>
            </a:p>
            <a:p>
              <a:pPr algn="ctr" eaLnBrk="0" hangingPunct="0"/>
              <a:r>
                <a:rPr lang="pt-BR" altLang="pt-BR" sz="3200" b="1">
                  <a:solidFill>
                    <a:schemeClr val="bg2"/>
                  </a:solidFill>
                </a:rPr>
                <a:t>Estatística</a:t>
              </a:r>
            </a:p>
          </p:txBody>
        </p:sp>
        <p:sp>
          <p:nvSpPr>
            <p:cNvPr id="78888" name="Line 40"/>
            <p:cNvSpPr>
              <a:spLocks noChangeShapeType="1"/>
            </p:cNvSpPr>
            <p:nvPr/>
          </p:nvSpPr>
          <p:spPr bwMode="auto">
            <a:xfrm>
              <a:off x="2608" y="3339"/>
              <a:ext cx="136" cy="227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78896" name="Group 48"/>
          <p:cNvGrpSpPr>
            <a:grpSpLocks/>
          </p:cNvGrpSpPr>
          <p:nvPr/>
        </p:nvGrpSpPr>
        <p:grpSpPr bwMode="auto">
          <a:xfrm>
            <a:off x="250825" y="5734050"/>
            <a:ext cx="3457575" cy="592138"/>
            <a:chOff x="158" y="3612"/>
            <a:chExt cx="2178" cy="373"/>
          </a:xfrm>
        </p:grpSpPr>
        <p:sp>
          <p:nvSpPr>
            <p:cNvPr id="78871" name="Text Box 23"/>
            <p:cNvSpPr txBox="1">
              <a:spLocks noChangeArrowheads="1"/>
            </p:cNvSpPr>
            <p:nvPr/>
          </p:nvSpPr>
          <p:spPr bwMode="auto">
            <a:xfrm>
              <a:off x="158" y="3612"/>
              <a:ext cx="1814" cy="373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BR" sz="3200" b="1">
                  <a:solidFill>
                    <a:schemeClr val="bg2"/>
                  </a:solidFill>
                </a:rPr>
                <a:t>Probabilidade</a:t>
              </a:r>
            </a:p>
          </p:txBody>
        </p:sp>
        <p:sp>
          <p:nvSpPr>
            <p:cNvPr id="78889" name="Line 41"/>
            <p:cNvSpPr>
              <a:spLocks noChangeShapeType="1"/>
            </p:cNvSpPr>
            <p:nvPr/>
          </p:nvSpPr>
          <p:spPr bwMode="auto">
            <a:xfrm>
              <a:off x="1973" y="3838"/>
              <a:ext cx="363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78897" name="Group 49"/>
          <p:cNvGrpSpPr>
            <a:grpSpLocks/>
          </p:cNvGrpSpPr>
          <p:nvPr/>
        </p:nvGrpSpPr>
        <p:grpSpPr bwMode="auto">
          <a:xfrm>
            <a:off x="5724525" y="4797425"/>
            <a:ext cx="647700" cy="1152525"/>
            <a:chOff x="3606" y="3022"/>
            <a:chExt cx="408" cy="726"/>
          </a:xfrm>
        </p:grpSpPr>
        <p:sp>
          <p:nvSpPr>
            <p:cNvPr id="78887" name="Line 39"/>
            <p:cNvSpPr>
              <a:spLocks noChangeShapeType="1"/>
            </p:cNvSpPr>
            <p:nvPr/>
          </p:nvSpPr>
          <p:spPr bwMode="auto">
            <a:xfrm>
              <a:off x="3606" y="3022"/>
              <a:ext cx="408" cy="91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8890" name="Line 42"/>
            <p:cNvSpPr>
              <a:spLocks noChangeShapeType="1"/>
            </p:cNvSpPr>
            <p:nvPr/>
          </p:nvSpPr>
          <p:spPr bwMode="auto">
            <a:xfrm flipV="1">
              <a:off x="3742" y="3566"/>
              <a:ext cx="272" cy="18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8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8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8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8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8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8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8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8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8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8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8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8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8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8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8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BF475F-1996-4F6B-AC61-A35916CC7B48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Importância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Qual é a função do administrador em 	QUALQUER organização?</a:t>
            </a:r>
          </a:p>
          <a:p>
            <a:pPr lvl="1"/>
            <a:r>
              <a:rPr lang="pt-BR" altLang="pt-BR"/>
              <a:t>TOMAR DECISÕES!</a:t>
            </a:r>
          </a:p>
          <a:p>
            <a:pPr lvl="1"/>
            <a:r>
              <a:rPr lang="pt-BR" altLang="pt-BR"/>
              <a:t>Sem informações apropriadas as decisões podem levar à catástrofes.</a:t>
            </a:r>
          </a:p>
          <a:p>
            <a:r>
              <a:rPr lang="pt-BR" altLang="pt-BR"/>
              <a:t>Estatística possibilita obter informações confiáveis.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11DC70-3E1A-474D-8592-0A9A70CF04EB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Planejamento Estatístico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Definir a “pergunta do mundo real”.</a:t>
            </a:r>
          </a:p>
          <a:p>
            <a:r>
              <a:rPr lang="pt-BR" altLang="pt-BR"/>
              <a:t>Exemplo: pesquisa do CRA.</a:t>
            </a:r>
          </a:p>
          <a:p>
            <a:pPr lvl="1"/>
            <a:r>
              <a:rPr lang="pt-BR" altLang="pt-BR"/>
              <a:t>Opinião dos registrados sobre o curso onde se graduaram (se em SC).</a:t>
            </a:r>
          </a:p>
          <a:p>
            <a:r>
              <a:rPr lang="pt-BR" altLang="pt-BR"/>
              <a:t>Objetivos, população, variáveis, delineamento, instrumento de pesquisa.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C28726-3C51-4054-A703-F0AD8311B7C0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Objetivos da pesquisa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Objetivo geral: ÚNICO; resume o que se pretende fazer.</a:t>
            </a:r>
          </a:p>
          <a:p>
            <a:pPr>
              <a:lnSpc>
                <a:spcPct val="90000"/>
              </a:lnSpc>
            </a:pPr>
            <a:r>
              <a:rPr lang="pt-BR" altLang="pt-BR"/>
              <a:t>Objetivos específicos: aqueles que uma vez atingidos irão permitir a consecução do objetivo geral; definem o que a pesquisa irá medir: preferências, opiniões sobre fatos ou pessoas, resultados de experimentos, entre outras.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918F57-DA86-4D70-A3D6-8C998931C8F2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População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Toda pesquisa estatística tem interesse no comportamento da População.</a:t>
            </a:r>
          </a:p>
          <a:p>
            <a:r>
              <a:rPr lang="pt-BR" altLang="pt-BR"/>
              <a:t>“População é o conjunto de medidas da(s) característica(s) de interesse em todos os elementos que a(s) apresenta(m)”. </a:t>
            </a:r>
          </a:p>
          <a:p>
            <a:r>
              <a:rPr lang="pt-BR" altLang="pt-BR"/>
              <a:t>Estimar tamanho da população.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AD 2">
  <a:themeElements>
    <a:clrScheme name="EAD 2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EAD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AD 2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D 2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EAD_CAD</Template>
  <TotalTime>1187</TotalTime>
  <Words>786</Words>
  <Application>Microsoft Office PowerPoint</Application>
  <PresentationFormat>Apresentação na tela (4:3)</PresentationFormat>
  <Paragraphs>159</Paragraphs>
  <Slides>27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3</vt:i4>
      </vt:variant>
      <vt:variant>
        <vt:lpstr>Títulos de slides</vt:lpstr>
      </vt:variant>
      <vt:variant>
        <vt:i4>27</vt:i4>
      </vt:variant>
    </vt:vector>
  </HeadingPairs>
  <TitlesOfParts>
    <vt:vector size="31" baseType="lpstr">
      <vt:lpstr>EAD 2</vt:lpstr>
      <vt:lpstr>Clip</vt:lpstr>
      <vt:lpstr>Documento</vt:lpstr>
      <vt:lpstr>Microsoft Clip Gallery</vt:lpstr>
      <vt:lpstr>ESTATÍSTICA I - AULA 01</vt:lpstr>
      <vt:lpstr>Conteúdo</vt:lpstr>
      <vt:lpstr>Estatística?</vt:lpstr>
      <vt:lpstr>Variabilidade</vt:lpstr>
      <vt:lpstr>Subdivisões</vt:lpstr>
      <vt:lpstr>Importância</vt:lpstr>
      <vt:lpstr>Planejamento Estatístico</vt:lpstr>
      <vt:lpstr>Objetivos da pesquisa</vt:lpstr>
      <vt:lpstr>População</vt:lpstr>
      <vt:lpstr>Variáveis</vt:lpstr>
      <vt:lpstr>Variáveis</vt:lpstr>
      <vt:lpstr>Nível de mensuração</vt:lpstr>
      <vt:lpstr>Nível de manipulação</vt:lpstr>
      <vt:lpstr>Delineamento</vt:lpstr>
      <vt:lpstr>Levantamento</vt:lpstr>
      <vt:lpstr>Levantamento</vt:lpstr>
      <vt:lpstr>Experimento</vt:lpstr>
      <vt:lpstr>Experimento</vt:lpstr>
      <vt:lpstr>Censo x Amostragem</vt:lpstr>
      <vt:lpstr>Amostragem aleatória simples</vt:lpstr>
      <vt:lpstr>Dados secundários</vt:lpstr>
      <vt:lpstr>Dados primários</vt:lpstr>
      <vt:lpstr>Instrumento de pesquisa</vt:lpstr>
      <vt:lpstr>Planilha</vt:lpstr>
      <vt:lpstr>Questionário</vt:lpstr>
      <vt:lpstr>Tô afim de saber...</vt:lpstr>
      <vt:lpstr>Próxima aula</vt:lpstr>
    </vt:vector>
  </TitlesOfParts>
  <Company>INE/CTC/UFSC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de pesquisa</dc:title>
  <dc:creator>Marcelo Menezes Reis</dc:creator>
  <cp:lastModifiedBy>Marcelo Menezes Reis</cp:lastModifiedBy>
  <cp:revision>178</cp:revision>
  <dcterms:created xsi:type="dcterms:W3CDTF">2001-09-13T21:41:29Z</dcterms:created>
  <dcterms:modified xsi:type="dcterms:W3CDTF">2018-08-02T12:10:52Z</dcterms:modified>
</cp:coreProperties>
</file>