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2" r:id="rId2"/>
    <p:sldId id="309" r:id="rId3"/>
    <p:sldId id="310" r:id="rId4"/>
    <p:sldId id="273" r:id="rId5"/>
    <p:sldId id="277" r:id="rId6"/>
    <p:sldId id="299" r:id="rId7"/>
    <p:sldId id="300" r:id="rId8"/>
    <p:sldId id="303" r:id="rId9"/>
    <p:sldId id="304" r:id="rId10"/>
    <p:sldId id="307" r:id="rId11"/>
    <p:sldId id="30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731FB-E261-49B2-87AB-E61B8B9834C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3F9D-2539-4B13-9F00-15617DDEF3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372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9405D9-3579-4B56-A2C4-9BB186DA673B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55044-B965-47F9-A728-43311592D096}" type="slidenum">
              <a:rPr lang="pt-BR"/>
              <a:pPr/>
              <a:t>2</a:t>
            </a:fld>
            <a:endParaRPr lang="pt-BR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A2C8D-1B13-4238-AD7B-36B91805CDE0}" type="slidenum">
              <a:rPr lang="pt-BR"/>
              <a:pPr/>
              <a:t>3</a:t>
            </a:fld>
            <a:endParaRPr lang="pt-BR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EA1DA-B96C-4CC4-B11E-60E258D0C52B}" type="slidenum">
              <a:rPr lang="pt-BR"/>
              <a:pPr/>
              <a:t>4</a:t>
            </a:fld>
            <a:endParaRPr lang="pt-BR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416DD-495E-4EE2-B1B9-81A617DAA89D}" type="slidenum">
              <a:rPr lang="pt-BR"/>
              <a:pPr/>
              <a:t>5</a:t>
            </a:fld>
            <a:endParaRPr lang="pt-BR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7093F-C0DB-4F61-98FC-05B45116E2EE}" type="slidenum">
              <a:rPr lang="pt-BR"/>
              <a:pPr/>
              <a:t>6</a:t>
            </a:fld>
            <a:endParaRPr lang="pt-BR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EB4DA-27B7-4604-AD76-1D4FCB2F2918}" type="slidenum">
              <a:rPr lang="pt-BR"/>
              <a:pPr/>
              <a:t>7</a:t>
            </a:fld>
            <a:endParaRPr lang="pt-BR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5E81EA-6FA6-4DAD-8A96-2D80B6007639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8" y="76200"/>
            <a:ext cx="5784850" cy="838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4229100" cy="579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229100" cy="579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2353-1063-41DC-9399-773195A9C2A3}" type="datetimeFigureOut">
              <a:rPr lang="pt-BR" smtClean="0"/>
              <a:pPr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A238-CF0E-40CA-AB31-DCCC5D1CF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2"/>
          <p:cNvSpPr txBox="1">
            <a:spLocks noChangeArrowheads="1"/>
          </p:cNvSpPr>
          <p:nvPr/>
        </p:nvSpPr>
        <p:spPr bwMode="auto">
          <a:xfrm>
            <a:off x="1116013" y="2276475"/>
            <a:ext cx="7200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7200" b="1" u="sng" dirty="0" smtClean="0"/>
              <a:t>Aula de Revisão</a:t>
            </a:r>
            <a:endParaRPr lang="pt-BR" sz="34400" b="1" u="sng" dirty="0"/>
          </a:p>
        </p:txBody>
      </p:sp>
      <p:sp>
        <p:nvSpPr>
          <p:cNvPr id="11267" name="CaixaDeTexto 3"/>
          <p:cNvSpPr txBox="1">
            <a:spLocks noChangeArrowheads="1"/>
          </p:cNvSpPr>
          <p:nvPr/>
        </p:nvSpPr>
        <p:spPr bwMode="auto">
          <a:xfrm>
            <a:off x="755650" y="5661025"/>
            <a:ext cx="77771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/>
              <a:t>Administração </a:t>
            </a:r>
            <a:r>
              <a:rPr lang="pt-BR" dirty="0"/>
              <a:t>Financeira </a:t>
            </a:r>
            <a:r>
              <a:rPr lang="pt-BR" dirty="0" smtClean="0"/>
              <a:t>II</a:t>
            </a:r>
          </a:p>
          <a:p>
            <a:pPr algn="ctr"/>
            <a:r>
              <a:rPr lang="pt-BR" dirty="0" smtClean="0"/>
              <a:t>Prof. Gilberto de Oliveira Moritz, Dr.</a:t>
            </a:r>
            <a:endParaRPr lang="pt-BR" dirty="0"/>
          </a:p>
          <a:p>
            <a:pPr algn="ctr"/>
            <a:r>
              <a:rPr lang="pt-BR" dirty="0"/>
              <a:t>Prof. Luiz Henrique </a:t>
            </a:r>
            <a:r>
              <a:rPr lang="pt-BR" dirty="0" err="1"/>
              <a:t>Debei</a:t>
            </a:r>
            <a:r>
              <a:rPr lang="pt-BR" dirty="0"/>
              <a:t> </a:t>
            </a:r>
            <a:r>
              <a:rPr lang="pt-BR" dirty="0" err="1"/>
              <a:t>Herling</a:t>
            </a:r>
            <a:r>
              <a:rPr lang="pt-BR" dirty="0"/>
              <a:t>, </a:t>
            </a:r>
            <a:r>
              <a:rPr lang="pt-BR" dirty="0" err="1"/>
              <a:t>Msc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pic>
        <p:nvPicPr>
          <p:cNvPr id="11268" name="Imagem 6" descr="brasao_ufsc_8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33375"/>
            <a:ext cx="37179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09600" y="1371600"/>
            <a:ext cx="824706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pt-BR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Exemplo ilustrativo:</a:t>
            </a:r>
          </a:p>
          <a:p>
            <a:pPr>
              <a:lnSpc>
                <a:spcPct val="130000"/>
              </a:lnSpc>
              <a:defRPr/>
            </a:pPr>
            <a:endParaRPr lang="pt-BR" sz="1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lnSpc>
                <a:spcPct val="130000"/>
              </a:lnSpc>
              <a:defRPr/>
            </a:pPr>
            <a:r>
              <a:rPr lang="pt-BR" dirty="0">
                <a:cs typeface="Times New Roman" pitchFamily="18" charset="0"/>
              </a:rPr>
              <a:t>   </a:t>
            </a:r>
            <a:r>
              <a:rPr lang="pt-BR" dirty="0">
                <a:solidFill>
                  <a:srgbClr val="5A1E00"/>
                </a:solidFill>
                <a:cs typeface="Times New Roman" pitchFamily="18" charset="0"/>
              </a:rPr>
              <a:t>Supondo que uma empresa esteja avaliando um investimento no valor de $ 30.000,00, do qual se esperam benefícios anuais de caixa de $ 10.000, $ 15.000,00 e $ 20.000,00 </a:t>
            </a:r>
            <a:r>
              <a:rPr lang="pt-BR" dirty="0" smtClean="0">
                <a:solidFill>
                  <a:srgbClr val="5A1E00"/>
                </a:solidFill>
                <a:cs typeface="Times New Roman" pitchFamily="18" charset="0"/>
              </a:rPr>
              <a:t>e 10.000,00 nos </a:t>
            </a:r>
            <a:r>
              <a:rPr lang="pt-BR" dirty="0">
                <a:solidFill>
                  <a:srgbClr val="5A1E00"/>
                </a:solidFill>
                <a:cs typeface="Times New Roman" pitchFamily="18" charset="0"/>
              </a:rPr>
              <a:t>próximos </a:t>
            </a:r>
            <a:r>
              <a:rPr lang="pt-BR" dirty="0" smtClean="0">
                <a:solidFill>
                  <a:srgbClr val="5A1E00"/>
                </a:solidFill>
                <a:cs typeface="Times New Roman" pitchFamily="18" charset="0"/>
              </a:rPr>
              <a:t>quatro </a:t>
            </a:r>
            <a:r>
              <a:rPr lang="pt-BR" dirty="0">
                <a:solidFill>
                  <a:srgbClr val="5A1E00"/>
                </a:solidFill>
                <a:cs typeface="Times New Roman" pitchFamily="18" charset="0"/>
              </a:rPr>
              <a:t>anos e tenha definido uma taxa de retorno de 20%, temos: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90600" y="3962400"/>
            <a:ext cx="7696200" cy="2438400"/>
            <a:chOff x="624" y="2496"/>
            <a:chExt cx="4848" cy="1536"/>
          </a:xfrm>
        </p:grpSpPr>
        <p:graphicFrame>
          <p:nvGraphicFramePr>
            <p:cNvPr id="24581" name="Object 9"/>
            <p:cNvGraphicFramePr>
              <a:graphicFrameLocks noChangeAspect="1"/>
            </p:cNvGraphicFramePr>
            <p:nvPr/>
          </p:nvGraphicFramePr>
          <p:xfrm>
            <a:off x="624" y="2496"/>
            <a:ext cx="4848" cy="548"/>
          </p:xfrm>
          <a:graphic>
            <a:graphicData uri="http://schemas.openxmlformats.org/presentationml/2006/ole">
              <p:oleObj spid="_x0000_s100354" name="Equação" r:id="rId4" imgW="4267080" imgH="482400" progId="Equation.3">
                <p:embed/>
              </p:oleObj>
            </a:graphicData>
          </a:graphic>
        </p:graphicFrame>
        <p:graphicFrame>
          <p:nvGraphicFramePr>
            <p:cNvPr id="24582" name="Object 10"/>
            <p:cNvGraphicFramePr>
              <a:graphicFrameLocks noChangeAspect="1"/>
            </p:cNvGraphicFramePr>
            <p:nvPr/>
          </p:nvGraphicFramePr>
          <p:xfrm>
            <a:off x="632" y="3296"/>
            <a:ext cx="4482" cy="245"/>
          </p:xfrm>
          <a:graphic>
            <a:graphicData uri="http://schemas.openxmlformats.org/presentationml/2006/ole">
              <p:oleObj spid="_x0000_s100355" name="Equation" r:id="rId5" imgW="3949700" imgH="215900" progId="Equation.3">
                <p:embed/>
              </p:oleObj>
            </a:graphicData>
          </a:graphic>
        </p:graphicFrame>
        <p:graphicFrame>
          <p:nvGraphicFramePr>
            <p:cNvPr id="24583" name="Object 11"/>
            <p:cNvGraphicFramePr>
              <a:graphicFrameLocks noChangeAspect="1"/>
            </p:cNvGraphicFramePr>
            <p:nvPr/>
          </p:nvGraphicFramePr>
          <p:xfrm>
            <a:off x="624" y="3801"/>
            <a:ext cx="1271" cy="231"/>
          </p:xfrm>
          <a:graphic>
            <a:graphicData uri="http://schemas.openxmlformats.org/presentationml/2006/ole">
              <p:oleObj spid="_x0000_s100356" name="Equation" r:id="rId6" imgW="1117115" imgH="203112" progId="Equation.3">
                <p:embed/>
              </p:oleObj>
            </a:graphicData>
          </a:graphic>
        </p:graphicFrame>
      </p:grpSp>
      <p:sp>
        <p:nvSpPr>
          <p:cNvPr id="8" name="Título 1"/>
          <p:cNvSpPr txBox="1">
            <a:spLocks/>
          </p:cNvSpPr>
          <p:nvPr/>
        </p:nvSpPr>
        <p:spPr>
          <a:xfrm>
            <a:off x="300038" y="76200"/>
            <a:ext cx="8843962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Valor Presente Líquido (VPL)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Autofit/>
          </a:bodyPr>
          <a:lstStyle/>
          <a:p>
            <a:r>
              <a:rPr lang="pt-BR" sz="3400" b="1" dirty="0" smtClean="0"/>
              <a:t>Hp12c - Valor Presente Líquido </a:t>
            </a: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2000" b="1" dirty="0" smtClean="0"/>
              <a:t>(VPL ou NPV)</a:t>
            </a:r>
            <a:endParaRPr lang="pt-BR" sz="20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500174"/>
          <a:ext cx="7715302" cy="952068"/>
        </p:xfrm>
        <a:graphic>
          <a:graphicData uri="http://schemas.openxmlformats.org/drawingml/2006/table">
            <a:tbl>
              <a:tblPr/>
              <a:tblGrid>
                <a:gridCol w="617997"/>
                <a:gridCol w="1284274"/>
                <a:gridCol w="1120119"/>
                <a:gridCol w="1226337"/>
                <a:gridCol w="1226337"/>
                <a:gridCol w="1120119"/>
                <a:gridCol w="1120119"/>
              </a:tblGrid>
              <a:tr h="31735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Fluxo Caixa Livre - Pescados Taquelspa - Considerar TMA de 12%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a.a.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73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3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Valor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-R$ 300.000,00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R$ 80.000,00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R$ 120.000,00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R$ 130.000,00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R$ 50.000,00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R$ 95.000,00</a:t>
                      </a:r>
                    </a:p>
                  </a:txBody>
                  <a:tcPr marL="7633" marR="7633" marT="76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14348" y="2500306"/>
            <a:ext cx="43577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Solução:</a:t>
            </a:r>
          </a:p>
          <a:p>
            <a:endParaRPr lang="pt-BR" dirty="0" smtClean="0"/>
          </a:p>
          <a:p>
            <a:r>
              <a:rPr lang="pt-BR" dirty="0" smtClean="0"/>
              <a:t>300000</a:t>
            </a:r>
          </a:p>
          <a:p>
            <a:endParaRPr lang="pt-BR" dirty="0" smtClean="0"/>
          </a:p>
          <a:p>
            <a:r>
              <a:rPr lang="pt-BR" dirty="0" smtClean="0"/>
              <a:t>80000</a:t>
            </a:r>
          </a:p>
          <a:p>
            <a:endParaRPr lang="pt-BR" dirty="0" smtClean="0"/>
          </a:p>
          <a:p>
            <a:r>
              <a:rPr lang="pt-BR" dirty="0" smtClean="0"/>
              <a:t>120000</a:t>
            </a:r>
          </a:p>
          <a:p>
            <a:endParaRPr lang="pt-BR" dirty="0" smtClean="0"/>
          </a:p>
          <a:p>
            <a:r>
              <a:rPr lang="pt-BR" dirty="0" smtClean="0"/>
              <a:t>130000</a:t>
            </a:r>
          </a:p>
          <a:p>
            <a:endParaRPr lang="pt-BR" dirty="0" smtClean="0"/>
          </a:p>
          <a:p>
            <a:r>
              <a:rPr lang="pt-BR" dirty="0" smtClean="0"/>
              <a:t>50000</a:t>
            </a:r>
          </a:p>
          <a:p>
            <a:endParaRPr lang="pt-BR" dirty="0" smtClean="0"/>
          </a:p>
          <a:p>
            <a:r>
              <a:rPr lang="pt-BR" dirty="0" smtClean="0"/>
              <a:t>95000</a:t>
            </a:r>
          </a:p>
          <a:p>
            <a:endParaRPr lang="pt-BR" dirty="0" smtClean="0"/>
          </a:p>
          <a:p>
            <a:r>
              <a:rPr lang="pt-BR" dirty="0" smtClean="0"/>
              <a:t>12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00372"/>
            <a:ext cx="1171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71876"/>
            <a:ext cx="752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143380"/>
            <a:ext cx="752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714884"/>
            <a:ext cx="752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286388"/>
            <a:ext cx="752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786454"/>
            <a:ext cx="752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6286520"/>
            <a:ext cx="11906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6000768"/>
            <a:ext cx="26193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spaço Reservado para Rodapé 14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Oficina HP12C - Prof. Luiz Henrique Herling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 fontes de financiamento …</a:t>
            </a:r>
            <a:endParaRPr lang="pt-BR" smtClean="0"/>
          </a:p>
        </p:txBody>
      </p:sp>
      <p:sp>
        <p:nvSpPr>
          <p:cNvPr id="2025475" name="Rectangle 3"/>
          <p:cNvSpPr>
            <a:spLocks noChangeArrowheads="1"/>
          </p:cNvSpPr>
          <p:nvPr/>
        </p:nvSpPr>
        <p:spPr bwMode="auto">
          <a:xfrm rot="-5400000">
            <a:off x="-1080293" y="2601118"/>
            <a:ext cx="4895850" cy="20875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INVESTIMENTOS</a:t>
            </a:r>
            <a:endParaRPr lang="pt-BR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25476" name="Rectangle 4"/>
          <p:cNvSpPr>
            <a:spLocks noChangeArrowheads="1"/>
          </p:cNvSpPr>
          <p:nvPr/>
        </p:nvSpPr>
        <p:spPr bwMode="auto">
          <a:xfrm>
            <a:off x="2484438" y="1196975"/>
            <a:ext cx="2447925" cy="12969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PC</a:t>
            </a:r>
            <a:endParaRPr lang="pt-BR" sz="5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25477" name="Rectangle 5"/>
          <p:cNvSpPr>
            <a:spLocks noChangeArrowheads="1"/>
          </p:cNvSpPr>
          <p:nvPr/>
        </p:nvSpPr>
        <p:spPr bwMode="auto">
          <a:xfrm>
            <a:off x="2500298" y="2500306"/>
            <a:ext cx="2447925" cy="14398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PÑC</a:t>
            </a:r>
            <a:endParaRPr lang="pt-BR" sz="5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25478" name="Rectangle 6"/>
          <p:cNvSpPr>
            <a:spLocks noChangeArrowheads="1"/>
          </p:cNvSpPr>
          <p:nvPr/>
        </p:nvSpPr>
        <p:spPr bwMode="auto">
          <a:xfrm>
            <a:off x="2484438" y="3933825"/>
            <a:ext cx="2447925" cy="2159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</a:t>
            </a:r>
            <a:endParaRPr lang="pt-BR" sz="5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2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2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2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5475" grpId="0" animBg="1"/>
      <p:bldP spid="2025476" grpId="0" animBg="1"/>
      <p:bldP spid="2025477" grpId="0" animBg="1"/>
      <p:bldP spid="20254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Separando as  fontes …</a:t>
            </a:r>
            <a:endParaRPr lang="pt-BR" smtClean="0"/>
          </a:p>
        </p:txBody>
      </p:sp>
      <p:sp>
        <p:nvSpPr>
          <p:cNvPr id="2027523" name="Rectangle 3"/>
          <p:cNvSpPr>
            <a:spLocks noChangeArrowheads="1"/>
          </p:cNvSpPr>
          <p:nvPr/>
        </p:nvSpPr>
        <p:spPr bwMode="auto">
          <a:xfrm>
            <a:off x="395288" y="1196975"/>
            <a:ext cx="2447925" cy="12969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PC</a:t>
            </a:r>
            <a:endParaRPr lang="pt-BR" sz="5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27524" name="Rectangle 4"/>
          <p:cNvSpPr>
            <a:spLocks noChangeArrowheads="1"/>
          </p:cNvSpPr>
          <p:nvPr/>
        </p:nvSpPr>
        <p:spPr bwMode="auto">
          <a:xfrm>
            <a:off x="395288" y="2492375"/>
            <a:ext cx="2447925" cy="14398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PÑC</a:t>
            </a:r>
            <a:endParaRPr lang="pt-BR" sz="54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27525" name="Rectangle 5"/>
          <p:cNvSpPr>
            <a:spLocks noChangeArrowheads="1"/>
          </p:cNvSpPr>
          <p:nvPr/>
        </p:nvSpPr>
        <p:spPr bwMode="auto">
          <a:xfrm>
            <a:off x="395288" y="3933825"/>
            <a:ext cx="2447925" cy="2159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</a:t>
            </a:r>
            <a:endParaRPr lang="pt-BR" sz="5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27527" name="AutoShape 7"/>
          <p:cNvSpPr>
            <a:spLocks/>
          </p:cNvSpPr>
          <p:nvPr/>
        </p:nvSpPr>
        <p:spPr bwMode="auto">
          <a:xfrm>
            <a:off x="3059113" y="3933825"/>
            <a:ext cx="360362" cy="2159000"/>
          </a:xfrm>
          <a:prstGeom prst="rightBrace">
            <a:avLst>
              <a:gd name="adj1" fmla="val 49927"/>
              <a:gd name="adj2" fmla="val 5000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27528" name="AutoShape 8"/>
          <p:cNvSpPr>
            <a:spLocks/>
          </p:cNvSpPr>
          <p:nvPr/>
        </p:nvSpPr>
        <p:spPr bwMode="auto">
          <a:xfrm>
            <a:off x="3924300" y="1268413"/>
            <a:ext cx="420688" cy="2520950"/>
          </a:xfrm>
          <a:prstGeom prst="rightBrace">
            <a:avLst>
              <a:gd name="adj1" fmla="val 49937"/>
              <a:gd name="adj2" fmla="val 50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27529" name="Text Box 9"/>
          <p:cNvSpPr txBox="1">
            <a:spLocks noChangeArrowheads="1"/>
          </p:cNvSpPr>
          <p:nvPr/>
        </p:nvSpPr>
        <p:spPr bwMode="auto">
          <a:xfrm rot="-5400000">
            <a:off x="3399632" y="2189956"/>
            <a:ext cx="2471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Terceiros</a:t>
            </a:r>
            <a:endParaRPr lang="pt-BR" sz="4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30" name="Text Box 10"/>
          <p:cNvSpPr txBox="1">
            <a:spLocks noChangeArrowheads="1"/>
          </p:cNvSpPr>
          <p:nvPr/>
        </p:nvSpPr>
        <p:spPr bwMode="auto">
          <a:xfrm rot="-5400000">
            <a:off x="2848769" y="4675981"/>
            <a:ext cx="198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Próprio</a:t>
            </a:r>
            <a:endParaRPr lang="pt-BR" sz="4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31" name="Text Box 11"/>
          <p:cNvSpPr txBox="1">
            <a:spLocks noChangeArrowheads="1"/>
          </p:cNvSpPr>
          <p:nvPr/>
        </p:nvSpPr>
        <p:spPr bwMode="auto">
          <a:xfrm>
            <a:off x="2916238" y="1484313"/>
            <a:ext cx="88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CP</a:t>
            </a:r>
            <a:endParaRPr lang="pt-BR" sz="4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32" name="Text Box 12"/>
          <p:cNvSpPr txBox="1">
            <a:spLocks noChangeArrowheads="1"/>
          </p:cNvSpPr>
          <p:nvPr/>
        </p:nvSpPr>
        <p:spPr bwMode="auto">
          <a:xfrm>
            <a:off x="2992438" y="2798763"/>
            <a:ext cx="831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LP</a:t>
            </a:r>
            <a:endParaRPr lang="pt-BR" sz="4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33" name="AutoShape 13"/>
          <p:cNvSpPr>
            <a:spLocks/>
          </p:cNvSpPr>
          <p:nvPr/>
        </p:nvSpPr>
        <p:spPr bwMode="auto">
          <a:xfrm>
            <a:off x="4943475" y="2565400"/>
            <a:ext cx="420688" cy="3816350"/>
          </a:xfrm>
          <a:prstGeom prst="rightBrace">
            <a:avLst>
              <a:gd name="adj1" fmla="val 75597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27534" name="Text Box 14"/>
          <p:cNvSpPr txBox="1">
            <a:spLocks noChangeArrowheads="1"/>
          </p:cNvSpPr>
          <p:nvPr/>
        </p:nvSpPr>
        <p:spPr bwMode="auto">
          <a:xfrm rot="-5400000">
            <a:off x="3209132" y="3712369"/>
            <a:ext cx="5011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Estrutura de Capital</a:t>
            </a:r>
            <a:endParaRPr lang="pt-BR" sz="40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2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2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2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2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2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2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2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2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2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2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2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2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2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2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2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23" grpId="0" animBg="1"/>
      <p:bldP spid="2027524" grpId="0" animBg="1"/>
      <p:bldP spid="2027525" grpId="0" animBg="1"/>
      <p:bldP spid="2027527" grpId="0" animBg="1"/>
      <p:bldP spid="2027528" grpId="0" animBg="1"/>
      <p:bldP spid="2027529" grpId="0"/>
      <p:bldP spid="2027530" grpId="0"/>
      <p:bldP spid="2027531" grpId="0"/>
      <p:bldP spid="2027532" grpId="0"/>
      <p:bldP spid="2027533" grpId="0" animBg="1"/>
      <p:bldP spid="20275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Custo</a:t>
            </a:r>
            <a:r>
              <a:rPr lang="en-US" dirty="0" smtClean="0"/>
              <a:t> de Capital </a:t>
            </a:r>
          </a:p>
        </p:txBody>
      </p:sp>
      <p:sp>
        <p:nvSpPr>
          <p:cNvPr id="204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7723584" cy="5791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Capital de </a:t>
            </a:r>
            <a:r>
              <a:rPr lang="en-US" sz="4000" dirty="0" err="1" smtClean="0"/>
              <a:t>Terceiros</a:t>
            </a:r>
            <a:endParaRPr lang="en-US" sz="4000" dirty="0" smtClean="0"/>
          </a:p>
          <a:p>
            <a:pPr>
              <a:buNone/>
              <a:defRPr/>
            </a:pPr>
            <a:endParaRPr lang="en-US" sz="4000" dirty="0" smtClean="0"/>
          </a:p>
          <a:p>
            <a:pPr>
              <a:buNone/>
              <a:defRPr/>
            </a:pPr>
            <a:r>
              <a:rPr lang="en-US" sz="2200" dirty="0" err="1" smtClean="0"/>
              <a:t>Custo</a:t>
            </a:r>
            <a:r>
              <a:rPr lang="en-US" sz="2200" dirty="0" smtClean="0"/>
              <a:t> </a:t>
            </a:r>
            <a:r>
              <a:rPr lang="pt-BR" sz="2200" dirty="0" smtClean="0"/>
              <a:t>aparente = Despesa Financeira / Valor Total dos Empréstimos</a:t>
            </a:r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r>
              <a:rPr lang="en-US" sz="4000" dirty="0" err="1" smtClean="0"/>
              <a:t>Custo</a:t>
            </a:r>
            <a:r>
              <a:rPr lang="en-US" sz="4000" dirty="0" smtClean="0"/>
              <a:t> </a:t>
            </a:r>
            <a:r>
              <a:rPr lang="en-US" sz="4000" dirty="0" err="1" smtClean="0"/>
              <a:t>efetivo</a:t>
            </a:r>
            <a:endParaRPr lang="en-US" sz="4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4000" dirty="0" err="1" smtClean="0">
                <a:solidFill>
                  <a:schemeClr val="accent2"/>
                </a:solidFill>
              </a:rPr>
              <a:t>Kd</a:t>
            </a:r>
            <a:r>
              <a:rPr lang="en-US" sz="4000" dirty="0" smtClean="0">
                <a:solidFill>
                  <a:schemeClr val="accent2"/>
                </a:solidFill>
              </a:rPr>
              <a:t> = </a:t>
            </a:r>
            <a:r>
              <a:rPr lang="en-US" sz="4000" dirty="0" err="1" smtClean="0">
                <a:solidFill>
                  <a:schemeClr val="accent2"/>
                </a:solidFill>
              </a:rPr>
              <a:t>Custo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</a:rPr>
              <a:t>Aparente</a:t>
            </a:r>
            <a:r>
              <a:rPr lang="en-US" sz="4000" dirty="0" smtClean="0">
                <a:solidFill>
                  <a:schemeClr val="accent2"/>
                </a:solidFill>
              </a:rPr>
              <a:t> .(1-IR)</a:t>
            </a:r>
          </a:p>
          <a:p>
            <a:pPr>
              <a:buFont typeface="Wingdings" pitchFamily="2" charset="2"/>
              <a:buNone/>
              <a:defRPr/>
            </a:pPr>
            <a:endParaRPr lang="en-US" sz="4000" dirty="0" smtClean="0">
              <a:solidFill>
                <a:schemeClr val="accent2"/>
              </a:solidFill>
            </a:endParaRPr>
          </a:p>
          <a:p>
            <a:pPr>
              <a:buNone/>
              <a:defRPr/>
            </a:pPr>
            <a:endParaRPr lang="en-US" sz="4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39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Custo</a:t>
            </a:r>
            <a:r>
              <a:rPr lang="en-US" dirty="0" smtClean="0"/>
              <a:t> do Capital </a:t>
            </a:r>
            <a:r>
              <a:rPr lang="en-US" dirty="0" err="1" smtClean="0"/>
              <a:t>Próprio</a:t>
            </a:r>
            <a:endParaRPr lang="en-US" dirty="0" smtClean="0"/>
          </a:p>
        </p:txBody>
      </p:sp>
      <p:sp>
        <p:nvSpPr>
          <p:cNvPr id="205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5780088" cy="5791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É um </a:t>
            </a:r>
            <a:r>
              <a:rPr lang="en-US" dirty="0" err="1" smtClean="0"/>
              <a:t>custo</a:t>
            </a:r>
            <a:r>
              <a:rPr lang="en-US" dirty="0" smtClean="0"/>
              <a:t> de </a:t>
            </a:r>
            <a:r>
              <a:rPr lang="en-US" dirty="0" err="1" smtClean="0"/>
              <a:t>oportunidade</a:t>
            </a:r>
            <a:r>
              <a:rPr lang="en-US" dirty="0" smtClean="0"/>
              <a:t>!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tem </a:t>
            </a:r>
            <a:r>
              <a:rPr lang="en-US" dirty="0" err="1" smtClean="0"/>
              <a:t>obrigação</a:t>
            </a:r>
            <a:r>
              <a:rPr lang="en-US" dirty="0" smtClean="0"/>
              <a:t> de </a:t>
            </a:r>
            <a:r>
              <a:rPr lang="en-US" dirty="0" err="1" smtClean="0"/>
              <a:t>remunerar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sócios</a:t>
            </a:r>
            <a:r>
              <a:rPr lang="en-US" dirty="0" smtClean="0"/>
              <a:t>!</a:t>
            </a:r>
          </a:p>
          <a:p>
            <a:pPr>
              <a:defRPr/>
            </a:pPr>
            <a:r>
              <a:rPr lang="en-US" dirty="0" err="1" smtClean="0"/>
              <a:t>Porém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sócios</a:t>
            </a:r>
            <a:r>
              <a:rPr lang="en-US" dirty="0" smtClean="0"/>
              <a:t> tem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expectativa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retorno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54148" name="Text Box 4"/>
          <p:cNvSpPr txBox="1">
            <a:spLocks noChangeArrowheads="1"/>
          </p:cNvSpPr>
          <p:nvPr/>
        </p:nvSpPr>
        <p:spPr bwMode="auto">
          <a:xfrm>
            <a:off x="2771775" y="5334000"/>
            <a:ext cx="5453063" cy="11906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Um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retorno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esperado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é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desejado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operação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!</a:t>
            </a:r>
          </a:p>
        </p:txBody>
      </p:sp>
      <p:sp>
        <p:nvSpPr>
          <p:cNvPr id="2054149" name="AutoShape 5"/>
          <p:cNvSpPr>
            <a:spLocks noChangeArrowheads="1"/>
          </p:cNvSpPr>
          <p:nvPr/>
        </p:nvSpPr>
        <p:spPr bwMode="auto">
          <a:xfrm rot="5400000">
            <a:off x="1402557" y="5228431"/>
            <a:ext cx="1441450" cy="719137"/>
          </a:xfrm>
          <a:custGeom>
            <a:avLst/>
            <a:gdLst>
              <a:gd name="T0" fmla="*/ 1029636 w 21600"/>
              <a:gd name="T1" fmla="*/ 0 h 21600"/>
              <a:gd name="T2" fmla="*/ 617755 w 21600"/>
              <a:gd name="T3" fmla="*/ 239712 h 21600"/>
              <a:gd name="T4" fmla="*/ 0 w 21600"/>
              <a:gd name="T5" fmla="*/ 599314 h 21600"/>
              <a:gd name="T6" fmla="*/ 617755 w 21600"/>
              <a:gd name="T7" fmla="*/ 719137 h 21600"/>
              <a:gd name="T8" fmla="*/ 1235510 w 21600"/>
              <a:gd name="T9" fmla="*/ 499401 h 21600"/>
              <a:gd name="T10" fmla="*/ 1441450 w 21600"/>
              <a:gd name="T11" fmla="*/ 23971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148" grpId="0" animBg="1"/>
      <p:bldP spid="2054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Pequena Empresa</a:t>
            </a:r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00025" y="836613"/>
            <a:ext cx="6427788" cy="57912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pt-BR" sz="2100" dirty="0" smtClean="0"/>
              <a:t>José da Silva resolveu abrir uma pequena empresa. Os investimentos iniciais eram estimados em $80.000,00. Os recursos necessários para esse investimento viriam de uma aplicação financeira de $50.000,00 mantida no Banco </a:t>
            </a:r>
            <a:r>
              <a:rPr lang="pt-BR" sz="2100" dirty="0" err="1" smtClean="0"/>
              <a:t>Graphos</a:t>
            </a:r>
            <a:r>
              <a:rPr lang="pt-BR" sz="2100" dirty="0" smtClean="0"/>
              <a:t> e que costumava render 23% </a:t>
            </a:r>
            <a:r>
              <a:rPr lang="pt-BR" sz="2100" dirty="0" err="1" smtClean="0"/>
              <a:t>a.a.</a:t>
            </a:r>
            <a:r>
              <a:rPr lang="pt-BR" sz="2100" dirty="0" smtClean="0"/>
              <a:t> (livres de impostos). O valor restante seria obtido mediante empréstimo de longo prazo, com taxa de juros igual a 21% </a:t>
            </a:r>
            <a:r>
              <a:rPr lang="pt-BR" sz="2100" dirty="0" err="1" smtClean="0"/>
              <a:t>a.a.</a:t>
            </a:r>
            <a:r>
              <a:rPr lang="pt-BR" sz="2100" dirty="0" smtClean="0"/>
              <a:t>  A alíquota de IR para a empresa é igual a 20%, apresentando então um custo efetivo do capital de terceiros de 16,8%.</a:t>
            </a:r>
          </a:p>
          <a:p>
            <a:pPr>
              <a:lnSpc>
                <a:spcPct val="120000"/>
              </a:lnSpc>
              <a:defRPr/>
            </a:pPr>
            <a:r>
              <a:rPr lang="pt-BR" sz="2100" dirty="0" smtClean="0"/>
              <a:t>Calcule o custo médio ponderado de capital (CMPC) deste novo empreendimento.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Pequena Empresa</a:t>
            </a:r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5780088" cy="5791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ELP ($30.000,00)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Ka = 21%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</a:rPr>
              <a:t>Kd</a:t>
            </a:r>
            <a:r>
              <a:rPr lang="en-US" sz="2800" dirty="0" smtClean="0">
                <a:solidFill>
                  <a:schemeClr val="accent2"/>
                </a:solidFill>
              </a:rPr>
              <a:t> = 21% (1-0,20)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accent2"/>
                </a:solidFill>
              </a:rPr>
              <a:t>Kd</a:t>
            </a:r>
            <a:r>
              <a:rPr lang="en-US" sz="2800" dirty="0" smtClean="0">
                <a:solidFill>
                  <a:schemeClr val="accent2"/>
                </a:solidFill>
              </a:rPr>
              <a:t> = 16,8%</a:t>
            </a:r>
          </a:p>
          <a:p>
            <a:pPr>
              <a:defRPr/>
            </a:pPr>
            <a:r>
              <a:rPr lang="en-US" sz="2800" dirty="0" smtClean="0"/>
              <a:t>PL ($50.000,00)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Ks = 23%</a:t>
            </a:r>
          </a:p>
          <a:p>
            <a:pPr>
              <a:defRPr/>
            </a:pPr>
            <a:r>
              <a:rPr lang="en-US" sz="2800" dirty="0" smtClean="0"/>
              <a:t>CMPC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(30.000 x 16,8% + 50.000 x 23%)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/80.000=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CPMC = 20,68% </a:t>
            </a:r>
            <a:r>
              <a:rPr lang="en-US" sz="4000" dirty="0" err="1" smtClean="0">
                <a:solidFill>
                  <a:srgbClr val="FF0000"/>
                </a:solidFill>
              </a:rPr>
              <a:t>a.a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2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2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2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2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2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2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2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2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2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2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2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2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2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5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Fluxo de Caixa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61480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8" y="76200"/>
            <a:ext cx="8016378" cy="838200"/>
          </a:xfrm>
        </p:spPr>
        <p:txBody>
          <a:bodyPr/>
          <a:lstStyle/>
          <a:p>
            <a:r>
              <a:rPr lang="pt-BR" dirty="0" smtClean="0"/>
              <a:t>Valor Presente Líquido (VPL)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3568" y="1124744"/>
            <a:ext cx="8087816" cy="4725144"/>
          </a:xfrm>
        </p:spPr>
        <p:txBody>
          <a:bodyPr/>
          <a:lstStyle/>
          <a:p>
            <a:r>
              <a:rPr lang="pt-BR" dirty="0" smtClean="0"/>
              <a:t>Trazer a valor presente os benefícios de fluxo de caixa a uma determinada taxa.</a:t>
            </a:r>
          </a:p>
          <a:p>
            <a:r>
              <a:rPr lang="pt-BR" dirty="0" smtClean="0"/>
              <a:t>Decisão de escolha será o projeto que apresenta um VPL maior.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429</Words>
  <Application>Microsoft Office PowerPoint</Application>
  <PresentationFormat>Apresentação na tela (4:3)</PresentationFormat>
  <Paragraphs>92</Paragraphs>
  <Slides>11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Tema do Office</vt:lpstr>
      <vt:lpstr>Equação</vt:lpstr>
      <vt:lpstr>Equation</vt:lpstr>
      <vt:lpstr>Slide 1</vt:lpstr>
      <vt:lpstr>As fontes de financiamento …</vt:lpstr>
      <vt:lpstr>Separando as  fontes …</vt:lpstr>
      <vt:lpstr>Custo de Capital </vt:lpstr>
      <vt:lpstr>Custo do Capital Próprio</vt:lpstr>
      <vt:lpstr>Pequena Empresa</vt:lpstr>
      <vt:lpstr>Pequena Empresa</vt:lpstr>
      <vt:lpstr>O Fluxo de Caixa</vt:lpstr>
      <vt:lpstr>Valor Presente Líquido (VPL)</vt:lpstr>
      <vt:lpstr>Slide 10</vt:lpstr>
      <vt:lpstr>Hp12c - Valor Presente Líquido  (VPL ou NPV)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</dc:title>
  <dc:creator>Luiz Henrique</dc:creator>
  <cp:lastModifiedBy>Luiz Henrique Herling</cp:lastModifiedBy>
  <cp:revision>21</cp:revision>
  <dcterms:created xsi:type="dcterms:W3CDTF">2012-03-27T21:40:29Z</dcterms:created>
  <dcterms:modified xsi:type="dcterms:W3CDTF">2014-08-18T19:31:23Z</dcterms:modified>
</cp:coreProperties>
</file>