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85" r:id="rId16"/>
    <p:sldId id="271" r:id="rId17"/>
    <p:sldId id="277" r:id="rId18"/>
    <p:sldId id="272" r:id="rId19"/>
    <p:sldId id="282" r:id="rId20"/>
    <p:sldId id="283" r:id="rId21"/>
    <p:sldId id="273" r:id="rId22"/>
    <p:sldId id="278" r:id="rId23"/>
    <p:sldId id="279" r:id="rId24"/>
    <p:sldId id="280" r:id="rId25"/>
    <p:sldId id="274" r:id="rId26"/>
    <p:sldId id="275" r:id="rId27"/>
    <p:sldId id="284" r:id="rId28"/>
    <p:sldId id="286" r:id="rId29"/>
    <p:sldId id="27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5" r:id="rId40"/>
    <p:sldId id="301" r:id="rId41"/>
    <p:sldId id="303" r:id="rId42"/>
    <p:sldId id="299" r:id="rId43"/>
    <p:sldId id="300" r:id="rId44"/>
    <p:sldId id="302" r:id="rId45"/>
    <p:sldId id="304" r:id="rId46"/>
    <p:sldId id="305" r:id="rId47"/>
    <p:sldId id="310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1EA3-BD37-4E70-94C5-70783BE6DE5F}" type="datetimeFigureOut">
              <a:rPr lang="pt-BR" smtClean="0"/>
              <a:pPr/>
              <a:t>25/08/2012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C09-5420-45DD-9D5D-32775B6153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0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6E395-D346-4C06-9EBB-CC26BCB0D00B}" type="datetimeFigureOut">
              <a:rPr lang="pt-BR" smtClean="0"/>
              <a:pPr/>
              <a:t>25/08/2012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149C-26B0-4F44-88BE-4731C0DE0E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82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149C-26B0-4F44-88BE-4731C0DE0E4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678914-F93A-4CE8-90FE-16C99EAB9957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F07B-E80D-43C5-8830-93CCF12714CC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801E-D5F8-4D7E-A72D-7BA4FCF4457D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BD6C08-FF7A-4514-A1D0-2E2BECE5AE26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937017-9DAC-4B25-BFE0-099D9EA418A1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CC40-9899-4107-AD6D-85F6B86A1FFA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819D-71A3-485C-81F1-307AE61D5D09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8C4FDD-1AF9-4B79-8926-9A86E24D0BAF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877-40A8-4075-AB99-A98FBFC81F10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DED200-65EA-49B8-87A6-62AE3FB42C45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D8051E-147C-433B-8264-DC42782D98A2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F26F74-0B3A-41E4-970E-5D3D3B9ADD37}" type="datetime1">
              <a:rPr lang="pt-BR" smtClean="0"/>
              <a:pPr/>
              <a:t>25/08/2012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Oficina HP12C - Prof. Luiz Henrique Herling</a:t>
            </a: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6CE884-BDFC-465A-B2C0-B19354A07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6.png"/><Relationship Id="rId7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7.png"/><Relationship Id="rId7" Type="http://schemas.openxmlformats.org/officeDocument/2006/relationships/image" Target="../media/image7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4.png"/><Relationship Id="rId7" Type="http://schemas.openxmlformats.org/officeDocument/2006/relationships/image" Target="../media/image6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75.png"/><Relationship Id="rId9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3.png"/><Relationship Id="rId7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46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0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8860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HP12C – Procedimentos Básicos, Avançados e Financeiros</a:t>
            </a:r>
            <a:br>
              <a:rPr lang="pt-BR" sz="3200" dirty="0" smtClean="0"/>
            </a:br>
            <a:r>
              <a:rPr lang="pt-BR" sz="3200" dirty="0" smtClean="0"/>
              <a:t>Uma Abordagem Prática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0298" y="5105400"/>
            <a:ext cx="6972304" cy="1752600"/>
          </a:xfrm>
        </p:spPr>
        <p:txBody>
          <a:bodyPr/>
          <a:lstStyle/>
          <a:p>
            <a:r>
              <a:rPr lang="pt-BR" dirty="0" smtClean="0"/>
              <a:t>Professor Luiz Henrique Debei Herling</a:t>
            </a:r>
          </a:p>
          <a:p>
            <a:r>
              <a:rPr lang="pt-BR" dirty="0" smtClean="0"/>
              <a:t>lhherling@gmail.com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47672" y="1214422"/>
            <a:ext cx="7467600" cy="4873752"/>
          </a:xfrm>
        </p:spPr>
        <p:txBody>
          <a:bodyPr/>
          <a:lstStyle/>
          <a:p>
            <a:r>
              <a:rPr lang="pt-BR" dirty="0" smtClean="0"/>
              <a:t>Podemos Calcular:</a:t>
            </a:r>
          </a:p>
          <a:p>
            <a:r>
              <a:rPr lang="pt-BR" dirty="0" smtClean="0"/>
              <a:t>Dia da semana de uma determinada data</a:t>
            </a:r>
          </a:p>
          <a:p>
            <a:r>
              <a:rPr lang="pt-BR" dirty="0" smtClean="0"/>
              <a:t>Dia exato a partir de uma contagem</a:t>
            </a:r>
          </a:p>
          <a:p>
            <a:r>
              <a:rPr lang="pt-BR" dirty="0" smtClean="0"/>
              <a:t>Variação de dias entre 2 datas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7158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HP12C e Calendário</a:t>
            </a:r>
            <a:endParaRPr kumimoji="0" lang="pt-BR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57158" y="3071810"/>
            <a:ext cx="6143668" cy="2388515"/>
            <a:chOff x="357158" y="3071810"/>
            <a:chExt cx="6143668" cy="238851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3071810"/>
              <a:ext cx="1012831" cy="235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Conector de seta reta 6"/>
            <p:cNvCxnSpPr/>
            <p:nvPr/>
          </p:nvCxnSpPr>
          <p:spPr>
            <a:xfrm>
              <a:off x="1428728" y="3571876"/>
              <a:ext cx="192882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>
              <a:off x="1357290" y="5000636"/>
              <a:ext cx="20002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3500430" y="3429000"/>
              <a:ext cx="30003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Data </a:t>
              </a:r>
            </a:p>
            <a:p>
              <a:endParaRPr lang="pt-BR" dirty="0"/>
            </a:p>
            <a:p>
              <a:endParaRPr lang="pt-BR" dirty="0" smtClean="0"/>
            </a:p>
            <a:p>
              <a:endParaRPr lang="pt-BR" dirty="0"/>
            </a:p>
            <a:p>
              <a:endParaRPr lang="pt-BR" dirty="0" smtClean="0"/>
            </a:p>
            <a:p>
              <a:r>
                <a:rPr lang="pt-BR" dirty="0" smtClean="0"/>
                <a:t>Variação</a:t>
              </a:r>
              <a:endParaRPr lang="pt-BR" dirty="0"/>
            </a:p>
            <a:p>
              <a:endParaRPr lang="pt-BR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00034" y="5643578"/>
            <a:ext cx="6143668" cy="923330"/>
            <a:chOff x="428596" y="5643578"/>
            <a:chExt cx="6143668" cy="923330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5643578"/>
              <a:ext cx="1428760" cy="69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Conector de seta reta 13"/>
            <p:cNvCxnSpPr/>
            <p:nvPr/>
          </p:nvCxnSpPr>
          <p:spPr>
            <a:xfrm>
              <a:off x="1857356" y="5786454"/>
              <a:ext cx="17145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3571868" y="5643578"/>
              <a:ext cx="30003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Configurar Formato</a:t>
              </a:r>
            </a:p>
            <a:p>
              <a:r>
                <a:rPr lang="pt-BR" dirty="0" smtClean="0"/>
                <a:t>DMY</a:t>
              </a:r>
              <a:endParaRPr lang="pt-BR" dirty="0"/>
            </a:p>
            <a:p>
              <a:endParaRPr lang="pt-BR" dirty="0"/>
            </a:p>
          </p:txBody>
        </p:sp>
      </p:grpSp>
      <p:sp>
        <p:nvSpPr>
          <p:cNvPr id="18" name="Espaço Reservado para Rodapé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HP12C e Calendário</a:t>
            </a:r>
            <a:endParaRPr kumimoji="0" lang="pt-BR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57224" y="1643050"/>
          <a:ext cx="7500989" cy="1019175"/>
        </p:xfrm>
        <a:graphic>
          <a:graphicData uri="http://schemas.openxmlformats.org/drawingml/2006/table">
            <a:tbl>
              <a:tblPr/>
              <a:tblGrid>
                <a:gridCol w="1096869"/>
                <a:gridCol w="1668157"/>
                <a:gridCol w="1531048"/>
                <a:gridCol w="3204915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Notação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Configurar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Exemplo 20 de Maio de 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Inglês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17375D"/>
                          </a:solidFill>
                          <a:latin typeface="Calibri"/>
                        </a:rPr>
                        <a:t>G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MM.DDYYYY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05.202010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Português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17375D"/>
                          </a:solidFill>
                          <a:latin typeface="Calibri"/>
                        </a:rPr>
                        <a:t>G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DD.MMAAAA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20.052010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85720" y="3071810"/>
          <a:ext cx="2411424" cy="2428875"/>
        </p:xfrm>
        <a:graphic>
          <a:graphicData uri="http://schemas.openxmlformats.org/drawingml/2006/table">
            <a:tbl>
              <a:tblPr/>
              <a:tblGrid>
                <a:gridCol w="958578"/>
                <a:gridCol w="1452846"/>
              </a:tblGrid>
              <a:tr h="2762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Legenda Dias da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 da Semana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Segunda-Feira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Terça-Feira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Quarta-Feira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Quinta-Feira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Sexta-Feira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Sábado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Domingo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43248"/>
            <a:ext cx="4314845" cy="12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4071934" y="471488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OBS: Deixar a calculadora com 6 casas após a vírgula</a:t>
            </a:r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Qual o dia da semana que será o natal de 2010?</a:t>
            </a:r>
          </a:p>
          <a:p>
            <a:pPr>
              <a:buNone/>
            </a:pPr>
            <a:r>
              <a:rPr lang="pt-BR" dirty="0" smtClean="0"/>
              <a:t>25.122010 ENTER</a:t>
            </a:r>
          </a:p>
          <a:p>
            <a:pPr>
              <a:buNone/>
            </a:pPr>
            <a:r>
              <a:rPr lang="pt-BR" dirty="0" smtClean="0"/>
              <a:t>0 G DATE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7158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HP12C e Calendário</a:t>
            </a:r>
            <a:endParaRPr kumimoji="0" lang="pt-BR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357430"/>
            <a:ext cx="4059132" cy="95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http://lh5.ggpht.com/_o-ckDAnx86E/Sww3EmvWYCI/AAAAAAAABC4/xjpDsu9W69g/dezembro2010_thumb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3357562"/>
            <a:ext cx="2857519" cy="2857520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>
          <a:xfrm rot="5400000">
            <a:off x="7072330" y="3429000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357554" y="4643446"/>
            <a:ext cx="321471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643702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Sábado</a:t>
            </a:r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Um fornecedor nos concede 45 dias para pagamento de duplicatas. Efetuamos a compra no dia 25 de fevereiro de 2010. Em que dia será o pagamento?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25.022010 ENTER</a:t>
            </a:r>
          </a:p>
          <a:p>
            <a:pPr>
              <a:buNone/>
            </a:pPr>
            <a:r>
              <a:rPr lang="pt-BR" dirty="0" smtClean="0"/>
              <a:t>45 G DATE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HP12C e Calendário</a:t>
            </a:r>
            <a:endParaRPr kumimoji="0" lang="pt-BR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256"/>
            <a:ext cx="4047002" cy="105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Quantos dias compreendem o período de 12 de maio de 2009 e 29 de agosto de 2009?</a:t>
            </a:r>
          </a:p>
          <a:p>
            <a:endParaRPr lang="pt-BR" dirty="0" smtClean="0"/>
          </a:p>
          <a:p>
            <a:r>
              <a:rPr lang="pt-BR" dirty="0" smtClean="0"/>
              <a:t>12.052009 ENTER</a:t>
            </a:r>
          </a:p>
          <a:p>
            <a:r>
              <a:rPr lang="pt-BR" dirty="0" smtClean="0"/>
              <a:t>29.082009</a:t>
            </a:r>
          </a:p>
          <a:p>
            <a:r>
              <a:rPr lang="pt-BR" dirty="0" smtClean="0"/>
              <a:t>G ∆DYS</a:t>
            </a: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HP12C e Calendário</a:t>
            </a:r>
            <a:endParaRPr kumimoji="0" lang="pt-BR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357562"/>
            <a:ext cx="4510878" cy="10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o 9"/>
          <p:cNvGrpSpPr/>
          <p:nvPr/>
        </p:nvGrpSpPr>
        <p:grpSpPr>
          <a:xfrm>
            <a:off x="1142976" y="5143512"/>
            <a:ext cx="6286544" cy="785818"/>
            <a:chOff x="1142976" y="5143512"/>
            <a:chExt cx="6286544" cy="785818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5143512"/>
              <a:ext cx="880941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Conector de seta reta 7"/>
            <p:cNvCxnSpPr/>
            <p:nvPr/>
          </p:nvCxnSpPr>
          <p:spPr>
            <a:xfrm>
              <a:off x="2143108" y="5429264"/>
              <a:ext cx="2286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4643438" y="5214950"/>
              <a:ext cx="2786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Ano exato</a:t>
              </a:r>
            </a:p>
            <a:p>
              <a:r>
                <a:rPr lang="pt-BR" dirty="0" smtClean="0"/>
                <a:t>Ano Comercia</a:t>
              </a:r>
              <a:endParaRPr lang="pt-BR" dirty="0"/>
            </a:p>
          </p:txBody>
        </p:sp>
      </p:grpSp>
      <p:sp>
        <p:nvSpPr>
          <p:cNvPr id="13" name="Espaço Reservado para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economia-comeca-em-ca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213180">
            <a:off x="481431" y="293998"/>
            <a:ext cx="6498167" cy="4873625"/>
          </a:xfrm>
        </p:spPr>
      </p:pic>
      <p:pic>
        <p:nvPicPr>
          <p:cNvPr id="6" name="Imagem 5" descr="Fluxo_de_caix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714752"/>
            <a:ext cx="3915767" cy="2936825"/>
          </a:xfrm>
          <a:prstGeom prst="rect">
            <a:avLst/>
          </a:prstGeom>
        </p:spPr>
      </p:pic>
      <p:pic>
        <p:nvPicPr>
          <p:cNvPr id="7" name="Imagem 6" descr="econom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35928">
            <a:off x="3817563" y="856756"/>
            <a:ext cx="4572000" cy="3429000"/>
          </a:xfrm>
          <a:prstGeom prst="rect">
            <a:avLst/>
          </a:prstGeom>
        </p:spPr>
      </p:pic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HP12c</a:t>
            </a:r>
            <a:r>
              <a:rPr kumimoji="0" lang="pt-BR" sz="48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Finanças</a:t>
            </a:r>
            <a:endParaRPr kumimoji="0" lang="pt-BR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3214686"/>
            <a:ext cx="8572528" cy="32592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     Prazo</a:t>
            </a:r>
          </a:p>
          <a:p>
            <a:pPr lvl="4">
              <a:buNone/>
            </a:pPr>
            <a:r>
              <a:rPr lang="pt-BR" sz="2000" dirty="0" smtClean="0"/>
              <a:t>    Taxa </a:t>
            </a:r>
          </a:p>
          <a:p>
            <a:pPr lvl="4">
              <a:buNone/>
            </a:pPr>
            <a:r>
              <a:rPr lang="pt-BR" sz="2000" dirty="0" smtClean="0"/>
              <a:t>                         Valor </a:t>
            </a:r>
          </a:p>
          <a:p>
            <a:pPr lvl="4">
              <a:buNone/>
            </a:pPr>
            <a:r>
              <a:rPr lang="pt-BR" sz="2000" dirty="0" smtClean="0"/>
              <a:t>                       Presente</a:t>
            </a:r>
          </a:p>
          <a:p>
            <a:pPr lvl="4">
              <a:buNone/>
            </a:pPr>
            <a:r>
              <a:rPr lang="pt-BR" sz="2000" dirty="0" smtClean="0"/>
              <a:t>                                            Prestação</a:t>
            </a:r>
          </a:p>
          <a:p>
            <a:pPr lvl="4">
              <a:buNone/>
            </a:pPr>
            <a:r>
              <a:rPr lang="pt-BR" sz="2000" dirty="0" smtClean="0"/>
              <a:t>                                          (Pagamento)</a:t>
            </a:r>
          </a:p>
          <a:p>
            <a:pPr lvl="8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			               Valor </a:t>
            </a:r>
          </a:p>
          <a:p>
            <a:pPr lvl="8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                                                  Futuro 				                                                               Trocar Sinal</a:t>
            </a:r>
          </a:p>
          <a:p>
            <a:pPr lvl="8">
              <a:buNone/>
            </a:pPr>
            <a:r>
              <a:rPr lang="pt-BR" sz="2000" dirty="0" smtClean="0"/>
              <a:t>					                                           					</a:t>
            </a:r>
            <a:endParaRPr lang="pt-BR" sz="2000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HP12c</a:t>
            </a:r>
            <a:r>
              <a:rPr kumimoji="0" lang="pt-BR" sz="48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Finanças</a:t>
            </a:r>
            <a:endParaRPr kumimoji="0" lang="pt-BR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86742" cy="137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5400000">
            <a:off x="964381" y="317896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>
            <a:off x="2107389" y="339328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>
            <a:off x="3178959" y="346471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>
            <a:off x="4286248" y="3714752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5400000">
            <a:off x="5357818" y="3929066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>
            <a:off x="6393669" y="4107661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Juros Simples</a:t>
            </a:r>
          </a:p>
          <a:p>
            <a:pPr>
              <a:buFontTx/>
              <a:buChar char="-"/>
            </a:pPr>
            <a:r>
              <a:rPr lang="pt-BR" dirty="0" smtClean="0"/>
              <a:t>Calcula juros e montante</a:t>
            </a:r>
          </a:p>
          <a:p>
            <a:r>
              <a:rPr lang="pt-BR" dirty="0" smtClean="0"/>
              <a:t>Juros Compostos</a:t>
            </a:r>
          </a:p>
          <a:p>
            <a:pPr>
              <a:buFontTx/>
              <a:buChar char="-"/>
            </a:pPr>
            <a:r>
              <a:rPr lang="pt-BR" dirty="0" smtClean="0"/>
              <a:t>Taxas de juros</a:t>
            </a:r>
          </a:p>
          <a:p>
            <a:pPr>
              <a:buFontTx/>
              <a:buChar char="-"/>
            </a:pPr>
            <a:r>
              <a:rPr lang="pt-BR" dirty="0" smtClean="0"/>
              <a:t>Prestações (Método Price)</a:t>
            </a:r>
          </a:p>
          <a:p>
            <a:pPr>
              <a:buFontTx/>
              <a:buChar char="-"/>
            </a:pPr>
            <a:r>
              <a:rPr lang="pt-BR" dirty="0" smtClean="0"/>
              <a:t>Valor Futuro</a:t>
            </a:r>
          </a:p>
          <a:p>
            <a:pPr>
              <a:buFontTx/>
              <a:buChar char="-"/>
            </a:pPr>
            <a:r>
              <a:rPr lang="pt-BR" dirty="0" smtClean="0"/>
              <a:t>Valor Presente</a:t>
            </a:r>
          </a:p>
          <a:p>
            <a:pPr>
              <a:buFontTx/>
              <a:buChar char="-"/>
            </a:pPr>
            <a:r>
              <a:rPr lang="pt-BR" dirty="0" smtClean="0"/>
              <a:t>Prazo (Períodos inteiros)</a:t>
            </a:r>
          </a:p>
          <a:p>
            <a:r>
              <a:rPr lang="pt-BR" dirty="0" smtClean="0"/>
              <a:t>Analise de Investimentos</a:t>
            </a:r>
          </a:p>
          <a:p>
            <a:pPr>
              <a:buFontTx/>
              <a:buChar char="-"/>
            </a:pPr>
            <a:r>
              <a:rPr lang="pt-BR" dirty="0" smtClean="0"/>
              <a:t>Valor Presente Líquido (NPV)</a:t>
            </a:r>
          </a:p>
          <a:p>
            <a:pPr>
              <a:buFontTx/>
              <a:buChar char="-"/>
            </a:pPr>
            <a:r>
              <a:rPr lang="pt-BR" dirty="0" smtClean="0"/>
              <a:t>Taxa Interna de Retorno (IRR)</a:t>
            </a: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HP12c</a:t>
            </a:r>
            <a:r>
              <a:rPr kumimoji="0" lang="pt-BR" sz="48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Finanças</a:t>
            </a:r>
            <a:endParaRPr kumimoji="0" lang="pt-BR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928694"/>
          </a:xfrm>
        </p:spPr>
        <p:txBody>
          <a:bodyPr>
            <a:noAutofit/>
          </a:bodyPr>
          <a:lstStyle/>
          <a:p>
            <a:r>
              <a:rPr lang="pt-BR" sz="4400" b="1" dirty="0" smtClean="0"/>
              <a:t>Juros Simples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Você pegou emprestado R$ 200,00 para pagar daqui a 3 meses a uma taxa de juros de 5% </a:t>
            </a:r>
            <a:r>
              <a:rPr lang="pt-BR" dirty="0" err="1" smtClean="0"/>
              <a:t>a.m.</a:t>
            </a:r>
            <a:r>
              <a:rPr lang="pt-BR" dirty="0" smtClean="0"/>
              <a:t> Qual valor dos juros pagos? Qual será o total a ser pago?</a:t>
            </a:r>
          </a:p>
          <a:p>
            <a:r>
              <a:rPr lang="pt-BR" dirty="0" smtClean="0"/>
              <a:t>200 </a:t>
            </a:r>
          </a:p>
          <a:p>
            <a:r>
              <a:rPr lang="pt-BR" dirty="0" smtClean="0"/>
              <a:t>60         </a:t>
            </a:r>
            <a:r>
              <a:rPr lang="pt-BR" dirty="0" smtClean="0">
                <a:sym typeface="Wingdings" pitchFamily="2" charset="2"/>
              </a:rPr>
              <a:t> Taxa sempre ao ano </a:t>
            </a:r>
            <a:endParaRPr lang="pt-BR" dirty="0" smtClean="0"/>
          </a:p>
          <a:p>
            <a:r>
              <a:rPr lang="pt-BR" dirty="0" smtClean="0"/>
              <a:t>90         </a:t>
            </a:r>
            <a:r>
              <a:rPr lang="pt-BR" dirty="0" smtClean="0">
                <a:sym typeface="Wingdings" pitchFamily="2" charset="2"/>
              </a:rPr>
              <a:t> Prazo sempre em dias</a:t>
            </a:r>
          </a:p>
          <a:p>
            <a:r>
              <a:rPr lang="pt-BR" dirty="0" smtClean="0"/>
              <a:t>             </a:t>
            </a:r>
            <a:r>
              <a:rPr lang="pt-BR" b="1" dirty="0" smtClean="0">
                <a:solidFill>
                  <a:srgbClr val="FF0000"/>
                </a:solidFill>
                <a:sym typeface="Wingdings" pitchFamily="2" charset="2"/>
              </a:rPr>
              <a:t> Valor dos Juros Pagos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            </a:t>
            </a:r>
            <a:r>
              <a:rPr lang="pt-BR" b="1" dirty="0" smtClean="0">
                <a:solidFill>
                  <a:srgbClr val="00B0F0"/>
                </a:solidFill>
                <a:sym typeface="Wingdings" pitchFamily="2" charset="2"/>
              </a:rPr>
              <a:t> Valor total desembolsado</a:t>
            </a:r>
            <a:endParaRPr lang="pt-BR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4686"/>
            <a:ext cx="685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43314"/>
            <a:ext cx="357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500570"/>
            <a:ext cx="3571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500570"/>
            <a:ext cx="3286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5000636"/>
            <a:ext cx="301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286256"/>
            <a:ext cx="2505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5000636"/>
            <a:ext cx="2476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spaço Reservado para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b="1" dirty="0" smtClean="0"/>
              <a:t>Juros Compostos </a:t>
            </a:r>
            <a:br>
              <a:rPr lang="pt-BR" sz="4800" b="1" dirty="0" smtClean="0"/>
            </a:br>
            <a:r>
              <a:rPr lang="pt-BR" sz="4800" b="1" dirty="0" smtClean="0"/>
              <a:t>Configuração Máquina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Séries de pagamento</a:t>
            </a:r>
          </a:p>
          <a:p>
            <a:endParaRPr lang="pt-BR" dirty="0" smtClean="0"/>
          </a:p>
          <a:p>
            <a:endParaRPr lang="pt-BR" dirty="0" smtClean="0"/>
          </a:p>
          <a:p>
            <a:pPr lvl="8"/>
            <a:r>
              <a:rPr lang="pt-BR" dirty="0" smtClean="0"/>
              <a:t>                           </a:t>
            </a:r>
            <a:r>
              <a:rPr lang="pt-BR" dirty="0" smtClean="0">
                <a:sym typeface="Wingdings" pitchFamily="2" charset="2"/>
              </a:rPr>
              <a:t> Série Postecipada</a:t>
            </a: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r>
              <a:rPr lang="pt-BR" dirty="0" smtClean="0">
                <a:sym typeface="Wingdings" pitchFamily="2" charset="2"/>
              </a:rPr>
              <a:t>                           Série Antecipada</a:t>
            </a:r>
          </a:p>
          <a:p>
            <a:pPr lvl="8"/>
            <a:r>
              <a:rPr lang="pt-BR" dirty="0" smtClean="0">
                <a:sym typeface="Wingdings" pitchFamily="2" charset="2"/>
              </a:rPr>
              <a:t>                            (Entrada = Valor das Parcelas)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286388"/>
            <a:ext cx="2524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6000768"/>
            <a:ext cx="781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929066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p12c Platin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85728"/>
            <a:ext cx="4214842" cy="3588310"/>
          </a:xfrm>
          <a:prstGeom prst="rect">
            <a:avLst/>
          </a:prstGeom>
        </p:spPr>
      </p:pic>
      <p:pic>
        <p:nvPicPr>
          <p:cNvPr id="5" name="Imagem 4" descr="25 an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84831"/>
            <a:ext cx="4643470" cy="36731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Modelos</a:t>
            </a:r>
            <a:endParaRPr lang="pt-BR" sz="4800" b="1" dirty="0"/>
          </a:p>
        </p:txBody>
      </p:sp>
      <p:pic>
        <p:nvPicPr>
          <p:cNvPr id="4" name="Imagem 3" descr="1212107689722_bigPhoto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71546"/>
            <a:ext cx="3500462" cy="2857500"/>
          </a:xfrm>
          <a:prstGeom prst="rect">
            <a:avLst/>
          </a:prstGeom>
        </p:spPr>
      </p:pic>
      <p:pic>
        <p:nvPicPr>
          <p:cNvPr id="7" name="Imagem 6" descr="PResti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643314"/>
            <a:ext cx="3643338" cy="364333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714480" y="33575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Gold </a:t>
            </a:r>
            <a:r>
              <a:rPr lang="pt-BR" dirty="0" err="1" smtClean="0"/>
              <a:t>Edition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43768" y="22145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Platinum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72396" y="500063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25 Anos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857620" y="628652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Prestige</a:t>
            </a:r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allAtOnce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FLAG </a:t>
            </a:r>
            <a:r>
              <a:rPr lang="pt-BR" b="1" dirty="0" smtClean="0"/>
              <a:t>C</a:t>
            </a:r>
            <a:r>
              <a:rPr lang="pt-BR" dirty="0" smtClean="0"/>
              <a:t> deve permanecer acionado na calculadora. </a:t>
            </a:r>
          </a:p>
          <a:p>
            <a:r>
              <a:rPr lang="pt-BR" dirty="0" smtClean="0"/>
              <a:t>Caso contrário a máquina considera juros compostos na parte inteira do período e juros simples na parte fracionária do mesmo período.</a:t>
            </a:r>
          </a:p>
          <a:p>
            <a:r>
              <a:rPr lang="pt-BR" dirty="0" smtClean="0"/>
              <a:t>Colocar o FLAG ou tirar:</a:t>
            </a:r>
          </a:p>
          <a:p>
            <a:endParaRPr lang="pt-BR" dirty="0" smtClean="0"/>
          </a:p>
          <a:p>
            <a:endParaRPr lang="pt-BR" dirty="0" smtClean="0"/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  <a:p>
            <a:pPr lvl="8"/>
            <a:endParaRPr lang="pt-BR" dirty="0" smtClean="0">
              <a:sym typeface="Wingdings" pitchFamily="2" charset="2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b="1" dirty="0" smtClean="0"/>
              <a:t>Juros Compostos </a:t>
            </a:r>
            <a:br>
              <a:rPr lang="pt-BR" sz="4800" b="1" dirty="0" smtClean="0"/>
            </a:br>
            <a:r>
              <a:rPr lang="pt-BR" sz="4800" b="1" dirty="0" smtClean="0"/>
              <a:t>Configuração Máquina</a:t>
            </a:r>
            <a:endParaRPr lang="pt-BR" sz="4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286388"/>
            <a:ext cx="35787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143380"/>
            <a:ext cx="2139775" cy="8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b="1" dirty="0" smtClean="0"/>
              <a:t>Juros Compostos, </a:t>
            </a:r>
            <a:br>
              <a:rPr lang="pt-BR" sz="4800" b="1" dirty="0" smtClean="0"/>
            </a:br>
            <a:r>
              <a:rPr lang="pt-BR" sz="4800" b="1" dirty="0" smtClean="0"/>
              <a:t>Taxa de Juros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 empréstimo de R$50.000,00 nos foi concedido para pagamento daqui a 12 meses. Sabemos que iremos pagar a quantia de R$64.000,00. Qual taxa de juros nos foi cobrada?</a:t>
            </a:r>
          </a:p>
          <a:p>
            <a:pPr>
              <a:buNone/>
            </a:pPr>
            <a:r>
              <a:rPr lang="pt-BR" dirty="0" smtClean="0"/>
              <a:t>50000</a:t>
            </a:r>
          </a:p>
          <a:p>
            <a:pPr>
              <a:buNone/>
            </a:pPr>
            <a:r>
              <a:rPr lang="pt-BR" dirty="0" smtClean="0"/>
              <a:t>12 </a:t>
            </a:r>
          </a:p>
          <a:p>
            <a:pPr>
              <a:buNone/>
            </a:pPr>
            <a:r>
              <a:rPr lang="pt-BR" dirty="0" smtClean="0"/>
              <a:t>64000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2762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14686"/>
            <a:ext cx="685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43314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071942"/>
            <a:ext cx="33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50057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b="1" dirty="0" smtClean="0"/>
              <a:t>Juros Compostos, </a:t>
            </a:r>
            <a:br>
              <a:rPr lang="pt-BR" sz="4800" b="1" dirty="0" smtClean="0"/>
            </a:br>
            <a:r>
              <a:rPr lang="pt-BR" sz="4800" b="1" dirty="0" smtClean="0"/>
              <a:t>Valor Presente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 empréstimo de nos foi concedido para pagamento daqui a 12 meses. Sabemos que iremos pagar a quantia de R$64.000,00. A taxa de juros cobrada foi de 2,078472849% </a:t>
            </a:r>
            <a:r>
              <a:rPr lang="pt-BR" dirty="0" err="1" smtClean="0"/>
              <a:t>a.m.</a:t>
            </a:r>
            <a:r>
              <a:rPr lang="pt-BR" dirty="0" smtClean="0"/>
              <a:t> Qual valor que pegamos emprestado?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64000</a:t>
            </a:r>
          </a:p>
          <a:p>
            <a:pPr>
              <a:buNone/>
            </a:pPr>
            <a:r>
              <a:rPr lang="pt-BR" dirty="0" smtClean="0"/>
              <a:t>12 </a:t>
            </a:r>
          </a:p>
          <a:p>
            <a:pPr>
              <a:buNone/>
            </a:pPr>
            <a:r>
              <a:rPr lang="pt-BR" dirty="0" smtClean="0"/>
              <a:t>2.078472849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500570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1500166" y="4071942"/>
            <a:ext cx="690565" cy="292100"/>
            <a:chOff x="2786050" y="4214818"/>
            <a:chExt cx="690565" cy="2921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6050" y="4214818"/>
              <a:ext cx="6858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40" y="4214818"/>
              <a:ext cx="33337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929198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429264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5357826"/>
            <a:ext cx="2609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spaço Reservado para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b="1" dirty="0" smtClean="0"/>
              <a:t>Juros Compostos, </a:t>
            </a:r>
            <a:br>
              <a:rPr lang="pt-BR" sz="4800" b="1" dirty="0" smtClean="0"/>
            </a:br>
            <a:r>
              <a:rPr lang="pt-BR" sz="4800" b="1" dirty="0" smtClean="0"/>
              <a:t>Prazo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Um empréstimo de R$50.000,00 nos foi concedido a uma taxa de 2,078472849 </a:t>
            </a:r>
            <a:r>
              <a:rPr lang="pt-BR" dirty="0" err="1" smtClean="0"/>
              <a:t>a.m.</a:t>
            </a:r>
            <a:r>
              <a:rPr lang="pt-BR" dirty="0" smtClean="0"/>
              <a:t> Sabemos que iremos pagar a quantia de R$64.000,00. Qual prazo concedido?</a:t>
            </a:r>
          </a:p>
          <a:p>
            <a:pPr>
              <a:buNone/>
            </a:pPr>
            <a:r>
              <a:rPr lang="pt-BR" dirty="0" smtClean="0"/>
              <a:t>50000</a:t>
            </a:r>
          </a:p>
          <a:p>
            <a:pPr>
              <a:buNone/>
            </a:pPr>
            <a:r>
              <a:rPr lang="pt-BR" dirty="0" smtClean="0"/>
              <a:t>2.078472849 </a:t>
            </a:r>
          </a:p>
          <a:p>
            <a:pPr>
              <a:buNone/>
            </a:pPr>
            <a:r>
              <a:rPr lang="pt-BR" dirty="0" smtClean="0"/>
              <a:t>64000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OBS: A máquina não calcula prazo fracionado, portanto cuidado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928934"/>
            <a:ext cx="685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143380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714752"/>
            <a:ext cx="33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357562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643446"/>
            <a:ext cx="2743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b="1" dirty="0" smtClean="0"/>
              <a:t>Juros Compostos, </a:t>
            </a:r>
            <a:br>
              <a:rPr lang="pt-BR" sz="4800" b="1" dirty="0" smtClean="0"/>
            </a:br>
            <a:r>
              <a:rPr lang="pt-BR" sz="4800" b="1" dirty="0" smtClean="0"/>
              <a:t>Valor Futuro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 empréstimo de R$50.000,00 nos foi concedido para pagamento daqui a 12 meses. Sabemos que iremos pagar uma taxa de juros  de 2,078472849% </a:t>
            </a:r>
            <a:r>
              <a:rPr lang="pt-BR" dirty="0" err="1" smtClean="0"/>
              <a:t>a.m.</a:t>
            </a:r>
            <a:r>
              <a:rPr lang="pt-BR" dirty="0" smtClean="0"/>
              <a:t> Quanto iremos pagar?</a:t>
            </a:r>
          </a:p>
          <a:p>
            <a:pPr>
              <a:buNone/>
            </a:pPr>
            <a:r>
              <a:rPr lang="pt-BR" dirty="0" smtClean="0"/>
              <a:t>50000</a:t>
            </a:r>
          </a:p>
          <a:p>
            <a:pPr>
              <a:buNone/>
            </a:pPr>
            <a:r>
              <a:rPr lang="pt-BR" dirty="0" smtClean="0"/>
              <a:t>12 </a:t>
            </a:r>
          </a:p>
          <a:p>
            <a:pPr>
              <a:buNone/>
            </a:pPr>
            <a:r>
              <a:rPr lang="pt-BR" dirty="0" smtClean="0"/>
              <a:t>2.078472849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14818"/>
            <a:ext cx="2762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14686"/>
            <a:ext cx="685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43314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500570"/>
            <a:ext cx="33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071942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14348" y="5143512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 se a taxa cobrada fosse 3%? Quanto iremos pagar?</a:t>
            </a:r>
          </a:p>
          <a:p>
            <a:endParaRPr lang="pt-BR" dirty="0" smtClean="0"/>
          </a:p>
          <a:p>
            <a:r>
              <a:rPr lang="pt-BR" dirty="0" smtClean="0"/>
              <a:t>3</a:t>
            </a:r>
          </a:p>
          <a:p>
            <a:endParaRPr lang="pt-BR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6143644"/>
            <a:ext cx="33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5715016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286256"/>
            <a:ext cx="2486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5929330"/>
            <a:ext cx="24669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Juros Compostos,</a:t>
            </a:r>
            <a:br>
              <a:rPr lang="pt-BR" dirty="0" smtClean="0"/>
            </a:br>
            <a:r>
              <a:rPr lang="pt-BR" dirty="0" smtClean="0"/>
              <a:t>Pagamentos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Realize seu sonho! Promoção de financiamento de carro a taxa de 1,75%a.m, para pagamento em 36x.</a:t>
            </a:r>
          </a:p>
          <a:p>
            <a:pPr>
              <a:buFont typeface="Wingdings" pitchFamily="2" charset="2"/>
              <a:buChar char="à"/>
            </a:pPr>
            <a:r>
              <a:rPr lang="pt-BR" dirty="0" smtClean="0">
                <a:sym typeface="Wingdings" pitchFamily="2" charset="2"/>
              </a:rPr>
              <a:t>Queremos financiar R$40.000,00</a:t>
            </a:r>
            <a:r>
              <a:rPr lang="pt-BR" dirty="0" smtClean="0"/>
              <a:t> quanto iremos pagar de prestação?</a:t>
            </a:r>
          </a:p>
          <a:p>
            <a:pPr>
              <a:buNone/>
            </a:pPr>
            <a:r>
              <a:rPr lang="pt-BR" dirty="0" smtClean="0"/>
              <a:t>40000</a:t>
            </a:r>
          </a:p>
          <a:p>
            <a:pPr>
              <a:buNone/>
            </a:pPr>
            <a:r>
              <a:rPr lang="pt-BR" dirty="0" smtClean="0"/>
              <a:t>1.75</a:t>
            </a:r>
          </a:p>
          <a:p>
            <a:pPr>
              <a:buNone/>
            </a:pPr>
            <a:r>
              <a:rPr lang="pt-BR" dirty="0" smtClean="0"/>
              <a:t>36</a:t>
            </a:r>
          </a:p>
          <a:p>
            <a:pPr>
              <a:buNone/>
            </a:pPr>
            <a:r>
              <a:rPr lang="pt-BR" dirty="0" smtClean="0"/>
              <a:t>  </a:t>
            </a:r>
          </a:p>
          <a:p>
            <a:pPr>
              <a:buNone/>
            </a:pPr>
            <a:r>
              <a:rPr lang="pt-BR" dirty="0" smtClean="0"/>
              <a:t>   E se a entrada fosse no valor da parcela? Série antecipada.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14752"/>
            <a:ext cx="685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572008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14338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000636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857760"/>
            <a:ext cx="247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6215082"/>
            <a:ext cx="1181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6000768"/>
            <a:ext cx="2476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spaço Reservado para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Juros Compostos,</a:t>
            </a:r>
            <a:br>
              <a:rPr lang="pt-BR" dirty="0" smtClean="0"/>
            </a:br>
            <a:r>
              <a:rPr lang="pt-BR" dirty="0" smtClean="0"/>
              <a:t>Pagamentos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Investimento em máquinas industriais:</a:t>
            </a:r>
          </a:p>
          <a:p>
            <a:r>
              <a:rPr lang="pt-BR" dirty="0" smtClean="0"/>
              <a:t>R$ 300.000,00 com 30% de entrada e saldo parcelado em 60 parcelas iguais e sucessivas. Taxa de juros 1,3% </a:t>
            </a:r>
            <a:r>
              <a:rPr lang="pt-BR" dirty="0" err="1" smtClean="0"/>
              <a:t>a.m.</a:t>
            </a:r>
            <a:r>
              <a:rPr lang="pt-BR" dirty="0" smtClean="0"/>
              <a:t> Será cobrado uma TAC (tarifa de abertura de crédito de 0,5% sobre o valor financiado). Qual valor da parcela?</a:t>
            </a:r>
          </a:p>
          <a:p>
            <a:endParaRPr lang="pt-BR" dirty="0" smtClean="0"/>
          </a:p>
          <a:p>
            <a:r>
              <a:rPr lang="pt-BR" dirty="0" smtClean="0"/>
              <a:t>300000</a:t>
            </a:r>
          </a:p>
          <a:p>
            <a:r>
              <a:rPr lang="pt-BR" dirty="0" smtClean="0"/>
              <a:t>30</a:t>
            </a:r>
          </a:p>
          <a:p>
            <a:r>
              <a:rPr lang="pt-BR" dirty="0" smtClean="0"/>
              <a:t>0,5</a:t>
            </a:r>
          </a:p>
          <a:p>
            <a:endParaRPr lang="pt-BR" dirty="0" smtClean="0"/>
          </a:p>
          <a:p>
            <a:r>
              <a:rPr lang="pt-BR" dirty="0" smtClean="0"/>
              <a:t>1.3</a:t>
            </a:r>
          </a:p>
          <a:p>
            <a:r>
              <a:rPr lang="pt-BR" dirty="0" smtClean="0"/>
              <a:t>60</a:t>
            </a: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00438"/>
            <a:ext cx="323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357694"/>
            <a:ext cx="752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714884"/>
            <a:ext cx="742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143512"/>
            <a:ext cx="685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5929330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5500702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6357958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6072206"/>
            <a:ext cx="2552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spaço Reservado para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Juros Compostos,</a:t>
            </a:r>
            <a:br>
              <a:rPr lang="pt-BR" dirty="0" smtClean="0"/>
            </a:br>
            <a:r>
              <a:rPr lang="pt-BR" dirty="0" smtClean="0"/>
              <a:t>Investir, Realizar Sonhos, Aplicar.....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28762"/>
            <a:ext cx="7467600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Por alguma razão, desejamos daqui a 5 anos obter R$40.000,00. Temos uma aplicação que nos rende 0,9% </a:t>
            </a:r>
            <a:r>
              <a:rPr lang="pt-BR" dirty="0" err="1" smtClean="0"/>
              <a:t>a.m.</a:t>
            </a:r>
            <a:r>
              <a:rPr lang="pt-BR" dirty="0" smtClean="0"/>
              <a:t> Quanto devemos depositar hoje, para daqui a 5 anos termos o dinheiro? Lembrando que não tenho nada guardado!</a:t>
            </a:r>
          </a:p>
          <a:p>
            <a:endParaRPr lang="pt-BR" dirty="0" smtClean="0"/>
          </a:p>
          <a:p>
            <a:r>
              <a:rPr lang="pt-BR" dirty="0" smtClean="0"/>
              <a:t>400000</a:t>
            </a:r>
          </a:p>
          <a:p>
            <a:r>
              <a:rPr lang="pt-BR" dirty="0" smtClean="0"/>
              <a:t>0,9</a:t>
            </a:r>
          </a:p>
          <a:p>
            <a:r>
              <a:rPr lang="pt-BR" dirty="0" smtClean="0"/>
              <a:t>60</a:t>
            </a:r>
          </a:p>
          <a:p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857760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357694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286388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upo 12"/>
          <p:cNvGrpSpPr/>
          <p:nvPr/>
        </p:nvGrpSpPr>
        <p:grpSpPr>
          <a:xfrm>
            <a:off x="1928794" y="4000504"/>
            <a:ext cx="690565" cy="292100"/>
            <a:chOff x="2786050" y="4214818"/>
            <a:chExt cx="690565" cy="2921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6050" y="4214818"/>
              <a:ext cx="6858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3240" y="4214818"/>
              <a:ext cx="33337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500438"/>
            <a:ext cx="781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072074"/>
            <a:ext cx="2514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Espaço Reservado para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85794"/>
          </a:xfrm>
        </p:spPr>
        <p:txBody>
          <a:bodyPr>
            <a:normAutofit fontScale="90000"/>
          </a:bodyPr>
          <a:lstStyle/>
          <a:p>
            <a:r>
              <a:rPr lang="pt-BR" sz="4800" dirty="0" smtClean="0"/>
              <a:t>Planilha Price</a:t>
            </a:r>
            <a:endParaRPr lang="pt-BR" sz="4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757228" cy="20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00034" y="92867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Tomado um empréstimo de R$10.000,00 , pago em 6 parcelas iguais e sucessivas de R$ 1845,98, a uma taxa de juros de 3% </a:t>
            </a:r>
            <a:r>
              <a:rPr lang="pt-BR" dirty="0" err="1" smtClean="0"/>
              <a:t>a.m.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0034" y="4000504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Após o pagamento da quarta parcela, Qual Total de Juros Pago? Qual o Total Amortizado? Qual o Valor para quitar o empréstimo?</a:t>
            </a:r>
          </a:p>
          <a:p>
            <a:endParaRPr lang="pt-BR" dirty="0" smtClean="0">
              <a:sym typeface="Wingdings" pitchFamily="2" charset="2"/>
            </a:endParaRPr>
          </a:p>
          <a:p>
            <a:r>
              <a:rPr lang="pt-BR" dirty="0" smtClean="0"/>
              <a:t>     </a:t>
            </a:r>
            <a:endParaRPr lang="pt-BR" dirty="0" smtClean="0">
              <a:sym typeface="Wingdings" pitchFamily="2" charset="2"/>
            </a:endParaRPr>
          </a:p>
          <a:p>
            <a:pPr marL="342900" indent="-342900">
              <a:buAutoNum type="arabicPlain" startAt="4"/>
            </a:pPr>
            <a:endParaRPr lang="pt-BR" dirty="0" smtClean="0"/>
          </a:p>
          <a:p>
            <a:pPr marL="342900" indent="-342900"/>
            <a:r>
              <a:rPr lang="pt-BR" dirty="0" smtClean="0"/>
              <a:t> 	    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smtClean="0"/>
              <a:t>    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857760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857760"/>
            <a:ext cx="3492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857760"/>
            <a:ext cx="333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857760"/>
            <a:ext cx="3795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714884"/>
            <a:ext cx="257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5357826"/>
            <a:ext cx="762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286388"/>
            <a:ext cx="26003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5429264"/>
            <a:ext cx="47296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6" y="5357826"/>
            <a:ext cx="2486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48" y="6143644"/>
            <a:ext cx="723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7429520" y="4857760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Valor Parcela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715140" y="61436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Total Amortizado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500562" y="6000768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Juros Pagos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429124" y="64886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Valor  Atual Dívida (Quitação)</a:t>
            </a:r>
            <a:endParaRPr lang="pt-BR" dirty="0"/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6000768"/>
            <a:ext cx="259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de seta reta 27"/>
          <p:cNvCxnSpPr/>
          <p:nvPr/>
        </p:nvCxnSpPr>
        <p:spPr>
          <a:xfrm>
            <a:off x="6858016" y="4929198"/>
            <a:ext cx="71438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3857620" y="5572140"/>
            <a:ext cx="85725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16200000" flipH="1">
            <a:off x="7000892" y="5572140"/>
            <a:ext cx="57150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3643306" y="6215082"/>
            <a:ext cx="128588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500034" y="478632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10000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357422" y="4857760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214678" y="485776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357158" y="5357826"/>
            <a:ext cx="34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cxnSp>
        <p:nvCxnSpPr>
          <p:cNvPr id="41" name="Conector de seta reta 40"/>
          <p:cNvCxnSpPr/>
          <p:nvPr/>
        </p:nvCxnSpPr>
        <p:spPr>
          <a:xfrm>
            <a:off x="4572000" y="4929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endCxn id="13324" idx="1"/>
          </p:cNvCxnSpPr>
          <p:nvPr/>
        </p:nvCxnSpPr>
        <p:spPr>
          <a:xfrm>
            <a:off x="1643042" y="5572140"/>
            <a:ext cx="428628" cy="28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13324" idx="3"/>
          </p:cNvCxnSpPr>
          <p:nvPr/>
        </p:nvCxnSpPr>
        <p:spPr>
          <a:xfrm flipV="1">
            <a:off x="4671995" y="5572140"/>
            <a:ext cx="114319" cy="28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ço Reservado para Rodapé 3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22" grpId="0"/>
      <p:bldP spid="23" grpId="0"/>
      <p:bldP spid="24" grpId="0"/>
      <p:bldP spid="25" grpId="0"/>
      <p:bldP spid="36" grpId="0"/>
      <p:bldP spid="37" grpId="0"/>
      <p:bldP spid="3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b="1" dirty="0" smtClean="0"/>
              <a:t>Análise de Investimos</a:t>
            </a:r>
            <a:endParaRPr lang="pt-BR" sz="4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1214446" cy="145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119179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7"/>
            <a:ext cx="1214446" cy="138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ector de seta reta 9"/>
          <p:cNvCxnSpPr/>
          <p:nvPr/>
        </p:nvCxnSpPr>
        <p:spPr>
          <a:xfrm>
            <a:off x="1500166" y="1643050"/>
            <a:ext cx="2286016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500166" y="2643182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500166" y="3214686"/>
            <a:ext cx="2286016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1500166" y="4143380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1500166" y="4714884"/>
            <a:ext cx="2286016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1500166" y="5697904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929058" y="142873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Valor Presente Líquido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00496" y="24288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Investimento Data Zero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000496" y="300037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Arredondamento Efetivo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004184" y="3963751"/>
            <a:ext cx="392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Valor </a:t>
            </a:r>
            <a:r>
              <a:rPr lang="pt-BR" b="1" dirty="0" err="1" smtClean="0">
                <a:solidFill>
                  <a:srgbClr val="00B0F0"/>
                </a:solidFill>
              </a:rPr>
              <a:t>Subsequente</a:t>
            </a:r>
            <a:r>
              <a:rPr lang="pt-BR" b="1" dirty="0" smtClean="0">
                <a:solidFill>
                  <a:srgbClr val="00B0F0"/>
                </a:solidFill>
              </a:rPr>
              <a:t> de um Fluxo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014915" y="451540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Taxa Interna de Retorno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012767" y="550070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Número de repetições seguidas de um Fluxo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143000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Ligando sua calculadora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Ligar e Desligar , tecla</a:t>
            </a:r>
          </a:p>
          <a:p>
            <a:endParaRPr lang="pt-BR" sz="3600" dirty="0" smtClean="0"/>
          </a:p>
          <a:p>
            <a:r>
              <a:rPr lang="pt-BR" sz="3600" dirty="0" smtClean="0"/>
              <a:t>Testando sua calculadora</a:t>
            </a:r>
          </a:p>
          <a:p>
            <a:endParaRPr lang="pt-BR" sz="3600" dirty="0" smtClean="0"/>
          </a:p>
          <a:p>
            <a:r>
              <a:rPr lang="pt-BR" sz="3600" dirty="0" smtClean="0"/>
              <a:t>Ajustar . E ,</a:t>
            </a:r>
          </a:p>
          <a:p>
            <a:endParaRPr lang="pt-BR" sz="3600" dirty="0" smtClean="0"/>
          </a:p>
          <a:p>
            <a:r>
              <a:rPr lang="pt-BR" sz="3600" dirty="0" smtClean="0"/>
              <a:t>Casas Decimais, Ex.: 4 Casas</a:t>
            </a:r>
            <a:endParaRPr lang="pt-BR" sz="3600" dirty="0"/>
          </a:p>
        </p:txBody>
      </p:sp>
      <p:pic>
        <p:nvPicPr>
          <p:cNvPr id="4" name="Imagem 3" descr="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428736"/>
            <a:ext cx="642942" cy="658250"/>
          </a:xfrm>
          <a:prstGeom prst="rect">
            <a:avLst/>
          </a:prstGeom>
        </p:spPr>
      </p:pic>
      <p:pic>
        <p:nvPicPr>
          <p:cNvPr id="7" name="Imagem 6" descr="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714620"/>
            <a:ext cx="642942" cy="642942"/>
          </a:xfrm>
          <a:prstGeom prst="rect">
            <a:avLst/>
          </a:prstGeom>
        </p:spPr>
      </p:pic>
      <p:pic>
        <p:nvPicPr>
          <p:cNvPr id="8" name="Imagem 7" descr="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714620"/>
            <a:ext cx="642942" cy="625794"/>
          </a:xfrm>
          <a:prstGeom prst="rect">
            <a:avLst/>
          </a:prstGeom>
        </p:spPr>
      </p:pic>
      <p:pic>
        <p:nvPicPr>
          <p:cNvPr id="9" name="Imagem 8" descr="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000504"/>
            <a:ext cx="642942" cy="625794"/>
          </a:xfrm>
          <a:prstGeom prst="rect">
            <a:avLst/>
          </a:prstGeom>
        </p:spPr>
      </p:pic>
      <p:pic>
        <p:nvPicPr>
          <p:cNvPr id="10" name="Imagem 9" descr="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000504"/>
            <a:ext cx="642942" cy="633416"/>
          </a:xfrm>
          <a:prstGeom prst="rect">
            <a:avLst/>
          </a:prstGeom>
        </p:spPr>
      </p:pic>
      <p:pic>
        <p:nvPicPr>
          <p:cNvPr id="11" name="Imagem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5286388"/>
            <a:ext cx="600078" cy="628653"/>
          </a:xfrm>
          <a:prstGeom prst="rect">
            <a:avLst/>
          </a:prstGeom>
        </p:spPr>
      </p:pic>
      <p:pic>
        <p:nvPicPr>
          <p:cNvPr id="12" name="Imagem 11" descr="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5286388"/>
            <a:ext cx="616747" cy="633416"/>
          </a:xfrm>
          <a:prstGeom prst="rect">
            <a:avLst/>
          </a:prstGeom>
        </p:spPr>
      </p:pic>
      <p:sp>
        <p:nvSpPr>
          <p:cNvPr id="15" name="Espaço Reservado para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Autofit/>
          </a:bodyPr>
          <a:lstStyle/>
          <a:p>
            <a:r>
              <a:rPr lang="pt-BR" sz="3400" b="1" dirty="0" smtClean="0"/>
              <a:t>Valor Presente Líquido </a:t>
            </a: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2000" b="1" dirty="0" smtClean="0"/>
              <a:t>(VPL ou NPV)</a:t>
            </a:r>
            <a:endParaRPr lang="pt-BR" sz="20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48" y="1500174"/>
          <a:ext cx="7715302" cy="952068"/>
        </p:xfrm>
        <a:graphic>
          <a:graphicData uri="http://schemas.openxmlformats.org/drawingml/2006/table">
            <a:tbl>
              <a:tblPr/>
              <a:tblGrid>
                <a:gridCol w="617997"/>
                <a:gridCol w="1284274"/>
                <a:gridCol w="1120119"/>
                <a:gridCol w="1226337"/>
                <a:gridCol w="1226337"/>
                <a:gridCol w="1120119"/>
                <a:gridCol w="1120119"/>
              </a:tblGrid>
              <a:tr h="31735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Fluxo Caixa Livre - Pescados Taquelspa - Considerar TMA de 12%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a.a.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-R$ 300.000,00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R$ 80.000,00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R$ 120.000,00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R$ 130.000,00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R$ 50.000,00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R$ 95.000,00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14348" y="2500306"/>
            <a:ext cx="4357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Solução:</a:t>
            </a:r>
          </a:p>
          <a:p>
            <a:endParaRPr lang="pt-BR" dirty="0" smtClean="0"/>
          </a:p>
          <a:p>
            <a:r>
              <a:rPr lang="pt-BR" dirty="0" smtClean="0"/>
              <a:t>300000</a:t>
            </a:r>
          </a:p>
          <a:p>
            <a:endParaRPr lang="pt-BR" dirty="0" smtClean="0"/>
          </a:p>
          <a:p>
            <a:r>
              <a:rPr lang="pt-BR" dirty="0" smtClean="0"/>
              <a:t>80000</a:t>
            </a:r>
          </a:p>
          <a:p>
            <a:endParaRPr lang="pt-BR" dirty="0" smtClean="0"/>
          </a:p>
          <a:p>
            <a:r>
              <a:rPr lang="pt-BR" dirty="0" smtClean="0"/>
              <a:t>120000</a:t>
            </a:r>
          </a:p>
          <a:p>
            <a:endParaRPr lang="pt-BR" dirty="0" smtClean="0"/>
          </a:p>
          <a:p>
            <a:r>
              <a:rPr lang="pt-BR" dirty="0" smtClean="0"/>
              <a:t>130000</a:t>
            </a:r>
          </a:p>
          <a:p>
            <a:endParaRPr lang="pt-BR" dirty="0" smtClean="0"/>
          </a:p>
          <a:p>
            <a:r>
              <a:rPr lang="pt-BR" dirty="0" smtClean="0"/>
              <a:t>50000</a:t>
            </a:r>
          </a:p>
          <a:p>
            <a:endParaRPr lang="pt-BR" dirty="0" smtClean="0"/>
          </a:p>
          <a:p>
            <a:r>
              <a:rPr lang="pt-BR" dirty="0" smtClean="0"/>
              <a:t>95000</a:t>
            </a:r>
          </a:p>
          <a:p>
            <a:endParaRPr lang="pt-BR" dirty="0" smtClean="0"/>
          </a:p>
          <a:p>
            <a:r>
              <a:rPr lang="pt-BR" dirty="0" smtClean="0"/>
              <a:t>12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1171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876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143380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14884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286388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86454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6286520"/>
            <a:ext cx="1190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6000768"/>
            <a:ext cx="2619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spaço Reservado para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Autofit/>
          </a:bodyPr>
          <a:lstStyle/>
          <a:p>
            <a:r>
              <a:rPr lang="pt-BR" sz="3400" b="1" dirty="0" smtClean="0"/>
              <a:t>Valor Presente Líquido </a:t>
            </a: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2000" b="1" dirty="0" smtClean="0"/>
              <a:t>(VPL ou NPV)</a:t>
            </a:r>
            <a:endParaRPr lang="pt-BR" sz="20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214282" y="2214554"/>
            <a:ext cx="4357718" cy="4801314"/>
            <a:chOff x="714348" y="2500306"/>
            <a:chExt cx="4357718" cy="4801314"/>
          </a:xfrm>
        </p:grpSpPr>
        <p:sp>
          <p:nvSpPr>
            <p:cNvPr id="7" name="CaixaDeTexto 6"/>
            <p:cNvSpPr txBox="1"/>
            <p:nvPr/>
          </p:nvSpPr>
          <p:spPr>
            <a:xfrm>
              <a:off x="714348" y="2500306"/>
              <a:ext cx="4357718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Solução:</a:t>
              </a:r>
            </a:p>
            <a:p>
              <a:endParaRPr lang="pt-BR" dirty="0" smtClean="0"/>
            </a:p>
            <a:p>
              <a:r>
                <a:rPr lang="pt-BR" dirty="0" smtClean="0"/>
                <a:t>300000</a:t>
              </a:r>
            </a:p>
            <a:p>
              <a:endParaRPr lang="pt-BR" dirty="0" smtClean="0"/>
            </a:p>
            <a:p>
              <a:r>
                <a:rPr lang="pt-BR" dirty="0" smtClean="0"/>
                <a:t>120000</a:t>
              </a:r>
            </a:p>
            <a:p>
              <a:endParaRPr lang="pt-BR" dirty="0" smtClean="0"/>
            </a:p>
            <a:p>
              <a:r>
                <a:rPr lang="pt-BR" dirty="0" smtClean="0"/>
                <a:t>120000</a:t>
              </a:r>
            </a:p>
            <a:p>
              <a:endParaRPr lang="pt-BR" dirty="0" smtClean="0"/>
            </a:p>
            <a:p>
              <a:r>
                <a:rPr lang="pt-BR" dirty="0" smtClean="0"/>
                <a:t>120000</a:t>
              </a:r>
            </a:p>
            <a:p>
              <a:endParaRPr lang="pt-BR" dirty="0" smtClean="0"/>
            </a:p>
            <a:p>
              <a:r>
                <a:rPr lang="pt-BR" dirty="0" smtClean="0"/>
                <a:t>120000</a:t>
              </a:r>
            </a:p>
            <a:p>
              <a:endParaRPr lang="pt-BR" dirty="0" smtClean="0"/>
            </a:p>
            <a:p>
              <a:r>
                <a:rPr lang="pt-BR" dirty="0" smtClean="0"/>
                <a:t>120000</a:t>
              </a:r>
            </a:p>
            <a:p>
              <a:endParaRPr lang="pt-BR" dirty="0" smtClean="0"/>
            </a:p>
            <a:p>
              <a:r>
                <a:rPr lang="pt-BR" dirty="0" smtClean="0"/>
                <a:t>12</a:t>
              </a:r>
            </a:p>
            <a:p>
              <a:endParaRPr lang="pt-BR" dirty="0" smtClean="0"/>
            </a:p>
            <a:p>
              <a:endParaRPr lang="pt-BR" dirty="0"/>
            </a:p>
          </p:txBody>
        </p:sp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480" y="3000372"/>
              <a:ext cx="11715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3571876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4143380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4714884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5286388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5786454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6286520"/>
              <a:ext cx="11906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upo 14"/>
          <p:cNvGrpSpPr/>
          <p:nvPr/>
        </p:nvGrpSpPr>
        <p:grpSpPr>
          <a:xfrm>
            <a:off x="4429124" y="2357430"/>
            <a:ext cx="4357718" cy="3139321"/>
            <a:chOff x="642910" y="2571744"/>
            <a:chExt cx="4357718" cy="3139321"/>
          </a:xfrm>
        </p:grpSpPr>
        <p:sp>
          <p:nvSpPr>
            <p:cNvPr id="16" name="CaixaDeTexto 15"/>
            <p:cNvSpPr txBox="1"/>
            <p:nvPr/>
          </p:nvSpPr>
          <p:spPr>
            <a:xfrm>
              <a:off x="642910" y="2571744"/>
              <a:ext cx="435771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Solução mais rápida:</a:t>
              </a:r>
            </a:p>
            <a:p>
              <a:endParaRPr lang="pt-BR" dirty="0" smtClean="0"/>
            </a:p>
            <a:p>
              <a:r>
                <a:rPr lang="pt-BR" dirty="0" smtClean="0"/>
                <a:t>300000</a:t>
              </a:r>
            </a:p>
            <a:p>
              <a:endParaRPr lang="pt-BR" dirty="0" smtClean="0"/>
            </a:p>
            <a:p>
              <a:r>
                <a:rPr lang="pt-BR" dirty="0" smtClean="0"/>
                <a:t>120000</a:t>
              </a:r>
            </a:p>
            <a:p>
              <a:endParaRPr lang="pt-BR" dirty="0" smtClean="0"/>
            </a:p>
            <a:p>
              <a:r>
                <a:rPr lang="pt-BR" dirty="0" smtClean="0"/>
                <a:t>5</a:t>
              </a:r>
            </a:p>
            <a:p>
              <a:endParaRPr lang="pt-BR" dirty="0" smtClean="0"/>
            </a:p>
            <a:p>
              <a:r>
                <a:rPr lang="pt-BR" dirty="0" smtClean="0"/>
                <a:t>12</a:t>
              </a:r>
            </a:p>
            <a:p>
              <a:endParaRPr lang="pt-BR" dirty="0" smtClean="0"/>
            </a:p>
            <a:p>
              <a:endParaRPr lang="pt-BR" dirty="0"/>
            </a:p>
          </p:txBody>
        </p:sp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480" y="3000372"/>
              <a:ext cx="11715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3571876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4143380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4714884"/>
              <a:ext cx="11906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929066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785786" y="1285860"/>
          <a:ext cx="7929622" cy="868722"/>
        </p:xfrm>
        <a:graphic>
          <a:graphicData uri="http://schemas.openxmlformats.org/drawingml/2006/table">
            <a:tbl>
              <a:tblPr/>
              <a:tblGrid>
                <a:gridCol w="609971"/>
                <a:gridCol w="1267596"/>
                <a:gridCol w="1210411"/>
                <a:gridCol w="1210411"/>
                <a:gridCol w="1210411"/>
                <a:gridCol w="1210411"/>
                <a:gridCol w="1210411"/>
              </a:tblGrid>
              <a:tr h="28957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Fluxo Caixa Livre - Pescados Taquelspa - Considerar TMA de 12%a.a.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95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-R$ 300.000,00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R$ 120.000,00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R$ 120.000,00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R$ 120.000,00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R$ 120.000,00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R$ 120.000,00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715016"/>
            <a:ext cx="2552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de seta reta 27"/>
          <p:cNvCxnSpPr/>
          <p:nvPr/>
        </p:nvCxnSpPr>
        <p:spPr>
          <a:xfrm flipV="1">
            <a:off x="2285984" y="6000768"/>
            <a:ext cx="1785950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10800000" flipV="1">
            <a:off x="5357818" y="4929198"/>
            <a:ext cx="114300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Rodapé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Autofit/>
          </a:bodyPr>
          <a:lstStyle/>
          <a:p>
            <a:r>
              <a:rPr lang="pt-BR" sz="3400" b="1" dirty="0" smtClean="0"/>
              <a:t>Taxa Interna de Retorno (IRR)</a:t>
            </a:r>
            <a:endParaRPr lang="pt-BR" sz="20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48" y="1500174"/>
          <a:ext cx="7715302" cy="952068"/>
        </p:xfrm>
        <a:graphic>
          <a:graphicData uri="http://schemas.openxmlformats.org/drawingml/2006/table">
            <a:tbl>
              <a:tblPr/>
              <a:tblGrid>
                <a:gridCol w="617997"/>
                <a:gridCol w="1284274"/>
                <a:gridCol w="1120119"/>
                <a:gridCol w="1226337"/>
                <a:gridCol w="1226337"/>
                <a:gridCol w="1120119"/>
                <a:gridCol w="1120119"/>
              </a:tblGrid>
              <a:tr h="31735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Fluxo Caixa Livre - Pescados Taquelspa - Considerar TMA de 12%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a.a.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-R$ 300.000,00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R$ 80.000,00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R$ 120.000,00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R$ 130.000,00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R$ 50.000,00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R$ 95.000,00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14348" y="2500306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Solução:</a:t>
            </a:r>
          </a:p>
          <a:p>
            <a:endParaRPr lang="pt-BR" dirty="0" smtClean="0"/>
          </a:p>
          <a:p>
            <a:r>
              <a:rPr lang="pt-BR" dirty="0" smtClean="0"/>
              <a:t>300000</a:t>
            </a:r>
          </a:p>
          <a:p>
            <a:endParaRPr lang="pt-BR" dirty="0" smtClean="0"/>
          </a:p>
          <a:p>
            <a:r>
              <a:rPr lang="pt-BR" dirty="0" smtClean="0"/>
              <a:t>80000</a:t>
            </a:r>
          </a:p>
          <a:p>
            <a:endParaRPr lang="pt-BR" dirty="0" smtClean="0"/>
          </a:p>
          <a:p>
            <a:r>
              <a:rPr lang="pt-BR" dirty="0" smtClean="0"/>
              <a:t>120000</a:t>
            </a:r>
          </a:p>
          <a:p>
            <a:endParaRPr lang="pt-BR" dirty="0" smtClean="0"/>
          </a:p>
          <a:p>
            <a:r>
              <a:rPr lang="pt-BR" dirty="0" smtClean="0"/>
              <a:t>130000</a:t>
            </a:r>
          </a:p>
          <a:p>
            <a:endParaRPr lang="pt-BR" dirty="0" smtClean="0"/>
          </a:p>
          <a:p>
            <a:r>
              <a:rPr lang="pt-BR" dirty="0" smtClean="0"/>
              <a:t>50000</a:t>
            </a:r>
          </a:p>
          <a:p>
            <a:endParaRPr lang="pt-BR" dirty="0" smtClean="0"/>
          </a:p>
          <a:p>
            <a:r>
              <a:rPr lang="pt-BR" dirty="0" smtClean="0"/>
              <a:t>95000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1171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876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143380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14884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286388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86454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6215082"/>
            <a:ext cx="733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6072206"/>
            <a:ext cx="2676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spaço Reservado para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357486" y="-28577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 smtClean="0"/>
              <a:t>VPL + TIR</a:t>
            </a:r>
            <a:endParaRPr lang="pt-BR" sz="20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4348" y="785794"/>
          <a:ext cx="7715302" cy="952068"/>
        </p:xfrm>
        <a:graphic>
          <a:graphicData uri="http://schemas.openxmlformats.org/drawingml/2006/table">
            <a:tbl>
              <a:tblPr/>
              <a:tblGrid>
                <a:gridCol w="617997"/>
                <a:gridCol w="1284274"/>
                <a:gridCol w="1120119"/>
                <a:gridCol w="1226337"/>
                <a:gridCol w="1226337"/>
                <a:gridCol w="1120119"/>
                <a:gridCol w="1120119"/>
              </a:tblGrid>
              <a:tr h="31735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Fluxo Caixa Livre - Pescados Taquelspa - Considerar TMA de 12%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a.a.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-R$ 300.000,00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R$ 80.000,00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R$ 120.000,00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R$ 130.000,00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R$ 50.000,00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R$ 95.000,00</a:t>
                      </a:r>
                    </a:p>
                  </a:txBody>
                  <a:tcPr marL="7633" marR="7633" marT="76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642910" y="1857364"/>
            <a:ext cx="4357718" cy="4801314"/>
            <a:chOff x="642910" y="1857364"/>
            <a:chExt cx="4357718" cy="4801314"/>
          </a:xfrm>
        </p:grpSpPr>
        <p:sp>
          <p:nvSpPr>
            <p:cNvPr id="7" name="CaixaDeTexto 6"/>
            <p:cNvSpPr txBox="1"/>
            <p:nvPr/>
          </p:nvSpPr>
          <p:spPr>
            <a:xfrm>
              <a:off x="642910" y="1857364"/>
              <a:ext cx="4357718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Solução:</a:t>
              </a:r>
            </a:p>
            <a:p>
              <a:endParaRPr lang="pt-BR" dirty="0" smtClean="0"/>
            </a:p>
            <a:p>
              <a:r>
                <a:rPr lang="pt-BR" dirty="0" smtClean="0"/>
                <a:t>300000</a:t>
              </a:r>
            </a:p>
            <a:p>
              <a:endParaRPr lang="pt-BR" dirty="0" smtClean="0"/>
            </a:p>
            <a:p>
              <a:r>
                <a:rPr lang="pt-BR" dirty="0" smtClean="0"/>
                <a:t>80000</a:t>
              </a:r>
            </a:p>
            <a:p>
              <a:endParaRPr lang="pt-BR" dirty="0" smtClean="0"/>
            </a:p>
            <a:p>
              <a:r>
                <a:rPr lang="pt-BR" dirty="0" smtClean="0"/>
                <a:t>120000</a:t>
              </a:r>
            </a:p>
            <a:p>
              <a:endParaRPr lang="pt-BR" dirty="0" smtClean="0"/>
            </a:p>
            <a:p>
              <a:r>
                <a:rPr lang="pt-BR" dirty="0" smtClean="0"/>
                <a:t>130000</a:t>
              </a:r>
            </a:p>
            <a:p>
              <a:endParaRPr lang="pt-BR" dirty="0" smtClean="0"/>
            </a:p>
            <a:p>
              <a:r>
                <a:rPr lang="pt-BR" dirty="0" smtClean="0"/>
                <a:t>50000</a:t>
              </a:r>
            </a:p>
            <a:p>
              <a:endParaRPr lang="pt-BR" dirty="0" smtClean="0"/>
            </a:p>
            <a:p>
              <a:r>
                <a:rPr lang="pt-BR" dirty="0" smtClean="0"/>
                <a:t>95000</a:t>
              </a:r>
            </a:p>
            <a:p>
              <a:endParaRPr lang="pt-BR" dirty="0" smtClean="0"/>
            </a:p>
            <a:p>
              <a:r>
                <a:rPr lang="pt-BR" dirty="0" smtClean="0"/>
                <a:t>12</a:t>
              </a:r>
            </a:p>
            <a:p>
              <a:endParaRPr lang="pt-BR" dirty="0" smtClean="0"/>
            </a:p>
            <a:p>
              <a:endParaRPr lang="pt-BR" dirty="0"/>
            </a:p>
          </p:txBody>
        </p:sp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2357430"/>
              <a:ext cx="11715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2928934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3500438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4071942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4643446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5143512"/>
              <a:ext cx="752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5643578"/>
              <a:ext cx="11906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429264"/>
            <a:ext cx="2619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6215082"/>
            <a:ext cx="733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6143644"/>
            <a:ext cx="2676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ector de seta reta 17"/>
          <p:cNvCxnSpPr/>
          <p:nvPr/>
        </p:nvCxnSpPr>
        <p:spPr>
          <a:xfrm rot="5400000" flipH="1" flipV="1">
            <a:off x="5179223" y="4321975"/>
            <a:ext cx="1571636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 flipH="1" flipV="1">
            <a:off x="5893603" y="4822041"/>
            <a:ext cx="171451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357950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VPL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215206" y="40719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TIR</a:t>
            </a:r>
            <a:endParaRPr lang="pt-BR" dirty="0"/>
          </a:p>
        </p:txBody>
      </p:sp>
      <p:sp>
        <p:nvSpPr>
          <p:cNvPr id="26" name="Espaço Reservado para Rodapé 2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4462747" cy="4428417"/>
          </a:xfrm>
          <a:prstGeom prst="rect">
            <a:avLst/>
          </a:prstGeom>
        </p:spPr>
      </p:pic>
      <p:pic>
        <p:nvPicPr>
          <p:cNvPr id="4" name="Espaço Reservado para Conteúdo 3" descr="estatistica_800x23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2611419">
            <a:off x="2286598" y="2165024"/>
            <a:ext cx="7118947" cy="208229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HP12C e Estatística</a:t>
            </a:r>
            <a:endParaRPr lang="pt-BR" sz="480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3786210" cy="398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Funções Estatísticas</a:t>
            </a:r>
            <a:endParaRPr lang="pt-BR" sz="4800" b="1" dirty="0"/>
          </a:p>
        </p:txBody>
      </p:sp>
      <p:cxnSp>
        <p:nvCxnSpPr>
          <p:cNvPr id="6" name="Conector de seta reta 5"/>
          <p:cNvCxnSpPr/>
          <p:nvPr/>
        </p:nvCxnSpPr>
        <p:spPr>
          <a:xfrm rot="16200000" flipH="1">
            <a:off x="3714744" y="2428868"/>
            <a:ext cx="3214710" cy="2928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000628" y="542926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Acionadas pela tecla</a:t>
            </a:r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714372"/>
          </a:xfrm>
        </p:spPr>
        <p:txBody>
          <a:bodyPr>
            <a:noAutofit/>
          </a:bodyPr>
          <a:lstStyle/>
          <a:p>
            <a:r>
              <a:rPr lang="pt-BR" sz="3600" dirty="0" smtClean="0"/>
              <a:t>Desvio Padrão de uma Série</a:t>
            </a:r>
            <a:endParaRPr lang="pt-BR" sz="3600" dirty="0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57200" y="92867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 smtClean="0">
                <a:latin typeface="Times New Roman" pitchFamily="18" charset="0"/>
              </a:rPr>
              <a:t>Exemplo: 500 | 600 | 400 | 500 | 600</a:t>
            </a:r>
            <a:endParaRPr lang="pt-BR" sz="2000" b="1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710005" cy="50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786454"/>
            <a:ext cx="2562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714372"/>
          </a:xfrm>
        </p:spPr>
        <p:txBody>
          <a:bodyPr>
            <a:noAutofit/>
          </a:bodyPr>
          <a:lstStyle/>
          <a:p>
            <a:r>
              <a:rPr lang="pt-BR" sz="3600" dirty="0" smtClean="0"/>
              <a:t>Média Aritmética de uma Série</a:t>
            </a:r>
            <a:endParaRPr lang="pt-BR" sz="3600" dirty="0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57200" y="92867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 smtClean="0">
                <a:latin typeface="Times New Roman" pitchFamily="18" charset="0"/>
              </a:rPr>
              <a:t>Exemplo: 500 | 600 | 400 | 500 | 600</a:t>
            </a:r>
            <a:endParaRPr lang="pt-BR" sz="2000" b="1" dirty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619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15016"/>
            <a:ext cx="2486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86808" cy="1071546"/>
          </a:xfrm>
        </p:spPr>
        <p:txBody>
          <a:bodyPr>
            <a:noAutofit/>
          </a:bodyPr>
          <a:lstStyle/>
          <a:p>
            <a:r>
              <a:rPr lang="pt-BR" sz="3600" dirty="0" smtClean="0"/>
              <a:t>Previsão, Método dos Mínimos Quadrados</a:t>
            </a:r>
            <a:endParaRPr lang="pt-BR" sz="3600" dirty="0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57200" y="92867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 smtClean="0">
                <a:latin typeface="Times New Roman" pitchFamily="18" charset="0"/>
              </a:rPr>
              <a:t>Exemplo: 500 | 600 | 400 | 500 | 600</a:t>
            </a:r>
            <a:endParaRPr lang="pt-BR" sz="2000" b="1" dirty="0"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6195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000768"/>
            <a:ext cx="2486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Depreciação Linear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Caminhão adquirido por R$100.000,00, vida útil de 5 anos, e valor residual de R$40.000,00. Qual depreciação, ao ano?</a:t>
            </a:r>
          </a:p>
          <a:p>
            <a:endParaRPr lang="pt-BR" dirty="0" smtClean="0"/>
          </a:p>
          <a:p>
            <a:r>
              <a:rPr lang="pt-BR" dirty="0" smtClean="0"/>
              <a:t>100000</a:t>
            </a:r>
          </a:p>
          <a:p>
            <a:endParaRPr lang="pt-BR" dirty="0" smtClean="0"/>
          </a:p>
          <a:p>
            <a:r>
              <a:rPr lang="pt-BR" dirty="0" smtClean="0"/>
              <a:t>40000</a:t>
            </a:r>
          </a:p>
          <a:p>
            <a:endParaRPr lang="pt-BR" dirty="0" smtClean="0"/>
          </a:p>
          <a:p>
            <a:r>
              <a:rPr lang="pt-BR" dirty="0" smtClean="0"/>
              <a:t>5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0"/>
            <a:ext cx="519115" cy="4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000504"/>
            <a:ext cx="495301" cy="46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3" y="4857761"/>
            <a:ext cx="500066" cy="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500702"/>
            <a:ext cx="1152530" cy="7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5457643"/>
            <a:ext cx="3573685" cy="8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1143000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Teclas e funções</a:t>
            </a:r>
            <a:endParaRPr lang="pt-BR" sz="4800" b="1" dirty="0"/>
          </a:p>
        </p:txBody>
      </p:sp>
      <p:pic>
        <p:nvPicPr>
          <p:cNvPr id="6" name="Imagem 5" descr="Funçõ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1728216"/>
            <a:ext cx="7132320" cy="3401568"/>
          </a:xfrm>
          <a:prstGeom prst="rect">
            <a:avLst/>
          </a:prstGeo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Programando em hp12c</a:t>
            </a:r>
            <a:endParaRPr lang="pt-BR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643966" cy="34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Programando em hp12c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 você tem um cálculo, que sua máquina não faz de forma objetiva, podemos ensinar ela a fazer, através da programação.</a:t>
            </a:r>
          </a:p>
          <a:p>
            <a:endParaRPr lang="pt-BR" dirty="0" smtClean="0"/>
          </a:p>
          <a:p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Composta por três partes</a:t>
            </a:r>
          </a:p>
          <a:p>
            <a:r>
              <a:rPr lang="pt-BR" dirty="0" smtClean="0"/>
              <a:t>1) Redação do Programa</a:t>
            </a:r>
          </a:p>
          <a:p>
            <a:r>
              <a:rPr lang="pt-BR" dirty="0" smtClean="0"/>
              <a:t>2) Introdução no Programa na Calculadora</a:t>
            </a:r>
          </a:p>
          <a:p>
            <a:r>
              <a:rPr lang="pt-BR" dirty="0" smtClean="0"/>
              <a:t>3) Teste do Programa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Começaremos com um exemplo básico: Vamos digitar um número, e ele será triplicado, e posteriormente somado 10 unidades.</a:t>
            </a:r>
          </a:p>
          <a:p>
            <a:r>
              <a:rPr lang="pt-BR" dirty="0" smtClean="0"/>
              <a:t>Ex.: 3 x 3 + 10 = 19</a:t>
            </a:r>
          </a:p>
          <a:p>
            <a:r>
              <a:rPr lang="pt-BR" dirty="0" smtClean="0"/>
              <a:t>Na maquina seria: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3        3       10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 smtClean="0"/>
              <a:t>Programando em hp12c</a:t>
            </a:r>
            <a:br>
              <a:rPr lang="pt-BR" sz="4800" dirty="0" smtClean="0"/>
            </a:br>
            <a:r>
              <a:rPr lang="pt-BR" sz="4800" dirty="0" smtClean="0"/>
              <a:t>Redação</a:t>
            </a:r>
            <a:endParaRPr lang="pt-BR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86190"/>
            <a:ext cx="361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14818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00504"/>
            <a:ext cx="2543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90101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dirty="0" smtClean="0"/>
              <a:t>			</a:t>
            </a:r>
            <a:r>
              <a:rPr lang="pt-BR" dirty="0" smtClean="0">
                <a:sym typeface="Wingdings" pitchFamily="2" charset="2"/>
              </a:rPr>
              <a:t> Limpa os registros de programação</a:t>
            </a: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>
                <a:sym typeface="Wingdings" pitchFamily="2" charset="2"/>
              </a:rPr>
              <a:t>		</a:t>
            </a:r>
          </a:p>
          <a:p>
            <a:pPr>
              <a:buNone/>
            </a:pPr>
            <a:r>
              <a:rPr lang="pt-BR" dirty="0" smtClean="0">
                <a:sym typeface="Wingdings" pitchFamily="2" charset="2"/>
              </a:rPr>
              <a:t>			 Abre o modo programação</a:t>
            </a:r>
          </a:p>
          <a:p>
            <a:pPr>
              <a:buNone/>
            </a:pPr>
            <a:r>
              <a:rPr lang="pt-BR" dirty="0" smtClean="0"/>
              <a:t>		</a:t>
            </a:r>
          </a:p>
          <a:p>
            <a:pPr>
              <a:buNone/>
            </a:pPr>
            <a:r>
              <a:rPr lang="pt-BR" dirty="0" smtClean="0"/>
              <a:t>			</a:t>
            </a:r>
            <a:r>
              <a:rPr lang="pt-BR" dirty="0" smtClean="0">
                <a:sym typeface="Wingdings" pitchFamily="2" charset="2"/>
              </a:rPr>
              <a:t> Onde o programa busca nosso número</a:t>
            </a: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		</a:t>
            </a:r>
            <a:r>
              <a:rPr lang="pt-BR" dirty="0" smtClean="0">
                <a:sym typeface="Wingdings" pitchFamily="2" charset="2"/>
              </a:rPr>
              <a:t> Primeira Operação</a:t>
            </a:r>
            <a:endParaRPr lang="pt-BR" dirty="0" smtClean="0"/>
          </a:p>
          <a:p>
            <a:pPr lvl="6"/>
            <a:endParaRPr lang="pt-BR" sz="2400" dirty="0" smtClean="0">
              <a:solidFill>
                <a:schemeClr val="tx1"/>
              </a:solidFill>
            </a:endParaRPr>
          </a:p>
          <a:p>
            <a:pPr lvl="6">
              <a:buNone/>
            </a:pPr>
            <a:r>
              <a:rPr lang="pt-BR" sz="2400" dirty="0" smtClean="0">
                <a:solidFill>
                  <a:schemeClr val="tx1"/>
                </a:solidFill>
                <a:sym typeface="Wingdings" pitchFamily="2" charset="2"/>
              </a:rPr>
              <a:t> Segunda Operação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/>
            <a:endParaRPr lang="pt-BR" sz="2400" dirty="0" smtClean="0"/>
          </a:p>
          <a:p>
            <a:pPr lvl="6">
              <a:buNone/>
            </a:pPr>
            <a:r>
              <a:rPr lang="pt-BR" sz="2400" dirty="0" smtClean="0">
                <a:solidFill>
                  <a:schemeClr val="tx1"/>
                </a:solidFill>
                <a:sym typeface="Wingdings" pitchFamily="2" charset="2"/>
              </a:rPr>
              <a:t> Finalizando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6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 smtClean="0"/>
              <a:t>Programando em hp12c</a:t>
            </a:r>
            <a:br>
              <a:rPr lang="pt-BR" sz="4800" dirty="0" smtClean="0"/>
            </a:br>
            <a:r>
              <a:rPr lang="pt-BR" sz="4800" dirty="0" smtClean="0"/>
              <a:t>Introdução na Máquina</a:t>
            </a:r>
            <a:endParaRPr lang="pt-BR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742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28868"/>
            <a:ext cx="800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86124"/>
            <a:ext cx="800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143380"/>
            <a:ext cx="9763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143512"/>
            <a:ext cx="1171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929330"/>
            <a:ext cx="800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executar o programa entremos com as variáveis: Neste caso temos apenas uma, que é a variável PV.</a:t>
            </a:r>
          </a:p>
          <a:p>
            <a:r>
              <a:rPr lang="pt-BR" dirty="0" smtClean="0"/>
              <a:t>Sabemos que o programa irá triplicar o número e acrescer 10 a este resultado.</a:t>
            </a:r>
          </a:p>
          <a:p>
            <a:r>
              <a:rPr lang="pt-BR" dirty="0" smtClean="0"/>
              <a:t>Faremos o teste com o número 3.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 smtClean="0"/>
              <a:t>Programando em hp12c</a:t>
            </a:r>
            <a:br>
              <a:rPr lang="pt-BR" sz="4800" dirty="0" smtClean="0"/>
            </a:br>
            <a:r>
              <a:rPr lang="pt-BR" sz="4800" dirty="0" smtClean="0"/>
              <a:t>Teste </a:t>
            </a:r>
            <a:endParaRPr lang="pt-BR" sz="4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357694"/>
            <a:ext cx="34968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3962423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928662" y="5286388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Variável</a:t>
            </a:r>
          </a:p>
          <a:p>
            <a:r>
              <a:rPr lang="pt-BR" dirty="0" smtClean="0"/>
              <a:t>	   Posição </a:t>
            </a:r>
          </a:p>
          <a:p>
            <a:r>
              <a:rPr lang="pt-BR" dirty="0" smtClean="0"/>
              <a:t>    (Designada no Programa)</a:t>
            </a:r>
          </a:p>
          <a:p>
            <a:endParaRPr lang="pt-BR" dirty="0" smtClean="0"/>
          </a:p>
          <a:p>
            <a:r>
              <a:rPr lang="pt-BR" dirty="0" smtClean="0"/>
              <a:t>			Executar	</a:t>
            </a:r>
          </a:p>
          <a:p>
            <a:r>
              <a:rPr lang="pt-BR" dirty="0" smtClean="0"/>
              <a:t>		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rot="5400000">
            <a:off x="1000100" y="5072074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>
            <a:off x="2143902" y="5285594"/>
            <a:ext cx="7143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3429786" y="5714222"/>
            <a:ext cx="14287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Rodapé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098404"/>
            <a:ext cx="7710518" cy="57595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sz="3100" dirty="0" smtClean="0"/>
              <a:t>            </a:t>
            </a:r>
            <a:r>
              <a:rPr lang="en-US" sz="3100" dirty="0" smtClean="0"/>
              <a:t>TECLE                        	       VISOR                                   </a:t>
            </a:r>
            <a:endParaRPr lang="pt-BR" sz="31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             f   P/R                          	00 -</a:t>
            </a:r>
            <a:endParaRPr lang="pt-BR" sz="3100" dirty="0" smtClean="0"/>
          </a:p>
          <a:p>
            <a:pPr>
              <a:buNone/>
            </a:pPr>
            <a:r>
              <a:rPr lang="en-US" sz="3100" dirty="0" smtClean="0"/>
              <a:t>             g   x=0                         	01 -     43.35</a:t>
            </a:r>
            <a:endParaRPr lang="pt-BR" sz="3100" dirty="0" smtClean="0"/>
          </a:p>
          <a:p>
            <a:pPr>
              <a:buNone/>
            </a:pPr>
            <a:r>
              <a:rPr lang="en-US" sz="3100" dirty="0" smtClean="0"/>
              <a:t>             g   GTO   04                	02 -     43.33   04</a:t>
            </a:r>
            <a:endParaRPr lang="pt-BR" sz="3100" dirty="0" smtClean="0"/>
          </a:p>
          <a:p>
            <a:pPr>
              <a:buNone/>
            </a:pPr>
            <a:r>
              <a:rPr lang="en-US" sz="3100" dirty="0" smtClean="0"/>
              <a:t>             g   GTO   07                	03 -     43.33   07</a:t>
            </a:r>
            <a:endParaRPr lang="pt-BR" sz="3100" dirty="0" smtClean="0"/>
          </a:p>
          <a:p>
            <a:pPr>
              <a:buNone/>
            </a:pPr>
            <a:r>
              <a:rPr lang="en-US" sz="3100" dirty="0" smtClean="0"/>
              <a:t>             </a:t>
            </a:r>
            <a:r>
              <a:rPr lang="pt-BR" sz="3100" dirty="0" smtClean="0"/>
              <a:t>RCL   n                       	04 -     45.11</a:t>
            </a:r>
          </a:p>
          <a:p>
            <a:pPr>
              <a:buNone/>
            </a:pPr>
            <a:r>
              <a:rPr lang="pt-BR" sz="3100" dirty="0" smtClean="0"/>
              <a:t>             1/x                               	05 -     22</a:t>
            </a:r>
          </a:p>
          <a:p>
            <a:pPr>
              <a:buNone/>
            </a:pPr>
            <a:r>
              <a:rPr lang="pt-BR" sz="3100" dirty="0" smtClean="0"/>
              <a:t>             n                                  	06 -     11</a:t>
            </a:r>
          </a:p>
          <a:p>
            <a:pPr>
              <a:buNone/>
            </a:pPr>
            <a:r>
              <a:rPr lang="pt-BR" sz="3100" dirty="0" smtClean="0"/>
              <a:t>             RCL  i                          	07 -     45        12</a:t>
            </a:r>
          </a:p>
          <a:p>
            <a:pPr>
              <a:buNone/>
            </a:pPr>
            <a:r>
              <a:rPr lang="pt-BR" sz="3100" dirty="0" smtClean="0"/>
              <a:t>             1                                  	08 -     1</a:t>
            </a:r>
          </a:p>
          <a:p>
            <a:pPr>
              <a:buNone/>
            </a:pPr>
            <a:r>
              <a:rPr lang="pt-BR" sz="3100" dirty="0" smtClean="0"/>
              <a:t>             %                                 	09 -     25</a:t>
            </a:r>
          </a:p>
          <a:p>
            <a:pPr>
              <a:buNone/>
            </a:pPr>
            <a:r>
              <a:rPr lang="pt-BR" sz="3100" dirty="0" smtClean="0"/>
              <a:t>             1                                  	10 -     1</a:t>
            </a:r>
          </a:p>
          <a:p>
            <a:pPr>
              <a:buNone/>
            </a:pPr>
            <a:r>
              <a:rPr lang="pt-BR" sz="3100" dirty="0" smtClean="0"/>
              <a:t>             +                                  	11 -     40</a:t>
            </a:r>
          </a:p>
          <a:p>
            <a:pPr>
              <a:buNone/>
            </a:pPr>
            <a:r>
              <a:rPr lang="pt-BR" sz="3100" dirty="0" smtClean="0"/>
              <a:t>             RCL  n                         	12 -     45        11</a:t>
            </a:r>
          </a:p>
          <a:p>
            <a:pPr>
              <a:buNone/>
            </a:pPr>
            <a:r>
              <a:rPr lang="pt-BR" sz="3100" dirty="0" smtClean="0"/>
              <a:t>             </a:t>
            </a:r>
            <a:r>
              <a:rPr lang="pt-BR" sz="3100" dirty="0" err="1" smtClean="0"/>
              <a:t>Yx</a:t>
            </a:r>
            <a:r>
              <a:rPr lang="pt-BR" sz="3100" dirty="0" smtClean="0"/>
              <a:t>                               	13 -     21</a:t>
            </a:r>
          </a:p>
          <a:p>
            <a:pPr>
              <a:buNone/>
            </a:pPr>
            <a:r>
              <a:rPr lang="pt-BR" sz="3100" dirty="0" smtClean="0"/>
              <a:t>             1                                 	14 -     1</a:t>
            </a:r>
          </a:p>
          <a:p>
            <a:pPr>
              <a:buNone/>
            </a:pPr>
            <a:r>
              <a:rPr lang="pt-BR" sz="3100" dirty="0" smtClean="0"/>
              <a:t>             -                                  	15 -     30</a:t>
            </a:r>
          </a:p>
          <a:p>
            <a:pPr>
              <a:buNone/>
            </a:pPr>
            <a:r>
              <a:rPr lang="pt-BR" sz="3100" dirty="0" smtClean="0"/>
              <a:t>             1                                 	16 -     1</a:t>
            </a:r>
          </a:p>
          <a:p>
            <a:pPr>
              <a:buNone/>
            </a:pPr>
            <a:r>
              <a:rPr lang="pt-BR" sz="3100" dirty="0" smtClean="0"/>
              <a:t>             0                                 	17 -     0</a:t>
            </a:r>
          </a:p>
          <a:p>
            <a:pPr>
              <a:buNone/>
            </a:pPr>
            <a:r>
              <a:rPr lang="pt-BR" sz="3100" dirty="0" smtClean="0"/>
              <a:t>             0                                 	18 -     0</a:t>
            </a:r>
          </a:p>
          <a:p>
            <a:pPr>
              <a:buNone/>
            </a:pPr>
            <a:r>
              <a:rPr lang="pt-BR" sz="3100" dirty="0" smtClean="0"/>
              <a:t>             x                                 	19 -     20</a:t>
            </a:r>
          </a:p>
          <a:p>
            <a:pPr>
              <a:buNone/>
            </a:pPr>
            <a:r>
              <a:rPr lang="pt-BR" sz="3100" dirty="0" smtClean="0"/>
              <a:t>            f   P/R                        	 número pré-existente</a:t>
            </a:r>
          </a:p>
          <a:p>
            <a:pPr>
              <a:buNone/>
            </a:pPr>
            <a:r>
              <a:rPr lang="pt-BR" sz="3100" dirty="0" smtClean="0"/>
              <a:t> 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Programas Úteis, </a:t>
            </a:r>
            <a:br>
              <a:rPr lang="pt-BR" sz="4000" dirty="0" smtClean="0"/>
            </a:br>
            <a:r>
              <a:rPr lang="pt-BR" sz="4000" dirty="0" smtClean="0"/>
              <a:t>Taxas Equivalentes</a:t>
            </a:r>
            <a:endParaRPr lang="pt-BR" sz="4000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7710518" cy="57595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Tecle a taxa de juros dada, sob a forma percentual, em seguida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Tecle o número de períodos contidos, em seguida n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Tecle   se quiser a taxa equivalente  menor ou   se quiser a taxa  equivalente maior.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Tecle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357214"/>
            <a:ext cx="7467600" cy="1143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Execução do Programa</a:t>
            </a:r>
            <a:endParaRPr lang="pt-BR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928802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857496"/>
            <a:ext cx="342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857496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071942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86084" y="3861048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Obrigado!</a:t>
            </a:r>
            <a:endParaRPr lang="pt-BR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Operações básicas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873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Calculadora de Feira</a:t>
            </a:r>
          </a:p>
          <a:p>
            <a:pPr>
              <a:buNone/>
            </a:pPr>
            <a:r>
              <a:rPr lang="pt-BR" dirty="0" smtClean="0"/>
              <a:t>	2+2 , 5-3, 3x12 , 60 / 12 , 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Imagem 3" descr="GRD_374_web_calculadora_mod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2074542" cy="1938215"/>
          </a:xfrm>
          <a:prstGeom prst="rect">
            <a:avLst/>
          </a:prstGeom>
        </p:spPr>
      </p:pic>
      <p:pic>
        <p:nvPicPr>
          <p:cNvPr id="5" name="Imagem 4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071546"/>
            <a:ext cx="2095959" cy="2590801"/>
          </a:xfrm>
          <a:prstGeom prst="rect">
            <a:avLst/>
          </a:prstGeom>
        </p:spPr>
      </p:pic>
      <p:sp>
        <p:nvSpPr>
          <p:cNvPr id="6" name="Símbolo de 'Não' 5"/>
          <p:cNvSpPr/>
          <p:nvPr/>
        </p:nvSpPr>
        <p:spPr>
          <a:xfrm>
            <a:off x="4857752" y="1571612"/>
            <a:ext cx="1500198" cy="171451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ímbolo de 'Não' 6"/>
          <p:cNvSpPr/>
          <p:nvPr/>
        </p:nvSpPr>
        <p:spPr>
          <a:xfrm>
            <a:off x="6786578" y="1500174"/>
            <a:ext cx="1500198" cy="171451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257174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Método RPN – HP12C</a:t>
            </a:r>
            <a:endParaRPr lang="pt-BR" sz="2400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3143240" y="52863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3176588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ou</a:t>
            </a:r>
            <a:endParaRPr lang="pt-BR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00372"/>
            <a:ext cx="1609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160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786322"/>
            <a:ext cx="2019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857760"/>
            <a:ext cx="1590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5857892"/>
            <a:ext cx="233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48092" y="5857892"/>
            <a:ext cx="1466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Espaço Reservado para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build="p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Raiz e Potência 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14393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Quadrada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Qualquer Índice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Potência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928802"/>
            <a:ext cx="1357322" cy="1000132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714752"/>
            <a:ext cx="1000132" cy="1158048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386398"/>
            <a:ext cx="928694" cy="1185874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785926"/>
            <a:ext cx="2500330" cy="11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643314"/>
            <a:ext cx="251308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5143512"/>
            <a:ext cx="2500330" cy="128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Espaço Reservado para Rodapé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 smtClean="0"/>
              <a:t>Memória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Existem 20 espaços.</a:t>
            </a:r>
          </a:p>
          <a:p>
            <a:r>
              <a:rPr lang="pt-BR" dirty="0" smtClean="0"/>
              <a:t>Facilita cálculos em bloco</a:t>
            </a:r>
          </a:p>
          <a:p>
            <a:endParaRPr lang="pt-BR" dirty="0" smtClean="0"/>
          </a:p>
          <a:p>
            <a:r>
              <a:rPr lang="pt-BR" dirty="0" smtClean="0"/>
              <a:t>Salvando um número na memória:</a:t>
            </a:r>
          </a:p>
          <a:p>
            <a:r>
              <a:rPr lang="pt-BR" dirty="0" smtClean="0"/>
              <a:t>O número deve aparecer no visor.</a:t>
            </a:r>
          </a:p>
          <a:p>
            <a:r>
              <a:rPr lang="pt-BR" dirty="0" smtClean="0"/>
              <a:t>Pressione         e após a posição, que pode 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ser:  Ex.:              ou  </a:t>
            </a:r>
          </a:p>
          <a:p>
            <a:endParaRPr lang="pt-BR" dirty="0" smtClean="0"/>
          </a:p>
          <a:p>
            <a:r>
              <a:rPr lang="pt-BR" dirty="0" smtClean="0"/>
              <a:t>Para recuperar, use a tecla            e posteriormente digite a posição.</a:t>
            </a:r>
          </a:p>
          <a:p>
            <a:r>
              <a:rPr lang="pt-BR" dirty="0" smtClean="0"/>
              <a:t>OBS : Para fazer operações financeiras as memórias devem estar limpas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143380"/>
            <a:ext cx="571504" cy="528678"/>
          </a:xfrm>
          <a:prstGeom prst="rect">
            <a:avLst/>
          </a:prstGeom>
        </p:spPr>
      </p:pic>
      <p:pic>
        <p:nvPicPr>
          <p:cNvPr id="5" name="Imagem 4" descr="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143380"/>
            <a:ext cx="500066" cy="537571"/>
          </a:xfrm>
          <a:prstGeom prst="rect">
            <a:avLst/>
          </a:prstGeom>
        </p:spPr>
      </p:pic>
      <p:pic>
        <p:nvPicPr>
          <p:cNvPr id="6" name="Imagem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214818"/>
            <a:ext cx="571504" cy="471488"/>
          </a:xfrm>
          <a:prstGeom prst="rect">
            <a:avLst/>
          </a:prstGeom>
        </p:spPr>
      </p:pic>
      <p:pic>
        <p:nvPicPr>
          <p:cNvPr id="7" name="Imagem 6" descr="S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5" y="3500438"/>
            <a:ext cx="417912" cy="428628"/>
          </a:xfrm>
          <a:prstGeom prst="rect">
            <a:avLst/>
          </a:prstGeom>
        </p:spPr>
      </p:pic>
      <p:pic>
        <p:nvPicPr>
          <p:cNvPr id="8" name="Imagem 7" descr="RC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929198"/>
            <a:ext cx="650085" cy="600078"/>
          </a:xfrm>
          <a:prstGeom prst="rect">
            <a:avLst/>
          </a:prstGeom>
        </p:spPr>
      </p:pic>
      <p:pic>
        <p:nvPicPr>
          <p:cNvPr id="9" name="Imagem 8" descr="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6000768"/>
            <a:ext cx="663119" cy="681041"/>
          </a:xfrm>
          <a:prstGeom prst="rect">
            <a:avLst/>
          </a:prstGeom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6000768"/>
            <a:ext cx="58789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spaço Reservado para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 smtClean="0"/>
              <a:t>Porcentagem</a:t>
            </a:r>
            <a:endParaRPr lang="pt-BR" sz="4800" b="1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048153" cy="11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ector angulado 8"/>
          <p:cNvCxnSpPr/>
          <p:nvPr/>
        </p:nvCxnSpPr>
        <p:spPr>
          <a:xfrm rot="16200000" flipH="1">
            <a:off x="607191" y="2678901"/>
            <a:ext cx="857256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do 10"/>
          <p:cNvCxnSpPr/>
          <p:nvPr/>
        </p:nvCxnSpPr>
        <p:spPr>
          <a:xfrm rot="5400000">
            <a:off x="892943" y="3679033"/>
            <a:ext cx="307183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786182" y="2214554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57158" y="3429000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Porcentagem de um Total.</a:t>
            </a:r>
          </a:p>
          <a:p>
            <a:r>
              <a:rPr lang="pt-BR" dirty="0" smtClean="0"/>
              <a:t>Exemplo: Quantos % 20, representa de um total de 350.</a:t>
            </a:r>
          </a:p>
          <a:p>
            <a:r>
              <a:rPr lang="pt-BR" dirty="0" smtClean="0"/>
              <a:t>100 E</a:t>
            </a:r>
          </a:p>
          <a:p>
            <a:r>
              <a:rPr lang="pt-BR" dirty="0" smtClean="0"/>
              <a:t>20 %T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0034" y="5214950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Variação Percentual</a:t>
            </a:r>
          </a:p>
          <a:p>
            <a:r>
              <a:rPr lang="pt-BR" dirty="0" smtClean="0"/>
              <a:t>Exemplo: Quanto aumento um carro que era vendo por R$15.000,00, e agora é vendido por R$19.750,00?</a:t>
            </a:r>
          </a:p>
          <a:p>
            <a:r>
              <a:rPr lang="pt-BR" dirty="0" smtClean="0"/>
              <a:t>15000 E</a:t>
            </a:r>
          </a:p>
          <a:p>
            <a:r>
              <a:rPr lang="pt-BR" dirty="0" smtClean="0"/>
              <a:t>19750 ∆%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57818" y="1428736"/>
            <a:ext cx="6072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Porcentagem Simples.</a:t>
            </a:r>
          </a:p>
          <a:p>
            <a:r>
              <a:rPr lang="pt-BR" dirty="0" smtClean="0"/>
              <a:t>Exemplo: Acrescer 30% a 100.</a:t>
            </a:r>
          </a:p>
          <a:p>
            <a:r>
              <a:rPr lang="pt-BR" dirty="0" smtClean="0"/>
              <a:t>100 E</a:t>
            </a:r>
          </a:p>
          <a:p>
            <a:r>
              <a:rPr lang="pt-BR" dirty="0" smtClean="0"/>
              <a:t>30 % +</a:t>
            </a:r>
          </a:p>
          <a:p>
            <a:r>
              <a:rPr lang="pt-BR" dirty="0" smtClean="0"/>
              <a:t>Exemplo: Abater 40% de 100.</a:t>
            </a:r>
          </a:p>
          <a:p>
            <a:r>
              <a:rPr lang="pt-BR" dirty="0" smtClean="0"/>
              <a:t>100 E</a:t>
            </a:r>
          </a:p>
          <a:p>
            <a:r>
              <a:rPr lang="pt-BR" dirty="0" smtClean="0"/>
              <a:t>40 % -</a:t>
            </a:r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ormenor_calenddigital_Cartei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3960513" cy="40005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HP12C e Calendário</a:t>
            </a:r>
            <a:endParaRPr lang="pt-BR" sz="4800" b="1" dirty="0"/>
          </a:p>
        </p:txBody>
      </p:sp>
      <p:pic>
        <p:nvPicPr>
          <p:cNvPr id="4" name="Imagem 3" descr="calenda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08197">
            <a:off x="857864" y="2772476"/>
            <a:ext cx="4306546" cy="2857520"/>
          </a:xfrm>
          <a:prstGeom prst="rect">
            <a:avLst/>
          </a:prstGeom>
        </p:spPr>
      </p:pic>
      <p:sp>
        <p:nvSpPr>
          <p:cNvPr id="8" name="Espaço Reservado para Rodapé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BR" smtClean="0"/>
              <a:t>Oficina HP12C - Prof. Luiz Henrique Herling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1851</Words>
  <Application>Microsoft Office PowerPoint</Application>
  <PresentationFormat>Apresentação na tela (4:3)</PresentationFormat>
  <Paragraphs>530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Balcão Envidraçado</vt:lpstr>
      <vt:lpstr>HP12C – Procedimentos Básicos, Avançados e Financeiros Uma Abordagem Prática</vt:lpstr>
      <vt:lpstr>Modelos</vt:lpstr>
      <vt:lpstr>Ligando sua calculadora</vt:lpstr>
      <vt:lpstr>Teclas e funções</vt:lpstr>
      <vt:lpstr>Operações básicas</vt:lpstr>
      <vt:lpstr>Raiz e Potência </vt:lpstr>
      <vt:lpstr>Memória</vt:lpstr>
      <vt:lpstr>Porcentagem</vt:lpstr>
      <vt:lpstr>HP12C e Calendário</vt:lpstr>
      <vt:lpstr>Apresentação do PowerPoint</vt:lpstr>
      <vt:lpstr>HP12C e Calendário</vt:lpstr>
      <vt:lpstr>Apresentação do PowerPoint</vt:lpstr>
      <vt:lpstr>HP12C e Calendário</vt:lpstr>
      <vt:lpstr>HP12C e Calendário</vt:lpstr>
      <vt:lpstr>HP12c e Finanças</vt:lpstr>
      <vt:lpstr>HP12c e Finanças</vt:lpstr>
      <vt:lpstr>HP12c e Finanças</vt:lpstr>
      <vt:lpstr>Juros Simples</vt:lpstr>
      <vt:lpstr>Juros Compostos  Configuração Máquina</vt:lpstr>
      <vt:lpstr>Juros Compostos  Configuração Máquina</vt:lpstr>
      <vt:lpstr>Juros Compostos,  Taxa de Juros</vt:lpstr>
      <vt:lpstr>Juros Compostos,  Valor Presente</vt:lpstr>
      <vt:lpstr>Juros Compostos,  Prazo</vt:lpstr>
      <vt:lpstr>Juros Compostos,  Valor Futuro</vt:lpstr>
      <vt:lpstr>Juros Compostos, Pagamentos</vt:lpstr>
      <vt:lpstr>Juros Compostos, Pagamentos</vt:lpstr>
      <vt:lpstr>Juros Compostos, Investir, Realizar Sonhos, Aplicar.....</vt:lpstr>
      <vt:lpstr>Planilha Price</vt:lpstr>
      <vt:lpstr> Análise de Investimos</vt:lpstr>
      <vt:lpstr>Valor Presente Líquido  (VPL ou NPV)</vt:lpstr>
      <vt:lpstr>Valor Presente Líquido  (VPL ou NPV)</vt:lpstr>
      <vt:lpstr>Taxa Interna de Retorno (IRR)</vt:lpstr>
      <vt:lpstr>VPL + TIR</vt:lpstr>
      <vt:lpstr>HP12C e Estatística</vt:lpstr>
      <vt:lpstr>Funções Estatísticas</vt:lpstr>
      <vt:lpstr>Desvio Padrão de uma Série</vt:lpstr>
      <vt:lpstr>Média Aritmética de uma Série</vt:lpstr>
      <vt:lpstr>Previsão, Método dos Mínimos Quadrados</vt:lpstr>
      <vt:lpstr>Depreciação Linear</vt:lpstr>
      <vt:lpstr>Programando em hp12c</vt:lpstr>
      <vt:lpstr>Programando em hp12c</vt:lpstr>
      <vt:lpstr>Programando em hp12c Redação</vt:lpstr>
      <vt:lpstr>Programando em hp12c Introdução na Máquina</vt:lpstr>
      <vt:lpstr>Programando em hp12c Teste </vt:lpstr>
      <vt:lpstr>Programas Úteis,  Taxas Equivalentes</vt:lpstr>
      <vt:lpstr>Execução do Programa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 Henrique Herling</dc:creator>
  <cp:lastModifiedBy>Luiz</cp:lastModifiedBy>
  <cp:revision>132</cp:revision>
  <dcterms:created xsi:type="dcterms:W3CDTF">2010-05-16T17:17:57Z</dcterms:created>
  <dcterms:modified xsi:type="dcterms:W3CDTF">2012-08-25T14:08:54Z</dcterms:modified>
</cp:coreProperties>
</file>