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7" r:id="rId2"/>
    <p:sldId id="375" r:id="rId3"/>
    <p:sldId id="385" r:id="rId4"/>
    <p:sldId id="377" r:id="rId5"/>
    <p:sldId id="378" r:id="rId6"/>
    <p:sldId id="390" r:id="rId7"/>
    <p:sldId id="379" r:id="rId8"/>
    <p:sldId id="380" r:id="rId9"/>
    <p:sldId id="382" r:id="rId10"/>
    <p:sldId id="384" r:id="rId11"/>
    <p:sldId id="397" r:id="rId12"/>
    <p:sldId id="398" r:id="rId13"/>
    <p:sldId id="386" r:id="rId14"/>
    <p:sldId id="393" r:id="rId15"/>
    <p:sldId id="394" r:id="rId16"/>
    <p:sldId id="395" r:id="rId17"/>
    <p:sldId id="396" r:id="rId18"/>
    <p:sldId id="388" r:id="rId19"/>
  </p:sldIdLst>
  <p:sldSz cx="9144000" cy="6858000" type="screen4x3"/>
  <p:notesSz cx="6858000" cy="9144000"/>
  <p:custDataLst>
    <p:tags r:id="rId22"/>
  </p:custDataLst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9933"/>
    <a:srgbClr val="66FFCC"/>
    <a:srgbClr val="00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tags" Target="tags/tag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ED7630A-573F-4D86-9A1C-31D1C6A2C6A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095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E753A-1649-4C62-8232-A2C3D93F9C9E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[final]barra-ea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50825" y="1341438"/>
            <a:ext cx="8713788" cy="1116012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3850" y="2852738"/>
            <a:ext cx="8424863" cy="374491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2B11F-1C32-4586-88A9-72A0FAEF649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0513" y="1557338"/>
            <a:ext cx="2057400" cy="49672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1557338"/>
            <a:ext cx="6019800" cy="49672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3A183-BCBB-442B-A16A-1B2CB3C3BB9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1557338"/>
            <a:ext cx="8229600" cy="79216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A82FB-C9D1-42B6-AC1B-36059DB2D18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28510-EA7C-4EFA-BBFD-32127D50DCD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10A8-2B5E-40B4-950F-4EBD6726E46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787DC-73A1-404B-A83B-CA102F7C745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3B350-94DC-4666-B87A-D370497737D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A1CE-DDEE-4769-87D1-5C934361D90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F5C20-8CF7-4BD6-8DD9-D5018970B40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8E7D9-DD8B-4365-9A45-359706DEED9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AC24D-80E4-4C3E-9A5C-220DE2F7E7E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FB27952-DDF6-4A3F-A070-21A7588E5C5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9" name="Rectangle 5"/>
          <p:cNvSpPr>
            <a:spLocks noChangeArrowheads="1"/>
          </p:cNvSpPr>
          <p:nvPr userDrawn="1"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781300"/>
            <a:ext cx="8229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1" name="Rectangle 7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5573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pic>
        <p:nvPicPr>
          <p:cNvPr id="1032" name="Picture 8" descr="[final]barra-ead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95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23528" y="2348880"/>
            <a:ext cx="8748464" cy="1597025"/>
          </a:xfrm>
        </p:spPr>
        <p:txBody>
          <a:bodyPr/>
          <a:lstStyle/>
          <a:p>
            <a:pPr eaLnBrk="1" hangingPunct="1"/>
            <a:r>
              <a:rPr lang="pt-BR" b="0" dirty="0" smtClean="0">
                <a:solidFill>
                  <a:schemeClr val="bg1">
                    <a:lumMod val="50000"/>
                  </a:schemeClr>
                </a:solidFill>
              </a:rPr>
              <a:t>Disciplina:</a:t>
            </a: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t-BR" sz="4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</a:rPr>
              <a:t>Desenvolvimento de Recursos Humanos</a:t>
            </a:r>
            <a:endParaRPr lang="pt-BR" sz="4400" dirty="0" smtClean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7544" y="5085184"/>
            <a:ext cx="8352927" cy="72008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Profª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Eloise Helena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Livramento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Dellagnelo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28596" y="2420888"/>
            <a:ext cx="871540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não deixa de ser um participante da organização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não pode ser psicologicamente enquadrado como aqueles indivíduos que se comportam de acordo com os modelos reativo e operacional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possui uma consciência crítica altamente desenvolvida das premissas de valor presentes no dia a dia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não se esforça demasiadamente para obter sucesso, segundo os padrões convencionais, como faz aquele que quer subir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BR" sz="2000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dá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grande importância ao eu, e teria urgência em encontrar um significado para a vida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Não aceita acriticamente padrões de desempenho, embora pudesse ser um grande empreendedor quando lhe atribuíssem tarefas.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Não trabalhar apenas para fugir à apatia ou indiferença, porque o comportamento passivo iria ferir seu senso de auto-estima e autonomia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428728" y="1214422"/>
            <a:ext cx="6143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</a:rPr>
              <a:t>Homem Parentético</a:t>
            </a:r>
          </a:p>
          <a:p>
            <a:pPr algn="ctr"/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</a:rPr>
              <a:t>“(                 )”</a:t>
            </a:r>
            <a:endParaRPr lang="pt-BR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475656" y="1844824"/>
            <a:ext cx="61436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</a:rPr>
              <a:t>TIPOS DE SUJEITO</a:t>
            </a:r>
          </a:p>
          <a:p>
            <a:pPr algn="ctr"/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</a:rPr>
              <a:t>E</a:t>
            </a:r>
          </a:p>
          <a:p>
            <a:pPr algn="ctr"/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</a:rPr>
              <a:t>ORIENTAÇAO DA AÇÃO</a:t>
            </a:r>
            <a:endParaRPr lang="pt-BR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aixaDeTexto 4"/>
          <p:cNvSpPr txBox="1"/>
          <p:nvPr/>
        </p:nvSpPr>
        <p:spPr>
          <a:xfrm>
            <a:off x="1331640" y="4509120"/>
            <a:ext cx="64807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AÇÃO ORIENTADA POR VALORES</a:t>
            </a:r>
          </a:p>
          <a:p>
            <a:pPr algn="ctr">
              <a:buFont typeface="Wingdings" pitchFamily="2" charset="2"/>
              <a:buChar char="ü"/>
            </a:pPr>
            <a:endParaRPr 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AÇÃO ORIENTADA POR RESULTADOS</a:t>
            </a:r>
            <a:endParaRPr lang="pt-BR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28384" y="1988840"/>
            <a:ext cx="7200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  <a:endParaRPr lang="pt-BR" sz="8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792162"/>
          </a:xfrm>
        </p:spPr>
        <p:txBody>
          <a:bodyPr/>
          <a:lstStyle/>
          <a:p>
            <a:r>
              <a:rPr lang="pt-BR" dirty="0" smtClean="0"/>
              <a:t>Ação Racional Substantiva</a:t>
            </a:r>
            <a:endParaRPr lang="pt-BR" dirty="0"/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539552" y="4869160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Ação Racional Instrumental</a:t>
            </a:r>
            <a:br>
              <a:rPr kumimoji="0" lang="pt-BR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36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3968" y="3573016"/>
            <a:ext cx="8640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e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Ação Racional Substantiva  </a:t>
            </a:r>
            <a:r>
              <a:rPr lang="pt-BR" sz="2000" dirty="0" smtClean="0"/>
              <a:t>(Serva)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3743325"/>
          </a:xfrm>
        </p:spPr>
        <p:txBody>
          <a:bodyPr/>
          <a:lstStyle/>
          <a:p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</a:rPr>
              <a:t>Julgamento ético </a:t>
            </a:r>
            <a:r>
              <a:rPr lang="pt-BR" sz="2000" dirty="0" smtClean="0"/>
              <a:t>– deliberação baseada em juízos de valor (bom, mau, verdadeiro, falso, correto, errado, </a:t>
            </a:r>
            <a:r>
              <a:rPr lang="pt-BR" sz="2000" dirty="0" err="1" smtClean="0"/>
              <a:t>etc</a:t>
            </a:r>
            <a:r>
              <a:rPr lang="pt-BR" sz="2000" dirty="0" smtClean="0"/>
              <a:t>) que se processa através do debate racional sobre as pretensões de validez emitidas pelos indivíduos nas interações</a:t>
            </a:r>
          </a:p>
          <a:p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</a:rPr>
              <a:t>Autenticidade</a:t>
            </a:r>
            <a:r>
              <a:rPr lang="pt-BR" sz="2000" dirty="0" smtClean="0"/>
              <a:t> – integridade, honestidade e franqueza dos indivíduos nas interações</a:t>
            </a:r>
          </a:p>
          <a:p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</a:rPr>
              <a:t>Valores </a:t>
            </a:r>
            <a:r>
              <a:rPr lang="pt-BR" sz="2000" dirty="0" err="1" smtClean="0">
                <a:solidFill>
                  <a:schemeClr val="tx2">
                    <a:lumMod val="50000"/>
                  </a:schemeClr>
                </a:solidFill>
              </a:rPr>
              <a:t>emancipatórios</a:t>
            </a:r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2000" dirty="0" smtClean="0"/>
              <a:t>– valores de mudança e aperfeiçoamento social nas direções do bem estar coletivo, da solidariedade, do respeito à individualidade, da liberdade e do comprometimento, presentes nos indivíduos e no contexto normativo do grupo</a:t>
            </a:r>
          </a:p>
          <a:p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</a:rPr>
              <a:t>Autonomia</a:t>
            </a:r>
            <a:r>
              <a:rPr lang="pt-BR" sz="2000" dirty="0" smtClean="0"/>
              <a:t> – condição plena dos indivíduos para poderem agir e expressarem-se livremente nas interações</a:t>
            </a:r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792162"/>
          </a:xfrm>
        </p:spPr>
        <p:txBody>
          <a:bodyPr/>
          <a:lstStyle/>
          <a:p>
            <a:r>
              <a:rPr lang="pt-BR" dirty="0" smtClean="0"/>
              <a:t>Ação racional substantiva </a:t>
            </a:r>
            <a:r>
              <a:rPr lang="pt-BR" sz="2000" dirty="0" smtClean="0"/>
              <a:t>(Serva)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3743325"/>
          </a:xfrm>
        </p:spPr>
        <p:txBody>
          <a:bodyPr/>
          <a:lstStyle/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Auto-realização</a:t>
            </a:r>
            <a:r>
              <a:rPr lang="pt-BR" dirty="0" smtClean="0"/>
              <a:t> – processos de concretização do potencial inato do indivíduo, complementados pela satisfação</a:t>
            </a:r>
          </a:p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Entendimento</a:t>
            </a:r>
            <a:r>
              <a:rPr lang="pt-BR" dirty="0" smtClean="0"/>
              <a:t> –ações pelas quais se estabelecem acordos e consensos racionais, mediadas pela comunicação livre e que coordenam atividades comuns sob a égide da responsabilidade e satisfação </a:t>
            </a:r>
            <a:r>
              <a:rPr lang="pt-BR" dirty="0" smtClean="0"/>
              <a:t>social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792162"/>
          </a:xfrm>
        </p:spPr>
        <p:txBody>
          <a:bodyPr/>
          <a:lstStyle/>
          <a:p>
            <a:r>
              <a:rPr lang="pt-BR" dirty="0" smtClean="0"/>
              <a:t>Ação racional instrumental </a:t>
            </a:r>
            <a:r>
              <a:rPr lang="pt-BR" sz="2000" dirty="0" smtClean="0"/>
              <a:t>(Serva)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3743325"/>
          </a:xfrm>
        </p:spPr>
        <p:txBody>
          <a:bodyPr/>
          <a:lstStyle/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Cálculo</a:t>
            </a:r>
            <a:r>
              <a:rPr lang="pt-BR" dirty="0" smtClean="0"/>
              <a:t> – projeção utilitária das conseqüências dos atos humanos</a:t>
            </a:r>
          </a:p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Fins</a:t>
            </a:r>
            <a:r>
              <a:rPr lang="pt-BR" dirty="0" smtClean="0"/>
              <a:t> – metas de natureza técnica, econômica ou política (aumento de poder)</a:t>
            </a:r>
          </a:p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Maximização dos recursos </a:t>
            </a:r>
            <a:r>
              <a:rPr lang="pt-BR" dirty="0" smtClean="0"/>
              <a:t>– busca da eficiência máxima, sem questionamento ético, no tratamento de recursos disponíveis quer sejam humanos, materiais, financeiros, técnicos, energéticos ou ainda de tempo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792162"/>
          </a:xfrm>
        </p:spPr>
        <p:txBody>
          <a:bodyPr/>
          <a:lstStyle/>
          <a:p>
            <a:r>
              <a:rPr lang="pt-BR" dirty="0" smtClean="0"/>
              <a:t>Ação racional instrumental </a:t>
            </a:r>
            <a:r>
              <a:rPr lang="pt-BR" sz="2000" dirty="0" smtClean="0"/>
              <a:t>(Serva)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3743325"/>
          </a:xfrm>
        </p:spPr>
        <p:txBody>
          <a:bodyPr/>
          <a:lstStyle/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Êxito, resultados </a:t>
            </a:r>
            <a:r>
              <a:rPr lang="pt-BR" dirty="0" smtClean="0"/>
              <a:t>– o alcance, em si mesmo de padrões, níveis, estágios, situações que são considerados como vitoriosos face a processos competitivos numa sociedade capitalista</a:t>
            </a:r>
          </a:p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Desempenho</a:t>
            </a:r>
            <a:r>
              <a:rPr lang="pt-BR" dirty="0" smtClean="0"/>
              <a:t> – performance inidividual elevada na realização das atividades, centrada na utilidade</a:t>
            </a:r>
          </a:p>
          <a:p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Utilidade</a:t>
            </a:r>
            <a:r>
              <a:rPr lang="pt-BR" dirty="0" smtClean="0"/>
              <a:t> – dimensão econômica considerada na base das interações como um valor generalizado 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536572"/>
              </p:ext>
            </p:extLst>
          </p:nvPr>
        </p:nvGraphicFramePr>
        <p:xfrm>
          <a:off x="467544" y="1412776"/>
          <a:ext cx="7560839" cy="5101648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2314543"/>
                <a:gridCol w="2545997"/>
                <a:gridCol w="2700299"/>
              </a:tblGrid>
              <a:tr h="338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kern="1200" dirty="0">
                          <a:effectLst/>
                        </a:rPr>
                        <a:t>Processos organizacionais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kern="1200" dirty="0" smtClean="0">
                          <a:effectLst/>
                        </a:rPr>
                        <a:t>  Racionalidade </a:t>
                      </a:r>
                      <a:r>
                        <a:rPr lang="pt-BR" sz="1050" kern="1200" dirty="0">
                          <a:effectLst/>
                        </a:rPr>
                        <a:t>substantiva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kern="1200" dirty="0" smtClean="0">
                          <a:effectLst/>
                        </a:rPr>
                        <a:t> Racionalidade </a:t>
                      </a:r>
                      <a:r>
                        <a:rPr lang="pt-BR" sz="1050" kern="1200" dirty="0">
                          <a:effectLst/>
                        </a:rPr>
                        <a:t>instrumental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kern="1200">
                          <a:effectLst/>
                        </a:rPr>
                        <a:t>Hierarquia e normas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Entendimento</a:t>
                      </a:r>
                      <a:endParaRPr lang="pt-BR" sz="9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Julgamento ético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>
                          <a:effectLst/>
                        </a:rPr>
                        <a:t>Fins</a:t>
                      </a:r>
                      <a:endParaRPr lang="pt-BR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>
                          <a:effectLst/>
                        </a:rPr>
                        <a:t>Desempenho</a:t>
                      </a:r>
                      <a:endParaRPr lang="pt-BR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>
                          <a:effectLst/>
                        </a:rPr>
                        <a:t>Estratégia interpessoal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kern="1200">
                          <a:effectLst/>
                        </a:rPr>
                        <a:t>Valores e objetivos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Julgamento ético</a:t>
                      </a:r>
                      <a:endParaRPr lang="pt-BR" sz="9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 err="1" smtClean="0">
                          <a:effectLst/>
                        </a:rPr>
                        <a:t>Autorealização</a:t>
                      </a:r>
                      <a:r>
                        <a:rPr lang="pt-BR" sz="1000" kern="1200" dirty="0" smtClean="0">
                          <a:effectLst/>
                        </a:rPr>
                        <a:t> </a:t>
                      </a:r>
                      <a:endParaRPr lang="pt-BR" sz="9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Valores emancipatórios 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Utilidade</a:t>
                      </a:r>
                      <a:endParaRPr lang="pt-BR" sz="9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 smtClean="0">
                          <a:effectLst/>
                        </a:rPr>
                        <a:t>Fins</a:t>
                      </a:r>
                      <a:endParaRPr lang="pt-BR" sz="900" dirty="0">
                        <a:effectLst/>
                      </a:endParaRPr>
                    </a:p>
                  </a:txBody>
                  <a:tcPr marL="27407" marR="27407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kern="1200" dirty="0">
                          <a:effectLst/>
                        </a:rPr>
                        <a:t>Tomada de decisão 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Entendimento</a:t>
                      </a:r>
                      <a:endParaRPr lang="pt-BR" sz="9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Julgamento ético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Cálculo</a:t>
                      </a:r>
                      <a:endParaRPr lang="pt-BR" sz="9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Utilidade</a:t>
                      </a:r>
                      <a:endParaRPr lang="pt-BR" sz="9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Maximização dos recursos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kern="1200">
                          <a:effectLst/>
                        </a:rPr>
                        <a:t>Controle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>
                          <a:effectLst/>
                        </a:rPr>
                        <a:t>Entendimento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Maximização dos recursos</a:t>
                      </a:r>
                      <a:endParaRPr lang="pt-BR" sz="9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Desempenho</a:t>
                      </a:r>
                      <a:endParaRPr lang="pt-BR" sz="9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Estratégia interpessoal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kern="1200">
                          <a:effectLst/>
                        </a:rPr>
                        <a:t>Divisão do trabalho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>
                          <a:effectLst/>
                        </a:rPr>
                        <a:t>Entendimento</a:t>
                      </a:r>
                      <a:endParaRPr lang="pt-BR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>
                          <a:effectLst/>
                        </a:rPr>
                        <a:t>Autorealização </a:t>
                      </a:r>
                      <a:endParaRPr lang="pt-BR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>
                          <a:effectLst/>
                        </a:rPr>
                        <a:t>Autonomia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Maximização dos recursos</a:t>
                      </a:r>
                      <a:endParaRPr lang="pt-BR" sz="9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Desempenho</a:t>
                      </a:r>
                      <a:endParaRPr lang="pt-BR" sz="9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Cálculo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kern="1200">
                          <a:effectLst/>
                        </a:rPr>
                        <a:t>Comunicação e relações interpessoais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>
                          <a:effectLst/>
                        </a:rPr>
                        <a:t>Valores emancipatórios</a:t>
                      </a:r>
                      <a:endParaRPr lang="pt-BR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>
                          <a:effectLst/>
                        </a:rPr>
                        <a:t>Autonomia</a:t>
                      </a:r>
                      <a:endParaRPr lang="pt-BR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>
                          <a:effectLst/>
                        </a:rPr>
                        <a:t>Autenticidade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Desempenho</a:t>
                      </a:r>
                      <a:endParaRPr lang="pt-BR" sz="9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Êxito/resultados </a:t>
                      </a:r>
                      <a:endParaRPr lang="pt-BR" sz="9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Estratégia interpessoal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kern="1200">
                          <a:effectLst/>
                        </a:rPr>
                        <a:t>Ação social e relações ambientais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>
                          <a:effectLst/>
                        </a:rPr>
                        <a:t>Valores emancipatórios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Êxito/resultados </a:t>
                      </a:r>
                      <a:endParaRPr lang="pt-BR" sz="9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Fins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kern="1200">
                          <a:effectLst/>
                        </a:rPr>
                        <a:t>Reflexão sobre a organização </a:t>
                      </a:r>
                      <a:endParaRPr lang="pt-B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>
                          <a:effectLst/>
                        </a:rPr>
                        <a:t>Julgamento ético</a:t>
                      </a:r>
                      <a:endParaRPr lang="pt-BR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>
                          <a:effectLst/>
                        </a:rPr>
                        <a:t>Valores emancipatórios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Desempenho</a:t>
                      </a:r>
                      <a:endParaRPr lang="pt-BR" sz="9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Rentabilidade</a:t>
                      </a:r>
                      <a:endParaRPr lang="pt-BR" sz="9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Fins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kern="1200" dirty="0">
                          <a:effectLst/>
                        </a:rPr>
                        <a:t>Conflitos</a:t>
                      </a:r>
                      <a:endParaRPr lang="pt-B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>
                          <a:effectLst/>
                        </a:rPr>
                        <a:t>Julgamento ético</a:t>
                      </a:r>
                      <a:endParaRPr lang="pt-BR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>
                          <a:effectLst/>
                        </a:rPr>
                        <a:t>Autenticidade</a:t>
                      </a:r>
                      <a:endParaRPr lang="pt-BR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>
                          <a:effectLst/>
                        </a:rPr>
                        <a:t>Autonomia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Cálculo</a:t>
                      </a:r>
                      <a:endParaRPr lang="pt-BR" sz="9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Fins</a:t>
                      </a:r>
                      <a:endParaRPr lang="pt-BR" sz="9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kern="1200" dirty="0">
                          <a:effectLst/>
                        </a:rPr>
                        <a:t>Estratégia interpessoal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07" marR="27407" marT="59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3743325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QUAL A PREDOMINÂNCIA NAS ORGANIZAÇÕES? RACIONALIDADE INSTRUMENTAL OU RACIONALIDADE SUBSTANTIVA?</a:t>
            </a:r>
          </a:p>
          <a:p>
            <a:endParaRPr lang="en-US" dirty="0" smtClean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QUAIS AS POSSIBILIDADES DE DESENVOLVIMENTO HUMANO FRENTE A ESSES TIPOS DE RACIONALIDADES?</a:t>
            </a:r>
          </a:p>
          <a:p>
            <a:endParaRPr lang="en-US" sz="2000" dirty="0" smtClean="0"/>
          </a:p>
          <a:p>
            <a:endParaRPr lang="pt-BR" sz="2000" dirty="0"/>
          </a:p>
        </p:txBody>
      </p:sp>
      <p:sp>
        <p:nvSpPr>
          <p:cNvPr id="3" name="Cloud Callout 2"/>
          <p:cNvSpPr/>
          <p:nvPr/>
        </p:nvSpPr>
        <p:spPr>
          <a:xfrm>
            <a:off x="2627784" y="5085184"/>
            <a:ext cx="1296144" cy="936104"/>
          </a:xfrm>
          <a:prstGeom prst="cloud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loud Callout 4"/>
          <p:cNvSpPr/>
          <p:nvPr/>
        </p:nvSpPr>
        <p:spPr>
          <a:xfrm>
            <a:off x="7092280" y="2492896"/>
            <a:ext cx="1296144" cy="792088"/>
          </a:xfrm>
          <a:prstGeom prst="cloud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7380312" y="4653136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2"/>
                </a:solidFill>
              </a:rPr>
              <a:t>?</a:t>
            </a:r>
            <a:endParaRPr lang="pt-BR" sz="6600" dirty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4653136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2"/>
                </a:solidFill>
              </a:rPr>
              <a:t>?</a:t>
            </a:r>
            <a:endParaRPr lang="pt-BR" sz="6600" dirty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340768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2"/>
                </a:solidFill>
              </a:rPr>
              <a:t>?</a:t>
            </a:r>
            <a:endParaRPr lang="pt-BR" sz="6600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5517232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2"/>
                </a:solidFill>
              </a:rPr>
              <a:t>?</a:t>
            </a:r>
            <a:endParaRPr lang="pt-BR" sz="6600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4" y="4293096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2"/>
                </a:solidFill>
              </a:rPr>
              <a:t>?</a:t>
            </a:r>
            <a:endParaRPr lang="pt-BR" sz="6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785786" y="1857364"/>
            <a:ext cx="7725544" cy="792162"/>
          </a:xfrm>
        </p:spPr>
        <p:txBody>
          <a:bodyPr/>
          <a:lstStyle/>
          <a:p>
            <a:pPr>
              <a:defRPr/>
            </a:pPr>
            <a:r>
              <a:rPr lang="nso-ZA" dirty="0" smtClean="0">
                <a:solidFill>
                  <a:schemeClr val="tx2">
                    <a:lumMod val="25000"/>
                  </a:schemeClr>
                </a:solidFill>
              </a:rPr>
              <a:t>UNIDADE 6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714348" y="2928934"/>
            <a:ext cx="800105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3200" b="1" dirty="0" smtClean="0">
                <a:solidFill>
                  <a:schemeClr val="tx2">
                    <a:lumMod val="25000"/>
                  </a:schemeClr>
                </a:solidFill>
              </a:rPr>
              <a:t>Por uma Visão ampla de Desenvolvimento Humano com Base na</a:t>
            </a:r>
          </a:p>
          <a:p>
            <a:pPr algn="ctr"/>
            <a:r>
              <a:rPr lang="pt-BR" sz="3200" b="1" dirty="0" smtClean="0">
                <a:solidFill>
                  <a:schemeClr val="tx2">
                    <a:lumMod val="25000"/>
                  </a:schemeClr>
                </a:solidFill>
              </a:rPr>
              <a:t>Racionalidade Substantiva</a:t>
            </a:r>
            <a:endParaRPr kumimoji="0" lang="nso-ZA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Tópicos a serem trabalhados: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ü"/>
            </a:pPr>
            <a:r>
              <a:rPr lang="pt-BR" dirty="0" smtClean="0"/>
              <a:t>A Visão de Sujeito Predominante na Administração e na Psicologia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pt-BR" dirty="0" smtClean="0"/>
              <a:t>Teorias </a:t>
            </a:r>
            <a:r>
              <a:rPr lang="pt-BR" dirty="0" smtClean="0"/>
              <a:t>Administrativas e Modelos de Homem Correspondentes em Ramos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pt-BR" dirty="0" smtClean="0"/>
              <a:t>A Racionalidade Substantiva na Prática das Organizações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2697163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cognitivismo	</a:t>
            </a:r>
            <a:endParaRPr kumimoji="0" lang="pt-B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2697163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behaviorismo		Estímulos externos				Comportamento</a:t>
            </a:r>
            <a:endParaRPr kumimoji="0" lang="pt-B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	Incentivo / punição</a:t>
            </a:r>
            <a:endParaRPr kumimoji="0" lang="pt-B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T. administrativa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259632" y="1412776"/>
            <a:ext cx="6929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2"/>
                </a:solidFill>
              </a:rPr>
              <a:t>Concepções de sujeito  </a:t>
            </a:r>
          </a:p>
          <a:p>
            <a:pPr algn="ctr"/>
            <a:r>
              <a:rPr lang="pt-BR" sz="2400" b="1" dirty="0" smtClean="0">
                <a:solidFill>
                  <a:schemeClr val="bg2"/>
                </a:solidFill>
              </a:rPr>
              <a:t>Teoria Administrativa e Psicologia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1547664" y="2492896"/>
            <a:ext cx="6480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Mudanças no trabalho / reestruturação produtiva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467544" y="3429000"/>
            <a:ext cx="2143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Sujeito   	</a:t>
            </a:r>
            <a:endParaRPr lang="pt-BR" dirty="0">
              <a:solidFill>
                <a:schemeClr val="bg2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2483768" y="3356992"/>
            <a:ext cx="2143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Teorias da Psicologia</a:t>
            </a:r>
            <a:endParaRPr lang="pt-BR" dirty="0">
              <a:solidFill>
                <a:schemeClr val="bg2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2500298" y="4714884"/>
            <a:ext cx="2143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Teoria Administrativa</a:t>
            </a:r>
            <a:endParaRPr lang="pt-BR" dirty="0">
              <a:solidFill>
                <a:schemeClr val="bg2"/>
              </a:solidFill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4643438" y="3286124"/>
            <a:ext cx="2143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Psicanálise   	</a:t>
            </a:r>
            <a:endParaRPr lang="pt-BR" dirty="0">
              <a:solidFill>
                <a:schemeClr val="bg2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4643438" y="3714752"/>
            <a:ext cx="2143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Cognitivismo   </a:t>
            </a:r>
            <a:r>
              <a:rPr lang="pt-BR" dirty="0" smtClean="0">
                <a:solidFill>
                  <a:schemeClr val="bg2"/>
                </a:solidFill>
              </a:rPr>
              <a:t>	</a:t>
            </a:r>
            <a:endParaRPr lang="pt-BR" dirty="0">
              <a:solidFill>
                <a:schemeClr val="bg2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4644008" y="4221088"/>
            <a:ext cx="2143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Behaviorismo   	</a:t>
            </a:r>
            <a:endParaRPr lang="pt-BR" dirty="0">
              <a:solidFill>
                <a:schemeClr val="bg2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6372200" y="4653136"/>
            <a:ext cx="2428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Comportamento Humano  	</a:t>
            </a:r>
            <a:endParaRPr lang="pt-BR" dirty="0">
              <a:solidFill>
                <a:schemeClr val="bg2"/>
              </a:solidFill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6300192" y="5445224"/>
            <a:ext cx="2592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Estímulos Externos	</a:t>
            </a:r>
            <a:endParaRPr lang="pt-BR" dirty="0">
              <a:solidFill>
                <a:schemeClr val="bg2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6228184" y="6093296"/>
            <a:ext cx="2143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Prêmio e Punição	</a:t>
            </a:r>
            <a:endParaRPr lang="pt-BR" dirty="0">
              <a:solidFill>
                <a:schemeClr val="bg2"/>
              </a:solidFill>
            </a:endParaRPr>
          </a:p>
        </p:txBody>
      </p:sp>
      <p:pic>
        <p:nvPicPr>
          <p:cNvPr id="1026" name="Picture 2" descr="C:\Program Files (x86)\Microsoft Office\MEDIA\CAGCAT10\j014948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77072"/>
            <a:ext cx="2144162" cy="2178867"/>
          </a:xfrm>
          <a:prstGeom prst="rect">
            <a:avLst/>
          </a:prstGeom>
          <a:noFill/>
        </p:spPr>
      </p:pic>
      <p:sp>
        <p:nvSpPr>
          <p:cNvPr id="16" name="Left Brace 15"/>
          <p:cNvSpPr/>
          <p:nvPr/>
        </p:nvSpPr>
        <p:spPr>
          <a:xfrm>
            <a:off x="4283968" y="3068960"/>
            <a:ext cx="288032" cy="15841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Left-Up Arrow 27"/>
          <p:cNvSpPr/>
          <p:nvPr/>
        </p:nvSpPr>
        <p:spPr>
          <a:xfrm>
            <a:off x="4860032" y="4725144"/>
            <a:ext cx="792088" cy="720080"/>
          </a:xfrm>
          <a:prstGeom prst="leftUp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Left Brace 28"/>
          <p:cNvSpPr/>
          <p:nvPr/>
        </p:nvSpPr>
        <p:spPr>
          <a:xfrm>
            <a:off x="5868144" y="4797152"/>
            <a:ext cx="288032" cy="15841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03648" y="1772816"/>
            <a:ext cx="66437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Perspectiva funcionalista (predominantes nas teorias administrativas e behavioristas) não responde mais à demanda atual das organizações – contexto de mudanças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2267744" y="3140968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Forte ênfase da perspectiva behaviorista nas teorias administrativas, principalmente na administração de recursos humanos. </a:t>
            </a:r>
            <a:endParaRPr lang="pt-BR" dirty="0">
              <a:solidFill>
                <a:schemeClr val="bg2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403648" y="5085184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Forte relação com ênfase em controle e previsibilidade do comportamento humano, visão simplificada sobre o assunto.</a:t>
            </a:r>
            <a:endParaRPr lang="pt-BR" dirty="0">
              <a:solidFill>
                <a:schemeClr val="bg2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51520" y="2060848"/>
            <a:ext cx="648072" cy="288032"/>
          </a:xfrm>
          <a:prstGeom prst="rightArrow">
            <a:avLst/>
          </a:prstGeom>
          <a:solidFill>
            <a:schemeClr val="bg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Down Arrow 7"/>
          <p:cNvSpPr/>
          <p:nvPr/>
        </p:nvSpPr>
        <p:spPr>
          <a:xfrm>
            <a:off x="4283968" y="4293096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1" name="Picture 3" descr="C:\Users\Dellagnelo\AppData\Local\Microsoft\Windows\Temporary Internet Files\Content.IE5\OWBRRTJX\MC9002543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157192"/>
            <a:ext cx="1043608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2636912"/>
            <a:ext cx="792961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2"/>
                </a:solidFill>
              </a:rPr>
              <a:t>Teorias Administrativas e Modelos de Homem Correspondentes em Ramos</a:t>
            </a:r>
            <a:endParaRPr lang="pt-BR" sz="3200" dirty="0" smtClean="0">
              <a:solidFill>
                <a:schemeClr val="bg2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115616" y="1988840"/>
            <a:ext cx="67151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chemeClr val="bg2"/>
                </a:solidFill>
              </a:rPr>
              <a:t>Teorias e práticas administrativas </a:t>
            </a:r>
          </a:p>
          <a:p>
            <a:pPr algn="ctr"/>
            <a:endParaRPr lang="pt-BR" sz="2800" dirty="0" smtClean="0">
              <a:solidFill>
                <a:schemeClr val="bg2"/>
              </a:solidFill>
            </a:endParaRPr>
          </a:p>
          <a:p>
            <a:pPr algn="ctr"/>
            <a:endParaRPr lang="pt-BR" sz="2800" dirty="0" smtClean="0">
              <a:solidFill>
                <a:schemeClr val="bg2"/>
              </a:solidFill>
            </a:endParaRPr>
          </a:p>
          <a:p>
            <a:pPr algn="ctr"/>
            <a:r>
              <a:rPr lang="pt-BR" sz="2800" dirty="0" smtClean="0">
                <a:solidFill>
                  <a:schemeClr val="bg2"/>
                </a:solidFill>
              </a:rPr>
              <a:t>diferentes visões de sujeito</a:t>
            </a:r>
          </a:p>
        </p:txBody>
      </p:sp>
      <p:sp>
        <p:nvSpPr>
          <p:cNvPr id="6" name="Retângulo 5"/>
          <p:cNvSpPr/>
          <p:nvPr/>
        </p:nvSpPr>
        <p:spPr>
          <a:xfrm>
            <a:off x="1259632" y="4437112"/>
            <a:ext cx="65722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schemeClr val="tx2">
                    <a:lumMod val="25000"/>
                  </a:schemeClr>
                </a:solidFill>
              </a:rPr>
              <a:t>Necessidade de repensar as teorias administrativas frente ao novo tipo de sujeito, próprio da nova realidade das organizações contemporâneas, teorias vigentes não dão conta desse novo sujeito</a:t>
            </a:r>
            <a:endParaRPr lang="pt-BR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Up-Down Arrow 6"/>
          <p:cNvSpPr/>
          <p:nvPr/>
        </p:nvSpPr>
        <p:spPr>
          <a:xfrm>
            <a:off x="4211960" y="2636912"/>
            <a:ext cx="216024" cy="5760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urved Right Arrow 7"/>
          <p:cNvSpPr/>
          <p:nvPr/>
        </p:nvSpPr>
        <p:spPr>
          <a:xfrm>
            <a:off x="395536" y="3717032"/>
            <a:ext cx="576064" cy="1368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>
            <a:off x="7956376" y="3573016"/>
            <a:ext cx="504056" cy="158417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563563" y="496888"/>
            <a:ext cx="90487" cy="411162"/>
          </a:xfrm>
          <a:prstGeom prst="leftBrace">
            <a:avLst>
              <a:gd name="adj1" fmla="val 37866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chemeClr val="bg2"/>
              </a:solidFill>
            </a:endParaRPr>
          </a:p>
        </p:txBody>
      </p:sp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92075" y="539750"/>
            <a:ext cx="390525" cy="523875"/>
          </a:xfrm>
          <a:prstGeom prst="curvedRightArrow">
            <a:avLst>
              <a:gd name="adj1" fmla="val 12415"/>
              <a:gd name="adj2" fmla="val 3924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chemeClr val="bg2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23528" y="2926675"/>
            <a:ext cx="13341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Três tipos de Sujeito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819559" y="1700808"/>
            <a:ext cx="73244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Homem Operacional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– sujeito objeto (</a:t>
            </a:r>
            <a:r>
              <a:rPr kumimoji="0" lang="pt-BR" sz="24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adm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clássica)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763688" y="2780928"/>
            <a:ext cx="679701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Homem reativo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– sujeito ajustável, flexível (Escola Relações Humanas – Ajuste ao trabalho, também teoria da contingência)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59632" y="4365104"/>
            <a:ext cx="679701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Homem Parentético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– sujeito crítico (adm. contemporânea, um pensamento a ser desenvolvido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eft Brace 11"/>
          <p:cNvSpPr/>
          <p:nvPr/>
        </p:nvSpPr>
        <p:spPr>
          <a:xfrm>
            <a:off x="1475656" y="1628800"/>
            <a:ext cx="288032" cy="4392488"/>
          </a:xfrm>
          <a:prstGeom prst="leftBrac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642910" y="1285860"/>
            <a:ext cx="7725544" cy="792162"/>
          </a:xfrm>
        </p:spPr>
        <p:txBody>
          <a:bodyPr/>
          <a:lstStyle/>
          <a:p>
            <a:pPr algn="l">
              <a:defRPr/>
            </a:pPr>
            <a:r>
              <a:rPr lang="nso-ZA" dirty="0" smtClean="0">
                <a:solidFill>
                  <a:schemeClr val="tx2">
                    <a:lumMod val="50000"/>
                  </a:schemeClr>
                </a:solidFill>
              </a:rPr>
              <a:t>Gestão e Homem Operacional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2277239"/>
            <a:ext cx="792961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1-Tem-se um método autoritário de alocação de recursos, no qual o trabalhador é visto como ser passivo que deve ser programado por especialistas para atuar dentro da organização; 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O conceito de treinamento está associado a uma técnica para "ajustar" o indivíduo aos imperativos da maximização da produção; 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 Predomina uma visão de que o homem é calculista, motivado por recompensas materiais e econômicas e como um trabalhador, é psicologicamente diferente de outros indivíduos; 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4- Tem-se a visão de que a administração e a teoria administrativa são isentas e neutras; 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5- Ocorre uma indiferença sistemática às premissas éticas e de valores do ambiente externo; 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7- O  trabalho é essencialmente considerado como um adiamento da satisfação. 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EAD 2">
  <a:themeElements>
    <a:clrScheme name="EAD 2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EAD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D 2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D 2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</TotalTime>
  <Words>950</Words>
  <Application>Microsoft Macintosh PowerPoint</Application>
  <PresentationFormat>On-screen Show (4:3)</PresentationFormat>
  <Paragraphs>147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EAD 2</vt:lpstr>
      <vt:lpstr>Disciplina: Desenvolvimento de Recursos Humanos</vt:lpstr>
      <vt:lpstr>UNIDADE 6 </vt:lpstr>
      <vt:lpstr>Tópicos a serem trabalhados: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Gestão e Homem Operacional</vt:lpstr>
      <vt:lpstr>PowerPoint Presentation</vt:lpstr>
      <vt:lpstr>PowerPoint Presentation</vt:lpstr>
      <vt:lpstr>Ação Racional Substantiva</vt:lpstr>
      <vt:lpstr>Ação Racional Substantiva  (Serva)</vt:lpstr>
      <vt:lpstr>Ação racional substantiva (Serva)  </vt:lpstr>
      <vt:lpstr>Ação racional instrumental (Serva)  </vt:lpstr>
      <vt:lpstr>Ação racional instrumental (Serva)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DISCIPLINA</dc:title>
  <dc:creator>.</dc:creator>
  <cp:lastModifiedBy>Eloise Livramento</cp:lastModifiedBy>
  <cp:revision>164</cp:revision>
  <dcterms:created xsi:type="dcterms:W3CDTF">2008-02-29T14:01:30Z</dcterms:created>
  <dcterms:modified xsi:type="dcterms:W3CDTF">2016-11-01T01:32:22Z</dcterms:modified>
</cp:coreProperties>
</file>