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375" r:id="rId3"/>
    <p:sldId id="376" r:id="rId4"/>
    <p:sldId id="380" r:id="rId5"/>
    <p:sldId id="381" r:id="rId6"/>
    <p:sldId id="382" r:id="rId7"/>
    <p:sldId id="383" r:id="rId8"/>
    <p:sldId id="384" r:id="rId9"/>
    <p:sldId id="385" r:id="rId10"/>
    <p:sldId id="379" r:id="rId11"/>
    <p:sldId id="377" r:id="rId12"/>
  </p:sldIdLst>
  <p:sldSz cx="9144000" cy="6858000" type="screen4x3"/>
  <p:notesSz cx="6858000" cy="9144000"/>
  <p:custDataLst>
    <p:tags r:id="rId15"/>
  </p:custData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33"/>
    <a:srgbClr val="66FFCC"/>
    <a:srgbClr val="00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D7630A-573F-4D86-9A1C-31D1C6A2C6A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095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E753A-1649-4C62-8232-A2C3D93F9C9E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[final]barra-ea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0825" y="1341438"/>
            <a:ext cx="8713788" cy="11160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3850" y="2852738"/>
            <a:ext cx="8424863" cy="374491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B11F-1C32-4586-88A9-72A0FAEF64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183-BCBB-442B-A16A-1B2CB3C3BB9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82FB-C9D1-42B6-AC1B-36059DB2D18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8510-EA7C-4EFA-BBFD-32127D50DCD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10A8-2B5E-40B4-950F-4EBD6726E4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787DC-73A1-404B-A83B-CA102F7C74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3B350-94DC-4666-B87A-D370497737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A1CE-DDEE-4769-87D1-5C934361D9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5C20-8CF7-4BD6-8DD9-D5018970B4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E7D9-DD8B-4365-9A45-359706DEED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C24D-80E4-4C3E-9A5C-220DE2F7E7E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B27952-DDF6-4A3F-A070-21A7588E5C5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1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pic>
        <p:nvPicPr>
          <p:cNvPr id="1032" name="Picture 8" descr="[final]barra-ea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95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3528" y="2348880"/>
            <a:ext cx="8748464" cy="1597025"/>
          </a:xfrm>
        </p:spPr>
        <p:txBody>
          <a:bodyPr/>
          <a:lstStyle/>
          <a:p>
            <a:pPr eaLnBrk="1" hangingPunct="1"/>
            <a:r>
              <a:rPr lang="pt-BR" b="0" dirty="0" smtClean="0">
                <a:solidFill>
                  <a:schemeClr val="bg1">
                    <a:lumMod val="50000"/>
                  </a:schemeClr>
                </a:solidFill>
              </a:rPr>
              <a:t>Disciplina: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>Desenvolvimento de Recursos Humanos</a:t>
            </a:r>
            <a:endParaRPr lang="pt-BR" sz="44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7544" y="5085184"/>
            <a:ext cx="8352927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Profª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Eloise Helena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Livramento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Dellagnelo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148478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2">
                    <a:lumMod val="25000"/>
                  </a:schemeClr>
                </a:solidFill>
              </a:rPr>
              <a:t>Principais pilares que apóiam o pensamento administrativo dominante e clássico, muitas vezes inquestionáveis até hoje (Aktouf): </a:t>
            </a:r>
            <a:endParaRPr lang="pt-B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2357430"/>
            <a:ext cx="700092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disciplina;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ordem;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obediência;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hierarquia;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 diferenças de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status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separação dos papéis de concepção e de realização;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 individualismo, apesar da convergência dos objetivos;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desconfiança em relação ao assalariado, apenas um fator (mais ou menos refratário) de produção;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crença em uma administração científica baseada em ferramentas sofisticadas; 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crença nas virtudes e a possibilidade de um crescimento indefinido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8064896" cy="792162"/>
          </a:xfrm>
        </p:spPr>
        <p:txBody>
          <a:bodyPr/>
          <a:lstStyle/>
          <a:p>
            <a:pPr algn="l">
              <a:defRPr/>
            </a:pPr>
            <a:r>
              <a:rPr lang="pt-BR" sz="2000" dirty="0" smtClean="0"/>
              <a:t>Pressupostos da teoria administrativa 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a serem reconhecidos e superados</a:t>
            </a:r>
            <a:r>
              <a:rPr lang="pt-BR" sz="2000" dirty="0" smtClean="0"/>
              <a:t> para a construção de um outro organizar (Aktouf)  </a:t>
            </a:r>
            <a:r>
              <a:rPr lang="pt-BR" dirty="0" smtClean="0"/>
              <a:t/>
            </a:r>
            <a:br>
              <a:rPr lang="pt-BR" dirty="0" smtClean="0"/>
            </a:br>
            <a:endParaRPr lang="nso-ZA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2204864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 smtClean="0">
                <a:solidFill>
                  <a:schemeClr val="bg2"/>
                </a:solidFill>
              </a:rPr>
              <a:t>Pouca </a:t>
            </a:r>
            <a:r>
              <a:rPr lang="pt-BR" dirty="0" err="1" smtClean="0">
                <a:solidFill>
                  <a:schemeClr val="bg2"/>
                </a:solidFill>
              </a:rPr>
              <a:t>interdisplinariedade</a:t>
            </a:r>
            <a:endParaRPr lang="pt-BR" dirty="0" smtClean="0">
              <a:solidFill>
                <a:schemeClr val="bg2"/>
              </a:solidFill>
            </a:endParaRPr>
          </a:p>
          <a:p>
            <a:pPr lvl="0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Contradição interna: pagar o menos possível (empresa) x ganhar o máximo possível (empregados</a:t>
            </a:r>
            <a:r>
              <a:rPr lang="pt-BR" dirty="0" smtClean="0">
                <a:solidFill>
                  <a:schemeClr val="bg2"/>
                </a:solidFill>
              </a:rPr>
              <a:t>)</a:t>
            </a:r>
          </a:p>
          <a:p>
            <a:pPr lvl="0"/>
            <a:r>
              <a:rPr lang="pt-BR" dirty="0" smtClean="0">
                <a:solidFill>
                  <a:schemeClr val="bg2"/>
                </a:solidFill>
              </a:rPr>
              <a:t>Atos com sentido na vida somente são  atos com criação de valor econômico</a:t>
            </a:r>
          </a:p>
          <a:p>
            <a:pPr lvl="0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Trabalho alienado (cortes determinantes na passagem do trabalho artesanal para o industrial)</a:t>
            </a:r>
          </a:p>
          <a:p>
            <a:pPr lvl="0"/>
            <a:r>
              <a:rPr lang="pt-BR" dirty="0" smtClean="0">
                <a:solidFill>
                  <a:schemeClr val="bg2"/>
                </a:solidFill>
              </a:rPr>
              <a:t>Sujeito coisificado, sujeito objeto</a:t>
            </a:r>
          </a:p>
          <a:p>
            <a:pPr lvl="0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Contradição externa: crescimento indefinido, limites de recursos e interdependência</a:t>
            </a:r>
          </a:p>
          <a:p>
            <a:pPr lvl="0"/>
            <a:r>
              <a:rPr lang="pt-BR" dirty="0" smtClean="0">
                <a:solidFill>
                  <a:schemeClr val="bg2"/>
                </a:solidFill>
              </a:rPr>
              <a:t>A busca do crescimento, a maximização dos ganhos é algo simples,  desejável e gera beneficio a todos</a:t>
            </a:r>
          </a:p>
          <a:p>
            <a:pPr lvl="0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O crescimento é indefinido </a:t>
            </a:r>
          </a:p>
          <a:p>
            <a:pPr lvl="0"/>
            <a:r>
              <a:rPr lang="pt-BR" dirty="0" smtClean="0">
                <a:solidFill>
                  <a:schemeClr val="bg2"/>
                </a:solidFill>
              </a:rPr>
              <a:t>Crença no compartilhamento de interesses entre empregados e empresa</a:t>
            </a:r>
          </a:p>
          <a:p>
            <a:pPr lvl="0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Insegurança no emprego não combina com trabalhador colaborativo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7725544" cy="792162"/>
          </a:xfrm>
        </p:spPr>
        <p:txBody>
          <a:bodyPr/>
          <a:lstStyle/>
          <a:p>
            <a:pPr>
              <a:defRPr/>
            </a:pPr>
            <a:r>
              <a:rPr lang="nso-ZA" dirty="0" smtClean="0"/>
              <a:t>UNIDADE 5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571472" y="3571876"/>
            <a:ext cx="7941568" cy="143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600" b="1" dirty="0" smtClean="0">
                <a:solidFill>
                  <a:schemeClr val="bg2"/>
                </a:solidFill>
              </a:rPr>
              <a:t>Desafios para a Administração de Recursos Humanos Frente às</a:t>
            </a:r>
          </a:p>
          <a:p>
            <a:pPr algn="ctr"/>
            <a:r>
              <a:rPr lang="pt-BR" sz="3600" b="1" dirty="0" smtClean="0">
                <a:solidFill>
                  <a:schemeClr val="bg2"/>
                </a:solidFill>
              </a:rPr>
              <a:t>Limitações da Visão Tradicional de Administração</a:t>
            </a:r>
            <a:endParaRPr kumimoji="0" lang="nso-ZA" sz="36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00100" y="3143248"/>
            <a:ext cx="6715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chemeClr val="bg2"/>
                </a:solidFill>
              </a:rPr>
              <a:t> A Ideia do Managerialimso/Gerencialismo com Chanlat</a:t>
            </a:r>
            <a:endParaRPr lang="nso-ZA" sz="2400" kern="0" dirty="0" smtClean="0">
              <a:solidFill>
                <a:schemeClr val="bg2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792162"/>
          </a:xfrm>
        </p:spPr>
        <p:txBody>
          <a:bodyPr/>
          <a:lstStyle/>
          <a:p>
            <a:r>
              <a:rPr lang="pt-BR" dirty="0" smtClean="0"/>
              <a:t>Tópicos a serem trabalhados: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28662" y="4143380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bg2"/>
                </a:solidFill>
              </a:rPr>
              <a:t> Uma Visão Limitada de Administração com Aktouf </a:t>
            </a:r>
            <a:endParaRPr lang="pt-BR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3"/>
          <p:cNvSpPr txBox="1">
            <a:spLocks noChangeArrowheads="1"/>
          </p:cNvSpPr>
          <p:nvPr/>
        </p:nvSpPr>
        <p:spPr bwMode="auto">
          <a:xfrm>
            <a:off x="714375" y="2428875"/>
            <a:ext cx="78581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320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 sz="3200">
                <a:solidFill>
                  <a:srgbClr val="002060"/>
                </a:solidFill>
                <a:latin typeface="Calibri" pitchFamily="34" charset="0"/>
              </a:rPr>
              <a:t> A HEGEMONIA DO ECONÔMICO</a:t>
            </a:r>
          </a:p>
          <a:p>
            <a:endParaRPr lang="pt-BR" sz="320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 sz="3200">
                <a:solidFill>
                  <a:srgbClr val="002060"/>
                </a:solidFill>
                <a:latin typeface="Calibri" pitchFamily="34" charset="0"/>
              </a:rPr>
              <a:t> O CULTO DA EMPRESA</a:t>
            </a:r>
          </a:p>
          <a:p>
            <a:endParaRPr lang="pt-BR" sz="320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t-BR" sz="3200">
                <a:solidFill>
                  <a:srgbClr val="002060"/>
                </a:solidFill>
                <a:latin typeface="Calibri" pitchFamily="34" charset="0"/>
              </a:rPr>
              <a:t> A INFLUÊNCIA CRESCENTE DO PENSAMENTO EMPRESARIAL  SOBRE AS PESSOAS</a:t>
            </a:r>
          </a:p>
          <a:p>
            <a:endParaRPr lang="pt-BR" sz="320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75" name="CaixaDeTexto 4"/>
          <p:cNvSpPr txBox="1">
            <a:spLocks noChangeArrowheads="1"/>
          </p:cNvSpPr>
          <p:nvPr/>
        </p:nvSpPr>
        <p:spPr bwMode="auto">
          <a:xfrm>
            <a:off x="467544" y="1268760"/>
            <a:ext cx="7858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dirty="0">
                <a:solidFill>
                  <a:srgbClr val="002060"/>
                </a:solidFill>
                <a:latin typeface="Calibri" pitchFamily="34" charset="0"/>
              </a:rPr>
              <a:t>IMPORTANTES TRANSFORMAÇÕES SOCIAIS NAS ÚLTIMAS DÉCADAS:</a:t>
            </a:r>
          </a:p>
        </p:txBody>
      </p:sp>
      <p:sp>
        <p:nvSpPr>
          <p:cNvPr id="4" name="Seta em curva para a direita 3"/>
          <p:cNvSpPr/>
          <p:nvPr/>
        </p:nvSpPr>
        <p:spPr>
          <a:xfrm>
            <a:off x="395288" y="4292600"/>
            <a:ext cx="288925" cy="10080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Seta em curva para a direita 4"/>
          <p:cNvSpPr/>
          <p:nvPr/>
        </p:nvSpPr>
        <p:spPr>
          <a:xfrm>
            <a:off x="395288" y="3284538"/>
            <a:ext cx="288925" cy="9366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3"/>
          <p:cNvSpPr txBox="1">
            <a:spLocks noChangeArrowheads="1"/>
          </p:cNvSpPr>
          <p:nvPr/>
        </p:nvSpPr>
        <p:spPr bwMode="auto">
          <a:xfrm>
            <a:off x="1428750" y="3857625"/>
            <a:ext cx="635793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  <a:latin typeface="Calibri" pitchFamily="34" charset="0"/>
              </a:rPr>
              <a:t>FUNDAMENTOS:</a:t>
            </a:r>
          </a:p>
          <a:p>
            <a:endParaRPr lang="pt-BR" sz="2800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>
                <a:solidFill>
                  <a:srgbClr val="002060"/>
                </a:solidFill>
                <a:latin typeface="Calibri" pitchFamily="34" charset="0"/>
              </a:rPr>
              <a:t> PROPRIEDADE PRIVADA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>
                <a:solidFill>
                  <a:srgbClr val="002060"/>
                </a:solidFill>
                <a:latin typeface="Calibri" pitchFamily="34" charset="0"/>
              </a:rPr>
              <a:t> INTERESSES PESSOAIS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>
                <a:solidFill>
                  <a:srgbClr val="002060"/>
                </a:solidFill>
                <a:latin typeface="Calibri" pitchFamily="34" charset="0"/>
              </a:rPr>
              <a:t> BUSCA DO LUCRO E ACUMULAÇÃO</a:t>
            </a:r>
          </a:p>
          <a:p>
            <a:endParaRPr lang="pt-BR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099" name="CaixaDeTexto 5"/>
          <p:cNvSpPr txBox="1">
            <a:spLocks noChangeArrowheads="1"/>
          </p:cNvSpPr>
          <p:nvPr/>
        </p:nvSpPr>
        <p:spPr bwMode="auto">
          <a:xfrm>
            <a:off x="1259632" y="1412776"/>
            <a:ext cx="7215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Calibri" pitchFamily="34" charset="0"/>
              </a:rPr>
              <a:t>A HEGEMONIA DO ECONÔMICO</a:t>
            </a:r>
            <a:endParaRPr lang="pt-BR" sz="3600" dirty="0">
              <a:solidFill>
                <a:srgbClr val="002060"/>
              </a:solidFill>
              <a:latin typeface="Calibri" pitchFamily="34" charset="0"/>
            </a:endParaRPr>
          </a:p>
          <a:p>
            <a:endParaRPr lang="pt-BR" sz="3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100" name="CaixaDeTexto 6"/>
          <p:cNvSpPr txBox="1">
            <a:spLocks noChangeArrowheads="1"/>
          </p:cNvSpPr>
          <p:nvPr/>
        </p:nvSpPr>
        <p:spPr bwMode="auto">
          <a:xfrm>
            <a:off x="2123728" y="2420888"/>
            <a:ext cx="47148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REFLETE</a:t>
            </a:r>
            <a:r>
              <a:rPr lang="pt-BR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A LÓGICA DO CAPITALISMO</a:t>
            </a:r>
          </a:p>
          <a:p>
            <a:pPr algn="ctr"/>
            <a:endParaRPr lang="pt-BR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4211960" y="3284984"/>
            <a:ext cx="4286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DeTexto 3"/>
          <p:cNvSpPr txBox="1">
            <a:spLocks noChangeArrowheads="1"/>
          </p:cNvSpPr>
          <p:nvPr/>
        </p:nvSpPr>
        <p:spPr bwMode="auto">
          <a:xfrm>
            <a:off x="683568" y="1268760"/>
            <a:ext cx="7500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CATEGORIAS DOMINANTES DO PENSAMENTO ECONÔMICO</a:t>
            </a:r>
          </a:p>
          <a:p>
            <a:pPr algn="ctr"/>
            <a:endParaRPr lang="pt-BR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123" name="CaixaDeTexto 4"/>
          <p:cNvSpPr txBox="1">
            <a:spLocks noChangeArrowheads="1"/>
          </p:cNvSpPr>
          <p:nvPr/>
        </p:nvSpPr>
        <p:spPr bwMode="auto">
          <a:xfrm>
            <a:off x="899592" y="3212976"/>
            <a:ext cx="7226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MERCADO COMO MODO DE REGULAÇÃO DAS TROCAS</a:t>
            </a:r>
          </a:p>
          <a:p>
            <a:pPr algn="ctr"/>
            <a:endParaRPr lang="pt-BR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124" name="CaixaDeTexto 5"/>
          <p:cNvSpPr txBox="1">
            <a:spLocks noChangeArrowheads="1"/>
          </p:cNvSpPr>
          <p:nvPr/>
        </p:nvSpPr>
        <p:spPr bwMode="auto">
          <a:xfrm>
            <a:off x="395536" y="4725144"/>
            <a:ext cx="88725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EMPRESA COMO ESPAÇO CENTRAL  = “ A INSTITUIÇÃO POR EXCELÊNCIA, FONTE DE RIQUEZAS, DE CULTURA, DESTINADA A RESOLVER A MAIORIA DOS PROBLEMAS COM QUE NOS DEFRONTAMOS HOJE</a:t>
            </a:r>
            <a:r>
              <a:rPr lang="pt-BR" sz="2400" dirty="0" smtClean="0">
                <a:solidFill>
                  <a:srgbClr val="002060"/>
                </a:solidFill>
                <a:latin typeface="Calibri" pitchFamily="34" charset="0"/>
              </a:rPr>
              <a:t>” Chanlat</a:t>
            </a:r>
            <a:endParaRPr lang="pt-BR" sz="2400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t-BR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Igual 7"/>
          <p:cNvSpPr/>
          <p:nvPr/>
        </p:nvSpPr>
        <p:spPr>
          <a:xfrm>
            <a:off x="3923928" y="4005064"/>
            <a:ext cx="857250" cy="4286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Mais 8"/>
          <p:cNvSpPr/>
          <p:nvPr/>
        </p:nvSpPr>
        <p:spPr>
          <a:xfrm>
            <a:off x="3995936" y="2348880"/>
            <a:ext cx="714375" cy="78581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3"/>
          <p:cNvSpPr txBox="1">
            <a:spLocks noChangeArrowheads="1"/>
          </p:cNvSpPr>
          <p:nvPr/>
        </p:nvSpPr>
        <p:spPr bwMode="auto">
          <a:xfrm>
            <a:off x="827584" y="1700808"/>
            <a:ext cx="7643813" cy="1754187"/>
          </a:xfrm>
          <a:prstGeom prst="rect">
            <a:avLst/>
          </a:prstGeom>
          <a:noFill/>
          <a:ln w="952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pt-BR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 DIFUSÃO MASSIVA DOS DISCURSOS E DAS PRÁTICAS DE GESTÃO EM SETORES MANTIDOS ATÉ ENTÃO FORA DA INFLUÊNCIA DO ESPÍRITO GESTIONÁRIO</a:t>
            </a:r>
          </a:p>
          <a:p>
            <a:pPr algn="ctr">
              <a:buFont typeface="Arial" charset="0"/>
              <a:buChar char="•"/>
            </a:pPr>
            <a:endParaRPr lang="pt-BR" dirty="0">
              <a:solidFill>
                <a:schemeClr val="tx2">
                  <a:lumMod val="10000"/>
                </a:schemeClr>
              </a:solidFill>
              <a:latin typeface="Calibri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t-BR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 AUMENTO CONSIDERÁVEL DO NÚMERO DE ESTUDANTES EM GESTÃO EM TODA PARTE DO MUNDO</a:t>
            </a:r>
          </a:p>
          <a:p>
            <a:pPr algn="ctr"/>
            <a:endParaRPr lang="pt-BR" dirty="0">
              <a:solidFill>
                <a:schemeClr val="tx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6147" name="CaixaDeTexto 5"/>
          <p:cNvSpPr txBox="1">
            <a:spLocks noChangeArrowheads="1"/>
          </p:cNvSpPr>
          <p:nvPr/>
        </p:nvSpPr>
        <p:spPr bwMode="auto">
          <a:xfrm>
            <a:off x="2714625" y="214313"/>
            <a:ext cx="3643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2060"/>
                </a:solidFill>
                <a:latin typeface="Calibri" pitchFamily="34" charset="0"/>
              </a:rPr>
              <a:t>CONSEQUÊNCIAS</a:t>
            </a:r>
          </a:p>
        </p:txBody>
      </p:sp>
      <p:sp>
        <p:nvSpPr>
          <p:cNvPr id="6148" name="CaixaDeTexto 7"/>
          <p:cNvSpPr txBox="1">
            <a:spLocks noChangeArrowheads="1"/>
          </p:cNvSpPr>
          <p:nvPr/>
        </p:nvSpPr>
        <p:spPr bwMode="auto">
          <a:xfrm>
            <a:off x="2771800" y="4437112"/>
            <a:ext cx="3286125" cy="646112"/>
          </a:xfrm>
          <a:prstGeom prst="rect">
            <a:avLst/>
          </a:prstGeom>
          <a:noFill/>
          <a:ln w="952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SOCIEDADE MANAGERIAL</a:t>
            </a:r>
          </a:p>
          <a:p>
            <a:pPr algn="ctr"/>
            <a:endParaRPr lang="pt-BR" dirty="0">
              <a:solidFill>
                <a:schemeClr val="tx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2483768" y="5805264"/>
            <a:ext cx="3857625" cy="646112"/>
          </a:xfrm>
          <a:prstGeom prst="rect">
            <a:avLst/>
          </a:prstGeom>
          <a:noFill/>
          <a:ln w="952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GESTOR = FIGURA DOMINANTE</a:t>
            </a:r>
          </a:p>
          <a:p>
            <a:pPr algn="ctr"/>
            <a:endParaRPr lang="pt-BR" dirty="0">
              <a:solidFill>
                <a:schemeClr val="tx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4139952" y="3717032"/>
            <a:ext cx="357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4211960" y="5229200"/>
            <a:ext cx="142875" cy="357188"/>
          </a:xfrm>
          <a:prstGeom prst="downArrow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3"/>
          <p:cNvSpPr txBox="1">
            <a:spLocks noChangeArrowheads="1"/>
          </p:cNvSpPr>
          <p:nvPr/>
        </p:nvSpPr>
        <p:spPr bwMode="auto">
          <a:xfrm>
            <a:off x="971600" y="1484784"/>
            <a:ext cx="69294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  <a:latin typeface="Calibri" pitchFamily="34" charset="0"/>
              </a:rPr>
              <a:t>SOCIEDADE MANAGERIAL</a:t>
            </a:r>
            <a:endParaRPr lang="pt-BR" sz="4000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t-BR" sz="4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171" name="CaixaDeTexto 4"/>
          <p:cNvSpPr txBox="1">
            <a:spLocks noChangeArrowheads="1"/>
          </p:cNvSpPr>
          <p:nvPr/>
        </p:nvSpPr>
        <p:spPr bwMode="auto">
          <a:xfrm>
            <a:off x="827584" y="2492896"/>
            <a:ext cx="77866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  PONTO DE VISTA LINGUÍSTICO</a:t>
            </a:r>
          </a:p>
          <a:p>
            <a:pPr>
              <a:buFont typeface="Wingdings" pitchFamily="2" charset="2"/>
              <a:buChar char="Ø"/>
            </a:pPr>
            <a:endParaRPr lang="pt-BR" sz="2400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  PONTO DE VISTA DA ORGANIZAÇÃO (INVASÃO DE PRINCÍPIOS DO MANAGEMENT PARA TODOS OS ESPAÇOS)</a:t>
            </a:r>
          </a:p>
          <a:p>
            <a:pPr>
              <a:buFont typeface="Wingdings" pitchFamily="2" charset="2"/>
              <a:buChar char="Ø"/>
            </a:pPr>
            <a:endParaRPr lang="pt-BR" sz="2400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  ESCALA SOCIAL: GESTORES COMO GRUPOS DE INFLUÊNCIA</a:t>
            </a:r>
          </a:p>
          <a:p>
            <a:pPr>
              <a:buFont typeface="Wingdings" pitchFamily="2" charset="2"/>
              <a:buChar char="Ø"/>
            </a:pPr>
            <a:endParaRPr lang="pt-BR" sz="2400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  <a:latin typeface="Calibri" pitchFamily="34" charset="0"/>
              </a:rPr>
              <a:t>  NA ESFERA PRIVADA: GERENCIAMENTO DAS EMOÇÕES</a:t>
            </a:r>
          </a:p>
          <a:p>
            <a:endParaRPr lang="pt-BR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600" y="1772816"/>
            <a:ext cx="7200800" cy="1446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MANAGERIALISMO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4400" dirty="0">
              <a:solidFill>
                <a:schemeClr val="tx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87624" y="4221088"/>
            <a:ext cx="6786562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SISTEMA DE DESCRIÇÃO, DE EXPLICAÇÃO E DE INTERPRETAÇÃO DO MUNDO A PARTIR DE CATEGORIAS DA GESTÃO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tx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995936" y="3068960"/>
            <a:ext cx="357188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</TotalTime>
  <Words>473</Words>
  <Application>Microsoft Macintosh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EAD 2</vt:lpstr>
      <vt:lpstr>Disciplina: Desenvolvimento de Recursos Humanos</vt:lpstr>
      <vt:lpstr>UNIDADE 5</vt:lpstr>
      <vt:lpstr>Tópicos a serem trabalhados: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Pressupostos da teoria administrativa a serem reconhecidos e superados para a construção de um outro organizar (Aktouf)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</dc:title>
  <dc:creator>.</dc:creator>
  <cp:lastModifiedBy>Eloise Livramento</cp:lastModifiedBy>
  <cp:revision>165</cp:revision>
  <dcterms:created xsi:type="dcterms:W3CDTF">2008-02-29T14:01:30Z</dcterms:created>
  <dcterms:modified xsi:type="dcterms:W3CDTF">2016-11-01T01:28:06Z</dcterms:modified>
</cp:coreProperties>
</file>