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sldIdLst>
    <p:sldId id="257" r:id="rId2"/>
    <p:sldId id="375" r:id="rId3"/>
    <p:sldId id="402" r:id="rId4"/>
    <p:sldId id="376" r:id="rId5"/>
    <p:sldId id="386" r:id="rId6"/>
    <p:sldId id="387" r:id="rId7"/>
    <p:sldId id="388" r:id="rId8"/>
    <p:sldId id="389" r:id="rId9"/>
    <p:sldId id="390" r:id="rId10"/>
    <p:sldId id="391" r:id="rId11"/>
    <p:sldId id="392" r:id="rId12"/>
    <p:sldId id="393" r:id="rId13"/>
    <p:sldId id="394" r:id="rId14"/>
    <p:sldId id="395" r:id="rId15"/>
    <p:sldId id="396" r:id="rId16"/>
    <p:sldId id="397" r:id="rId17"/>
    <p:sldId id="398" r:id="rId18"/>
    <p:sldId id="401" r:id="rId19"/>
    <p:sldId id="399" r:id="rId20"/>
    <p:sldId id="400" r:id="rId21"/>
    <p:sldId id="403" r:id="rId22"/>
  </p:sldIdLst>
  <p:sldSz cx="9144000" cy="6858000" type="screen4x3"/>
  <p:notesSz cx="6858000" cy="9144000"/>
  <p:custDataLst>
    <p:tags r:id="rId25"/>
  </p:custData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33"/>
    <a:srgbClr val="66FFCC"/>
    <a:srgbClr val="00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9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tags" Target="tags/tag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D7630A-573F-4D86-9A1C-31D1C6A2C6A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095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E753A-1649-4C62-8232-A2C3D93F9C9E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[final]barra-ea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0825" y="1341438"/>
            <a:ext cx="8713788" cy="111601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3850" y="2852738"/>
            <a:ext cx="8424863" cy="374491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B11F-1C32-4586-88A9-72A0FAEF649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183-BCBB-442B-A16A-1B2CB3C3BB9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79216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82FB-C9D1-42B6-AC1B-36059DB2D18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28510-EA7C-4EFA-BBFD-32127D50DCD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10A8-2B5E-40B4-950F-4EBD6726E4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787DC-73A1-404B-A83B-CA102F7C74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3B350-94DC-4666-B87A-D370497737D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A1CE-DDEE-4769-87D1-5C934361D9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5C20-8CF7-4BD6-8DD9-D5018970B4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E7D9-DD8B-4365-9A45-359706DEED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AC24D-80E4-4C3E-9A5C-220DE2F7E7E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B27952-DDF6-4A3F-A070-21A7588E5C5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1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pic>
        <p:nvPicPr>
          <p:cNvPr id="1032" name="Picture 8" descr="[final]barra-ead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95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gif"/><Relationship Id="rId3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gif"/><Relationship Id="rId3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gif"/><Relationship Id="rId3" Type="http://schemas.openxmlformats.org/officeDocument/2006/relationships/image" Target="../media/image1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7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1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wav"/><Relationship Id="rId3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23528" y="2348880"/>
            <a:ext cx="8748464" cy="1597025"/>
          </a:xfrm>
        </p:spPr>
        <p:txBody>
          <a:bodyPr/>
          <a:lstStyle/>
          <a:p>
            <a:pPr eaLnBrk="1" hangingPunct="1"/>
            <a:r>
              <a:rPr lang="pt-BR" b="0" dirty="0" smtClean="0">
                <a:solidFill>
                  <a:schemeClr val="bg1">
                    <a:lumMod val="50000"/>
                  </a:schemeClr>
                </a:solidFill>
              </a:rPr>
              <a:t>Disciplina: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>Desenvolvimento de Recursos Humanos</a:t>
            </a:r>
            <a:endParaRPr lang="pt-BR" sz="4400" dirty="0" smtClean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7544" y="5085184"/>
            <a:ext cx="8352927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Profª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Eloise Helena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Livramento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Dellagnelo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143000" y="19050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endParaRPr lang="pt-BR" sz="280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611560" y="1196752"/>
            <a:ext cx="81311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b="1" dirty="0">
                <a:solidFill>
                  <a:schemeClr val="bg2"/>
                </a:solidFill>
              </a:rPr>
              <a:t>ELEMENTOS DA CULTURA</a:t>
            </a:r>
            <a:endParaRPr lang="pt-BR" sz="4400" dirty="0">
              <a:solidFill>
                <a:schemeClr val="bg2"/>
              </a:solidFill>
            </a:endParaRPr>
          </a:p>
        </p:txBody>
      </p:sp>
      <p:sp>
        <p:nvSpPr>
          <p:cNvPr id="10244" name="Retângulo 3"/>
          <p:cNvSpPr>
            <a:spLocks noChangeArrowheads="1"/>
          </p:cNvSpPr>
          <p:nvPr/>
        </p:nvSpPr>
        <p:spPr bwMode="auto">
          <a:xfrm>
            <a:off x="539552" y="2492896"/>
            <a:ext cx="8135938" cy="3365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bg2"/>
                </a:solidFill>
              </a:rPr>
              <a:t>VALORES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bg2"/>
                </a:solidFill>
              </a:rPr>
              <a:t>CRENÇAS E PRESSUPOSTOS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bg2"/>
                </a:solidFill>
              </a:rPr>
              <a:t>RITOS, RITUAIS E CERIMÔNIAS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bg2"/>
                </a:solidFill>
              </a:rPr>
              <a:t>ESTÓRIAS E MITOS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bg2"/>
                </a:solidFill>
              </a:rPr>
              <a:t>TABUS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bg2"/>
                </a:solidFill>
              </a:rPr>
              <a:t>HERÓIS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bg2"/>
                </a:solidFill>
              </a:rPr>
              <a:t>NORMAS</a:t>
            </a:r>
          </a:p>
          <a:p>
            <a:pPr>
              <a:lnSpc>
                <a:spcPct val="150000"/>
              </a:lnSpc>
            </a:pPr>
            <a:r>
              <a:rPr lang="pt-BR" b="1" dirty="0">
                <a:solidFill>
                  <a:schemeClr val="bg2"/>
                </a:solidFill>
              </a:rPr>
              <a:t>COMUNICAÇÃO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1052736"/>
            <a:ext cx="8229600" cy="792162"/>
          </a:xfrm>
        </p:spPr>
        <p:txBody>
          <a:bodyPr/>
          <a:lstStyle/>
          <a:p>
            <a:pPr algn="ctr" eaLnBrk="1" hangingPunct="1"/>
            <a:r>
              <a:rPr lang="pt-BR" smtClean="0"/>
              <a:t>Crenças</a:t>
            </a: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3568" y="5589240"/>
            <a:ext cx="8208963" cy="4459287"/>
          </a:xfrm>
        </p:spPr>
        <p:txBody>
          <a:bodyPr/>
          <a:lstStyle/>
          <a:p>
            <a:pPr eaLnBrk="1" hangingPunct="1"/>
            <a:r>
              <a:rPr lang="pt-BR" dirty="0" smtClean="0"/>
              <a:t>Aquilo que é tido como verdade, é inquestionável.</a:t>
            </a:r>
          </a:p>
        </p:txBody>
      </p:sp>
      <p:pic>
        <p:nvPicPr>
          <p:cNvPr id="11268" name="Picture 2" descr="C:\Users\User\AppData\Local\Microsoft\Windows\Temporary Internet Files\Content.IE5\ZBMAIHUC\MC900078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2852738"/>
            <a:ext cx="1622425" cy="247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Multiplicar 7"/>
          <p:cNvSpPr/>
          <p:nvPr/>
        </p:nvSpPr>
        <p:spPr bwMode="auto">
          <a:xfrm>
            <a:off x="3779912" y="3645024"/>
            <a:ext cx="1080120" cy="864096"/>
          </a:xfrm>
          <a:prstGeom prst="mathMultiply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124744"/>
            <a:ext cx="8229600" cy="792162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Rituais e Cerimônias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848"/>
            <a:ext cx="6248400" cy="44592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Atividades planejadas que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800" dirty="0" smtClean="0"/>
              <a:t>	tornam a cultura mais tangível e coesa.</a:t>
            </a:r>
          </a:p>
          <a:p>
            <a:pPr eaLnBrk="1" hangingPunct="1">
              <a:lnSpc>
                <a:spcPct val="90000"/>
              </a:lnSpc>
            </a:pPr>
            <a:r>
              <a:rPr lang="pt-BR" sz="2800" dirty="0" smtClean="0"/>
              <a:t>Tipos de Ritos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Ritos de passagem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Ritos de degradação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Ritos de reforço</a:t>
            </a:r>
          </a:p>
          <a:p>
            <a:pPr lvl="1" eaLnBrk="1" hangingPunct="1">
              <a:lnSpc>
                <a:spcPct val="90000"/>
              </a:lnSpc>
            </a:pPr>
            <a:r>
              <a:rPr lang="pt-BR" sz="2400" dirty="0" smtClean="0"/>
              <a:t>Ritos de integração</a:t>
            </a:r>
          </a:p>
        </p:txBody>
      </p:sp>
      <p:pic>
        <p:nvPicPr>
          <p:cNvPr id="12292" name="Picture 4" descr="C:\Meus documentos\Minhas imagens\cerimonia vod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276872"/>
            <a:ext cx="2743200" cy="148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 descr="C:\Meus documentos\Minhas imagens\cerimonia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221088"/>
            <a:ext cx="27686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96752"/>
            <a:ext cx="8229600" cy="792162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Estórias e Mitos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3352800"/>
            <a:ext cx="6172200" cy="3505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35000"/>
              </a:spcBef>
              <a:buFont typeface="Wingdings" pitchFamily="2" charset="2"/>
              <a:buNone/>
            </a:pPr>
            <a:endParaRPr lang="pt-BR" dirty="0" smtClean="0"/>
          </a:p>
          <a:p>
            <a:pPr eaLnBrk="1" hangingPunct="1">
              <a:lnSpc>
                <a:spcPct val="90000"/>
              </a:lnSpc>
              <a:spcBef>
                <a:spcPct val="35000"/>
              </a:spcBef>
            </a:pPr>
            <a:r>
              <a:rPr lang="pt-BR" dirty="0" smtClean="0"/>
              <a:t>Mitos se referem a estórias consistentes com os valores da organização, porém, não sustentadas pelos fatos.</a:t>
            </a:r>
          </a:p>
          <a:p>
            <a:pPr lvl="1" eaLnBrk="1" hangingPunct="1">
              <a:lnSpc>
                <a:spcPct val="90000"/>
              </a:lnSpc>
              <a:spcBef>
                <a:spcPct val="35000"/>
              </a:spcBef>
            </a:pPr>
            <a:r>
              <a:rPr lang="pt-BR" dirty="0" smtClean="0"/>
              <a:t>As estórias podem servir como mapas, símbolos ou scripts.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539552" y="1844824"/>
            <a:ext cx="860444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99FF33"/>
              </a:buClr>
              <a:buSzPct val="70000"/>
              <a:buFont typeface="Wingdings" pitchFamily="2" charset="2"/>
              <a:buChar char="n"/>
            </a:pPr>
            <a:r>
              <a:rPr lang="pt-BR" sz="2800" dirty="0">
                <a:solidFill>
                  <a:schemeClr val="bg2"/>
                </a:solidFill>
                <a:latin typeface="Arial" charset="0"/>
              </a:rPr>
              <a:t> </a:t>
            </a:r>
            <a:r>
              <a:rPr lang="pt-BR" sz="3200" dirty="0">
                <a:solidFill>
                  <a:schemeClr val="bg2"/>
                </a:solidFill>
                <a:latin typeface="Arial" charset="0"/>
              </a:rPr>
              <a:t>Estórias são narrativas baseadas em eventos ocorridos que reforçam o  comportamento.</a:t>
            </a:r>
          </a:p>
        </p:txBody>
      </p:sp>
      <p:pic>
        <p:nvPicPr>
          <p:cNvPr id="13317" name="Picture 6" descr="C:\Users\User\AppData\Local\Microsoft\Windows\Temporary Internet Files\Content.IE5\R0R77YPM\MM90004662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57563"/>
            <a:ext cx="1695450" cy="126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7" descr="C:\Users\User\AppData\Local\Microsoft\Windows\Temporary Internet Files\Content.IE5\R0R77YPM\MC90019609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813" y="4797425"/>
            <a:ext cx="1838325" cy="130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552" y="1196752"/>
            <a:ext cx="8229600" cy="792162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Tabus</a:t>
            </a:r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3528" y="2398712"/>
            <a:ext cx="8208963" cy="4459288"/>
          </a:xfrm>
        </p:spPr>
        <p:txBody>
          <a:bodyPr/>
          <a:lstStyle/>
          <a:p>
            <a:pPr eaLnBrk="1" hangingPunct="1"/>
            <a:r>
              <a:rPr lang="pt-BR" dirty="0" smtClean="0"/>
              <a:t>Orientam o comportamento, demarcando áreas de proibições.</a:t>
            </a:r>
          </a:p>
        </p:txBody>
      </p:sp>
      <p:pic>
        <p:nvPicPr>
          <p:cNvPr id="14340" name="Picture 6" descr="C:\Users\User\AppData\Local\Microsoft\Windows\Temporary Internet Files\Content.IE5\R0R77YPM\MP90043298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3213100"/>
            <a:ext cx="1584325" cy="265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C:\Users\User\AppData\Local\Microsoft\Windows\Temporary Internet Files\Content.IE5\6PKAFMB4\MC900303675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3573463"/>
            <a:ext cx="177641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268760"/>
            <a:ext cx="8229600" cy="792162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Heróis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04864"/>
            <a:ext cx="6705600" cy="4459287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r>
              <a:rPr lang="pt-BR" sz="2800" dirty="0" smtClean="0"/>
              <a:t>Personificam os valores e condensam a força da organização.</a:t>
            </a:r>
          </a:p>
          <a:p>
            <a:pPr lvl="1" eaLnBrk="1" hangingPunct="1">
              <a:lnSpc>
                <a:spcPct val="90000"/>
              </a:lnSpc>
            </a:pPr>
            <a:endParaRPr lang="pt-BR" sz="2800" dirty="0" smtClean="0"/>
          </a:p>
          <a:p>
            <a:pPr lvl="1" eaLnBrk="1" hangingPunct="1">
              <a:lnSpc>
                <a:spcPct val="90000"/>
              </a:lnSpc>
            </a:pPr>
            <a:r>
              <a:rPr lang="pt-BR" sz="2800" dirty="0" smtClean="0"/>
              <a:t>Funções: tornam o sucesso atingível; fornecem modelos; simbolizam a organização para o mundo exterior; estabelecem padrões de desempenho; motivam os empregados.</a:t>
            </a:r>
          </a:p>
        </p:txBody>
      </p:sp>
      <p:pic>
        <p:nvPicPr>
          <p:cNvPr id="15364" name="Picture 4" descr="C:\Meus documentos\Minhas imagens\Equilibrist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268760"/>
            <a:ext cx="1970087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C:\Users\User\AppData\Local\Microsoft\Windows\Temporary Internet Files\Content.IE5\ZBMAIHUC\MC90043319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4797152"/>
            <a:ext cx="1944688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-468560" y="1484784"/>
            <a:ext cx="8229600" cy="792162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Comunicação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2276872"/>
            <a:ext cx="5105400" cy="4459288"/>
          </a:xfrm>
        </p:spPr>
        <p:txBody>
          <a:bodyPr/>
          <a:lstStyle/>
          <a:p>
            <a:pPr lvl="1" algn="just" eaLnBrk="1" hangingPunct="1">
              <a:buFont typeface="Wingdings" pitchFamily="2" charset="2"/>
              <a:buNone/>
            </a:pPr>
            <a:r>
              <a:rPr lang="pt-BR" dirty="0" smtClean="0"/>
              <a:t>	</a:t>
            </a:r>
          </a:p>
          <a:p>
            <a:pPr lvl="1" algn="just" eaLnBrk="1" hangingPunct="1">
              <a:buFont typeface="Wingdings" pitchFamily="2" charset="2"/>
              <a:buNone/>
            </a:pPr>
            <a:r>
              <a:rPr lang="pt-BR" dirty="0" smtClean="0"/>
              <a:t>	As culturas são criadas, sustentadas, transmitidas e mudadas através da interação social que acontece no processo de comunicação.</a:t>
            </a:r>
          </a:p>
          <a:p>
            <a:pPr algn="just" eaLnBrk="1" hangingPunct="1"/>
            <a:endParaRPr lang="pt-BR" dirty="0" smtClean="0"/>
          </a:p>
        </p:txBody>
      </p:sp>
      <p:pic>
        <p:nvPicPr>
          <p:cNvPr id="16388" name="Picture 4" descr="C:\Meus documentos\Minhas imagens\diá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828800"/>
            <a:ext cx="25733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412776"/>
            <a:ext cx="8229600" cy="792162"/>
          </a:xfrm>
        </p:spPr>
        <p:txBody>
          <a:bodyPr/>
          <a:lstStyle/>
          <a:p>
            <a:pPr algn="ctr" eaLnBrk="1" hangingPunct="1"/>
            <a:r>
              <a:rPr lang="pt-BR" dirty="0" smtClean="0"/>
              <a:t>Comunicação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92896"/>
            <a:ext cx="8229600" cy="3743325"/>
          </a:xfrm>
        </p:spPr>
        <p:txBody>
          <a:bodyPr/>
          <a:lstStyle/>
          <a:p>
            <a:pPr lvl="1" eaLnBrk="1" hangingPunct="1"/>
            <a:r>
              <a:rPr lang="pt-BR" dirty="0" smtClean="0"/>
              <a:t>A linguagem constitui um dos principais meios para se conhecer a cultura.</a:t>
            </a:r>
          </a:p>
          <a:p>
            <a:pPr lvl="1" eaLnBrk="1" hangingPunct="1"/>
            <a:r>
              <a:rPr lang="pt-BR" dirty="0" smtClean="0"/>
              <a:t>Papéis informais na rede de comunicações: contadores de estórias, confidentes, fofoqueiros, espiões e conspiradores.</a:t>
            </a:r>
          </a:p>
          <a:p>
            <a:pPr eaLnBrk="1" hangingPunct="1"/>
            <a:endParaRPr lang="pt-BR" dirty="0" smtClean="0"/>
          </a:p>
        </p:txBody>
      </p:sp>
      <p:pic>
        <p:nvPicPr>
          <p:cNvPr id="17412" name="Picture 4" descr="C:\Meus documentos\Minhas imagens\padr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4437112"/>
            <a:ext cx="13239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C:\Meus documentos\Minhas imagens\fofoc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509120"/>
            <a:ext cx="175895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368226"/>
          </a:xfrm>
        </p:spPr>
        <p:txBody>
          <a:bodyPr/>
          <a:lstStyle/>
          <a:p>
            <a:r>
              <a:rPr lang="en-US" sz="4400" dirty="0" err="1" smtClean="0"/>
              <a:t>Cultura</a:t>
            </a:r>
            <a:r>
              <a:rPr lang="en-US" sz="4400" dirty="0" smtClean="0"/>
              <a:t> e </a:t>
            </a:r>
            <a:r>
              <a:rPr lang="en-US" sz="4400" dirty="0" err="1" smtClean="0"/>
              <a:t>Flexibilidade</a:t>
            </a:r>
            <a:r>
              <a:rPr lang="en-US" sz="4400" dirty="0" smtClean="0"/>
              <a:t> </a:t>
            </a:r>
            <a:r>
              <a:rPr lang="en-US" sz="4400" dirty="0" err="1" smtClean="0"/>
              <a:t>Organizacional</a:t>
            </a:r>
            <a:endParaRPr lang="pt-BR" sz="44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1259632" y="1196752"/>
            <a:ext cx="6415088" cy="457200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 dirty="0">
                <a:solidFill>
                  <a:srgbClr val="FFFF00"/>
                </a:solidFill>
              </a:rPr>
              <a:t>FLEXIBILIDADE POTENCIAL DA CULTURA</a:t>
            </a:r>
            <a:endParaRPr lang="en-US" sz="3200" b="1" dirty="0">
              <a:solidFill>
                <a:srgbClr val="FFFF00"/>
              </a:solidFill>
            </a:endParaRPr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467544" y="1700808"/>
          <a:ext cx="8532440" cy="4966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4" imgW="7724457" imgH="5481811" progId="Word.Document.8">
                  <p:embed/>
                </p:oleObj>
              </mc:Choice>
              <mc:Fallback>
                <p:oleObj name="Document" r:id="rId4" imgW="7724457" imgH="5481811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6853" b="11810"/>
                      <a:stretch>
                        <a:fillRect/>
                      </a:stretch>
                    </p:blipFill>
                    <p:spPr bwMode="auto">
                      <a:xfrm>
                        <a:off x="467544" y="1700808"/>
                        <a:ext cx="8532440" cy="4966419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755576" y="3429000"/>
            <a:ext cx="7725544" cy="792162"/>
          </a:xfrm>
        </p:spPr>
        <p:txBody>
          <a:bodyPr/>
          <a:lstStyle/>
          <a:p>
            <a:pPr algn="l">
              <a:defRPr/>
            </a:pPr>
            <a:r>
              <a:rPr lang="pt-BR" sz="4000" dirty="0" smtClean="0"/>
              <a:t>CULTURA ORGANIZACIONAL</a:t>
            </a:r>
            <a:endParaRPr lang="nso-ZA" sz="40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71600" y="2420888"/>
            <a:ext cx="54726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b="1" dirty="0" smtClean="0"/>
              <a:t>UNIDAD</a:t>
            </a:r>
            <a:r>
              <a:rPr lang="pt-BR" sz="4000" b="1" dirty="0" smtClean="0">
                <a:solidFill>
                  <a:schemeClr val="bg2"/>
                </a:solidFill>
              </a:rPr>
              <a:t>UNIDADE</a:t>
            </a:r>
            <a:r>
              <a:rPr lang="pt-BR" sz="3600" b="1" dirty="0" smtClean="0">
                <a:solidFill>
                  <a:schemeClr val="bg2"/>
                </a:solidFill>
              </a:rPr>
              <a:t>  4</a:t>
            </a:r>
            <a:endParaRPr lang="pt-BR" sz="36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447800" y="381000"/>
            <a:ext cx="641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2400" b="1"/>
              <a:t>FLEXIBILIDADE POTENCIAL DA CULTURA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3124200" y="64770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539552" y="1340768"/>
          <a:ext cx="7391400" cy="449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Document" r:id="rId4" imgW="6635702" imgH="3047370" progId="Word.Document.8">
                  <p:embed/>
                </p:oleObj>
              </mc:Choice>
              <mc:Fallback>
                <p:oleObj name="Document" r:id="rId4" imgW="6635702" imgH="304737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6853" b="11810"/>
                      <a:stretch>
                        <a:fillRect/>
                      </a:stretch>
                    </p:blipFill>
                    <p:spPr bwMode="auto">
                      <a:xfrm>
                        <a:off x="539552" y="1340768"/>
                        <a:ext cx="7391400" cy="4495800"/>
                      </a:xfrm>
                      <a:prstGeom prst="rect">
                        <a:avLst/>
                      </a:prstGeom>
                      <a:solidFill>
                        <a:srgbClr val="CCE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slow">
    <p:zo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468313" y="2499622"/>
            <a:ext cx="8229600" cy="153888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000" dirty="0" smtClean="0">
                <a:solidFill>
                  <a:schemeClr val="bg2"/>
                </a:solidFill>
                <a:latin typeface="Times New Roman" pitchFamily="18" charset="0"/>
              </a:rPr>
              <a:t>CULTURA</a:t>
            </a:r>
          </a:p>
          <a:p>
            <a:pPr eaLnBrk="0" hangingPunct="0">
              <a:spcBef>
                <a:spcPct val="50000"/>
              </a:spcBef>
            </a:pPr>
            <a:r>
              <a:rPr lang="en-US" b="1" dirty="0" err="1" smtClean="0">
                <a:solidFill>
                  <a:schemeClr val="bg2"/>
                </a:solidFill>
                <a:latin typeface="Times New Roman" pitchFamily="18" charset="0"/>
              </a:rPr>
              <a:t>Conservadora</a:t>
            </a:r>
            <a:r>
              <a:rPr lang="en-US" dirty="0" smtClean="0">
                <a:solidFill>
                  <a:schemeClr val="bg2"/>
                </a:solidFill>
                <a:latin typeface="Times New Roman" pitchFamily="18" charset="0"/>
              </a:rPr>
              <a:t>  </a:t>
            </a:r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</a:rPr>
              <a:t>   </a:t>
            </a:r>
            <a:r>
              <a:rPr lang="en-US" sz="2400" dirty="0" smtClean="0">
                <a:latin typeface="Times New Roman" pitchFamily="18" charset="0"/>
              </a:rPr>
              <a:t>                             </a:t>
            </a:r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b="1" dirty="0" err="1" smtClean="0">
                <a:solidFill>
                  <a:schemeClr val="bg2"/>
                </a:solidFill>
                <a:latin typeface="Times New Roman" pitchFamily="18" charset="0"/>
              </a:rPr>
              <a:t>Inovadora</a:t>
            </a:r>
            <a:endParaRPr lang="en-US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4" name="Left-Right Arrow 3"/>
          <p:cNvSpPr/>
          <p:nvPr/>
        </p:nvSpPr>
        <p:spPr>
          <a:xfrm>
            <a:off x="3779912" y="3573016"/>
            <a:ext cx="2232248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827584" y="2996952"/>
            <a:ext cx="7725544" cy="3312368"/>
          </a:xfrm>
        </p:spPr>
        <p:txBody>
          <a:bodyPr/>
          <a:lstStyle/>
          <a:p>
            <a:pPr algn="l">
              <a:lnSpc>
                <a:spcPct val="150000"/>
              </a:lnSpc>
              <a:defRPr/>
            </a:pPr>
            <a:r>
              <a:rPr lang="pt-BR" sz="2400" dirty="0" smtClean="0"/>
              <a:t>Principais Conceitos</a:t>
            </a:r>
            <a:br>
              <a:rPr lang="pt-BR" sz="2400" dirty="0" smtClean="0"/>
            </a:br>
            <a:r>
              <a:rPr lang="pt-BR" sz="2400" dirty="0" smtClean="0"/>
              <a:t>Níveis da Cultura </a:t>
            </a:r>
            <a:br>
              <a:rPr lang="pt-BR" sz="2400" dirty="0" smtClean="0"/>
            </a:br>
            <a:r>
              <a:rPr lang="pt-BR" sz="2400" dirty="0" smtClean="0"/>
              <a:t>Elementos da Cultura </a:t>
            </a:r>
            <a:br>
              <a:rPr lang="pt-BR" sz="2400" dirty="0" smtClean="0"/>
            </a:br>
            <a:r>
              <a:rPr lang="pt-BR" sz="2400" dirty="0" smtClean="0"/>
              <a:t>Formação da Cultura</a:t>
            </a:r>
            <a:br>
              <a:rPr lang="pt-BR" sz="2400" dirty="0" smtClean="0"/>
            </a:br>
            <a:r>
              <a:rPr lang="pt-BR" sz="2400" dirty="0" smtClean="0"/>
              <a:t>Identificação da Cultura</a:t>
            </a:r>
            <a:br>
              <a:rPr lang="pt-BR" sz="2400" dirty="0" smtClean="0"/>
            </a:br>
            <a:r>
              <a:rPr lang="pt-BR" sz="2400" dirty="0" smtClean="0"/>
              <a:t>Flexibilidade Potencial da Cultura 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nso-ZA" sz="28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827584" y="177281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solidFill>
                  <a:schemeClr val="bg2"/>
                </a:solidFill>
              </a:rPr>
              <a:t>Tópicos</a:t>
            </a:r>
            <a:r>
              <a:rPr lang="en-US" sz="3600" b="1" dirty="0" smtClean="0">
                <a:solidFill>
                  <a:schemeClr val="bg2"/>
                </a:solidFill>
              </a:rPr>
              <a:t> a </a:t>
            </a:r>
            <a:r>
              <a:rPr lang="en-US" sz="3600" b="1" dirty="0" err="1" smtClean="0">
                <a:solidFill>
                  <a:schemeClr val="bg2"/>
                </a:solidFill>
              </a:rPr>
              <a:t>serem</a:t>
            </a:r>
            <a:r>
              <a:rPr lang="en-US" sz="3600" b="1" dirty="0" smtClean="0">
                <a:solidFill>
                  <a:schemeClr val="bg2"/>
                </a:solidFill>
              </a:rPr>
              <a:t> </a:t>
            </a:r>
            <a:r>
              <a:rPr lang="en-US" sz="3600" b="1" dirty="0" err="1" smtClean="0">
                <a:solidFill>
                  <a:schemeClr val="bg2"/>
                </a:solidFill>
              </a:rPr>
              <a:t>trabalhados</a:t>
            </a:r>
            <a:r>
              <a:rPr lang="en-US" sz="3600" b="1" dirty="0" smtClean="0">
                <a:solidFill>
                  <a:schemeClr val="bg2"/>
                </a:solidFill>
              </a:rPr>
              <a:t>:</a:t>
            </a:r>
            <a:endParaRPr lang="pt-BR" sz="36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26"/>
          <p:cNvSpPr>
            <a:spLocks noChangeArrowheads="1"/>
          </p:cNvSpPr>
          <p:nvPr/>
        </p:nvSpPr>
        <p:spPr bwMode="auto">
          <a:xfrm>
            <a:off x="323528" y="1412776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pt-BR" sz="4400" dirty="0">
                <a:solidFill>
                  <a:schemeClr val="bg2"/>
                </a:solidFill>
              </a:rPr>
              <a:t>Cultura Organizacional</a:t>
            </a:r>
          </a:p>
        </p:txBody>
      </p:sp>
      <p:sp>
        <p:nvSpPr>
          <p:cNvPr id="7" name="Rectangle 1027"/>
          <p:cNvSpPr>
            <a:spLocks noChangeArrowheads="1"/>
          </p:cNvSpPr>
          <p:nvPr/>
        </p:nvSpPr>
        <p:spPr bwMode="auto">
          <a:xfrm>
            <a:off x="323528" y="2060848"/>
            <a:ext cx="8208962" cy="445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t-BR" sz="2800" dirty="0"/>
              <a:t>Edgar </a:t>
            </a:r>
            <a:r>
              <a:rPr lang="pt-BR" sz="2800" dirty="0" err="1"/>
              <a:t>Schein</a:t>
            </a:r>
            <a:r>
              <a:rPr lang="pt-BR" sz="2800" dirty="0"/>
              <a:t> (1985) :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pt-BR" sz="2800" dirty="0" smtClean="0">
                <a:solidFill>
                  <a:schemeClr val="bg2"/>
                </a:solidFill>
              </a:rPr>
              <a:t>Edgar </a:t>
            </a:r>
            <a:r>
              <a:rPr lang="pt-BR" sz="2800" dirty="0" err="1" smtClean="0">
                <a:solidFill>
                  <a:schemeClr val="bg2"/>
                </a:solidFill>
              </a:rPr>
              <a:t>Schein</a:t>
            </a:r>
            <a:r>
              <a:rPr lang="pt-BR" sz="2800" dirty="0" smtClean="0">
                <a:solidFill>
                  <a:schemeClr val="bg2"/>
                </a:solidFill>
              </a:rPr>
              <a:t> (1985) : 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pt-BR" sz="2800" dirty="0" smtClean="0">
              <a:solidFill>
                <a:schemeClr val="bg2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pt-BR" sz="2800" dirty="0" smtClean="0">
                <a:solidFill>
                  <a:schemeClr val="bg2"/>
                </a:solidFill>
              </a:rPr>
              <a:t>	“Modelo de suposições fundamentais que um grupo inventou, descobriu ou desenvolveu aprendendo a resolver seus problemas de adaptação externa e de integração interna e que funcionou suficientemente bem para ser considerado v</a:t>
            </a:r>
            <a:r>
              <a:rPr lang="pt-BR" sz="2800" dirty="0" smtClean="0">
                <a:solidFill>
                  <a:schemeClr val="bg2"/>
                </a:solidFill>
                <a:cs typeface="Arial" charset="0"/>
              </a:rPr>
              <a:t>á</a:t>
            </a:r>
            <a:r>
              <a:rPr lang="pt-BR" sz="2800" dirty="0" smtClean="0">
                <a:solidFill>
                  <a:schemeClr val="bg2"/>
                </a:solidFill>
              </a:rPr>
              <a:t>lido e, então, ser ensinado aos novos membros como o modo correto de perceber, pensar e sentir estes problemas”.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pt-BR" sz="2800" dirty="0"/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</a:pPr>
            <a:r>
              <a:rPr lang="pt-BR" sz="2800" dirty="0"/>
              <a:t>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411760" y="2420888"/>
            <a:ext cx="1752600" cy="52863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pt-BR" sz="2800" dirty="0">
                <a:solidFill>
                  <a:schemeClr val="bg2"/>
                </a:solidFill>
                <a:latin typeface="Arial Narrow" pitchFamily="34" charset="0"/>
              </a:rPr>
              <a:t>Artefatos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338735" y="3787726"/>
            <a:ext cx="1752600" cy="528637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pt-BR" sz="2800" dirty="0">
                <a:solidFill>
                  <a:schemeClr val="bg2"/>
                </a:solidFill>
                <a:latin typeface="Arial Narrow" pitchFamily="34" charset="0"/>
              </a:rPr>
              <a:t>Valores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1475135" y="5300613"/>
            <a:ext cx="3529012" cy="52228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pt-BR" sz="2800" dirty="0" smtClean="0">
                <a:solidFill>
                  <a:schemeClr val="bg2"/>
                </a:solidFill>
                <a:latin typeface="Arial Narrow" pitchFamily="34" charset="0"/>
              </a:rPr>
              <a:t>Pressupostos</a:t>
            </a:r>
            <a:endParaRPr kumimoji="1" lang="pt-BR" sz="2800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 flipV="1">
            <a:off x="2822922" y="2954288"/>
            <a:ext cx="0" cy="838200"/>
          </a:xfrm>
          <a:prstGeom prst="line">
            <a:avLst/>
          </a:prstGeom>
          <a:noFill/>
          <a:ln w="381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chemeClr val="bg2"/>
              </a:solidFill>
            </a:endParaRP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3889722" y="2954288"/>
            <a:ext cx="0" cy="838200"/>
          </a:xfrm>
          <a:prstGeom prst="line">
            <a:avLst/>
          </a:prstGeom>
          <a:noFill/>
          <a:ln w="381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chemeClr val="bg2"/>
              </a:solidFill>
            </a:endParaRP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 flipV="1">
            <a:off x="2822922" y="4325888"/>
            <a:ext cx="0" cy="914400"/>
          </a:xfrm>
          <a:prstGeom prst="line">
            <a:avLst/>
          </a:prstGeom>
          <a:noFill/>
          <a:ln w="381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chemeClr val="bg2"/>
              </a:solidFill>
            </a:endParaRPr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3889722" y="4325888"/>
            <a:ext cx="0" cy="914400"/>
          </a:xfrm>
          <a:prstGeom prst="line">
            <a:avLst/>
          </a:prstGeom>
          <a:noFill/>
          <a:ln w="38100">
            <a:solidFill>
              <a:schemeClr val="bg2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pt-BR">
              <a:solidFill>
                <a:schemeClr val="bg2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364088" y="2492152"/>
            <a:ext cx="3048000" cy="40011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pt-BR" sz="2000">
                <a:solidFill>
                  <a:schemeClr val="bg2"/>
                </a:solidFill>
                <a:latin typeface="Arial Narrow" pitchFamily="34" charset="0"/>
              </a:rPr>
              <a:t>Visíveis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364088" y="3788296"/>
            <a:ext cx="3124200" cy="40011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pt-BR" sz="2000" dirty="0">
                <a:solidFill>
                  <a:schemeClr val="bg2"/>
                </a:solidFill>
                <a:latin typeface="Arial Narrow" pitchFamily="34" charset="0"/>
              </a:rPr>
              <a:t>Nível superior de consciência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508104" y="5156448"/>
            <a:ext cx="2743200" cy="707886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pt-BR" sz="2000" dirty="0">
                <a:solidFill>
                  <a:schemeClr val="bg2"/>
                </a:solidFill>
                <a:latin typeface="Arial Narrow" pitchFamily="34" charset="0"/>
              </a:rPr>
              <a:t>Invisíveis</a:t>
            </a:r>
            <a:br>
              <a:rPr kumimoji="1" lang="pt-BR" sz="2000" dirty="0">
                <a:solidFill>
                  <a:schemeClr val="bg2"/>
                </a:solidFill>
                <a:latin typeface="Arial Narrow" pitchFamily="34" charset="0"/>
              </a:rPr>
            </a:br>
            <a:r>
              <a:rPr kumimoji="1" lang="pt-BR" sz="2000" dirty="0">
                <a:solidFill>
                  <a:schemeClr val="bg2"/>
                </a:solidFill>
                <a:latin typeface="Arial Narrow" pitchFamily="34" charset="0"/>
              </a:rPr>
              <a:t>Tidos como certos</a:t>
            </a:r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 rot="10800000" flipV="1">
            <a:off x="1763688" y="1299537"/>
            <a:ext cx="615382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b">
            <a:spAutoFit/>
          </a:bodyPr>
          <a:lstStyle/>
          <a:p>
            <a:pPr algn="ctr"/>
            <a:r>
              <a:rPr lang="pt-BR" sz="4000" dirty="0">
                <a:solidFill>
                  <a:schemeClr val="bg2"/>
                </a:solidFill>
              </a:rPr>
              <a:t>Modelo de </a:t>
            </a:r>
            <a:r>
              <a:rPr lang="pt-BR" sz="4000" dirty="0" err="1">
                <a:solidFill>
                  <a:schemeClr val="bg2"/>
                </a:solidFill>
              </a:rPr>
              <a:t>Schein</a:t>
            </a:r>
            <a:endParaRPr lang="pt-BR" sz="4000" dirty="0">
              <a:solidFill>
                <a:schemeClr val="bg2"/>
              </a:solidFill>
            </a:endParaRPr>
          </a:p>
        </p:txBody>
      </p:sp>
      <p:pic>
        <p:nvPicPr>
          <p:cNvPr id="15362" name="Picture 2" descr="C:\Users\Dellagnelo\AppData\Local\Microsoft\Windows\Temporary Internet Files\Content.IE5\OWBRRTJX\MP900400492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348880"/>
            <a:ext cx="1944976" cy="1584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043608" y="1988840"/>
            <a:ext cx="7772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pt-BR" sz="2400" b="1" dirty="0">
                <a:solidFill>
                  <a:schemeClr val="bg2"/>
                </a:solidFill>
                <a:latin typeface="Arial Narrow" pitchFamily="34" charset="0"/>
              </a:rPr>
              <a:t>Categoria geral				Exemplos</a:t>
            </a: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1066800" y="16764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1043608" y="2132856"/>
            <a:ext cx="73152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971600" y="2564904"/>
            <a:ext cx="731520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</a:rPr>
              <a:t>Manifestações físicas			</a:t>
            </a:r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 arte, design, logo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					 decoração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					 aparência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					 disposição física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Manifestações comportamentais		 cerimônias, rituais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					 comunicação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					 tradições, costumes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					 recompensas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Manifestações verbais			 anedotas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					 jargões, apelidos</a:t>
            </a:r>
          </a:p>
          <a:p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					</a:t>
            </a:r>
            <a:r>
              <a:rPr kumimoji="1" lang="pt-BR" sz="2200" dirty="0" smtClean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 historias</a:t>
            </a:r>
            <a:r>
              <a:rPr kumimoji="1" lang="pt-BR" sz="2200" dirty="0">
                <a:solidFill>
                  <a:schemeClr val="bg2"/>
                </a:solidFill>
                <a:latin typeface="Arial Narrow" pitchFamily="34" charset="0"/>
                <a:sym typeface="Symbol" pitchFamily="18" charset="2"/>
              </a:rPr>
              <a:t>, heróis</a:t>
            </a:r>
            <a:endParaRPr kumimoji="1" lang="pt-BR" sz="2200" dirty="0">
              <a:solidFill>
                <a:schemeClr val="bg2"/>
              </a:solidFill>
              <a:latin typeface="Arial Narrow" pitchFamily="34" charset="0"/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990600" y="6096000"/>
            <a:ext cx="731520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1124744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pt-BR" sz="4400" dirty="0">
                <a:solidFill>
                  <a:schemeClr val="bg2"/>
                </a:solidFill>
              </a:rPr>
              <a:t>Artefatos Culturais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179512" y="1196752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pt-BR" sz="4400" dirty="0">
                <a:solidFill>
                  <a:schemeClr val="bg2"/>
                </a:solidFill>
              </a:rPr>
              <a:t>Valores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1929408"/>
            <a:ext cx="9144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sz="2800" dirty="0">
                <a:solidFill>
                  <a:schemeClr val="bg2"/>
                </a:solidFill>
              </a:rPr>
              <a:t>Constituem os princípios sociais, os modelos detidos por uma cultura. Definem aquilo que preocupa os membros, como a liberdade, a democracia, a tradição, a riqueza e a lealdade.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23528" y="4725144"/>
            <a:ext cx="5791200" cy="5909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pt-BR" dirty="0" smtClean="0">
                <a:solidFill>
                  <a:schemeClr val="bg2"/>
                </a:solidFill>
                <a:latin typeface="Arial" charset="0"/>
              </a:rPr>
              <a:t>  Constituem </a:t>
            </a:r>
            <a:r>
              <a:rPr lang="pt-BR" dirty="0">
                <a:solidFill>
                  <a:schemeClr val="bg2"/>
                </a:solidFill>
                <a:latin typeface="Arial" charset="0"/>
              </a:rPr>
              <a:t>a base sobre a qual são formados os julgamentos sobre o que é bom ou não</a:t>
            </a:r>
            <a:r>
              <a:rPr lang="pt-BR" dirty="0" smtClean="0">
                <a:solidFill>
                  <a:schemeClr val="bg2"/>
                </a:solidFill>
                <a:latin typeface="Arial" charset="0"/>
              </a:rPr>
              <a:t>.</a:t>
            </a:r>
            <a:endParaRPr lang="pt-BR" dirty="0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13313" name="Picture 1" descr="C:\Users\Dellagnelo\AppData\Local\Microsoft\Windows\Temporary Internet Files\Content.IE5\OY75IJOJ\MC90043879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3645024"/>
            <a:ext cx="2448272" cy="18362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67544" y="2743200"/>
            <a:ext cx="931366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pt-BR" sz="2800" dirty="0" smtClean="0">
                <a:solidFill>
                  <a:schemeClr val="bg2"/>
                </a:solidFill>
                <a:latin typeface="Arial" charset="0"/>
              </a:rPr>
              <a:t>Natureza </a:t>
            </a:r>
            <a:r>
              <a:rPr lang="pt-BR" sz="2800" dirty="0">
                <a:solidFill>
                  <a:schemeClr val="bg2"/>
                </a:solidFill>
                <a:latin typeface="Arial" charset="0"/>
              </a:rPr>
              <a:t>da realidade e da verdade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pt-BR" dirty="0">
                <a:solidFill>
                  <a:schemeClr val="bg2"/>
                </a:solidFill>
                <a:latin typeface="Arial" charset="0"/>
              </a:rPr>
              <a:t>O que é real? A verdade existe? Tempo e espaço?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pt-BR" sz="2800" dirty="0">
                <a:solidFill>
                  <a:schemeClr val="bg2"/>
                </a:solidFill>
                <a:latin typeface="Arial" charset="0"/>
              </a:rPr>
              <a:t>Essência da natureza humana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pt-BR" dirty="0">
                <a:solidFill>
                  <a:schemeClr val="bg2"/>
                </a:solidFill>
                <a:latin typeface="Arial" charset="0"/>
              </a:rPr>
              <a:t>O ser humano é bom? Pode ser desenvolvido?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FF33"/>
              </a:buClr>
              <a:buSzPct val="70000"/>
              <a:buFont typeface="Wingdings" pitchFamily="2" charset="2"/>
              <a:buChar char="n"/>
            </a:pPr>
            <a:r>
              <a:rPr lang="pt-BR" sz="2800" dirty="0">
                <a:solidFill>
                  <a:schemeClr val="bg2"/>
                </a:solidFill>
                <a:latin typeface="Arial" charset="0"/>
              </a:rPr>
              <a:t>Natureza do trabalho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65000"/>
              <a:buFont typeface="Wingdings" pitchFamily="2" charset="2"/>
              <a:buChar char="n"/>
            </a:pPr>
            <a:r>
              <a:rPr lang="pt-BR" dirty="0">
                <a:solidFill>
                  <a:schemeClr val="bg2"/>
                </a:solidFill>
                <a:latin typeface="Arial" charset="0"/>
              </a:rPr>
              <a:t>As pessoas são ativas ou passivas</a:t>
            </a:r>
            <a:r>
              <a:rPr lang="pt-BR" dirty="0" smtClean="0">
                <a:solidFill>
                  <a:schemeClr val="bg2"/>
                </a:solidFill>
                <a:latin typeface="Arial" charset="0"/>
              </a:rPr>
              <a:t>?</a:t>
            </a:r>
            <a:endParaRPr lang="pt-BR" dirty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95536" y="1556792"/>
            <a:ext cx="75544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4400" dirty="0" smtClean="0">
                <a:solidFill>
                  <a:schemeClr val="bg2"/>
                </a:solidFill>
              </a:rPr>
              <a:t>Pressupostos</a:t>
            </a:r>
            <a:endParaRPr lang="pt-BR" sz="4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251520" y="1124744"/>
            <a:ext cx="86375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spAutoFit/>
          </a:bodyPr>
          <a:lstStyle/>
          <a:p>
            <a:pPr algn="ctr"/>
            <a:r>
              <a:rPr lang="pt-BR" sz="4400" dirty="0">
                <a:solidFill>
                  <a:schemeClr val="bg2"/>
                </a:solidFill>
              </a:rPr>
              <a:t>Desvendando a cultura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28613" y="1941513"/>
            <a:ext cx="4243387" cy="3503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pt-BR" sz="3200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pt-BR" sz="3200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pt-BR" sz="3200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pt-BR" sz="3200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pt-BR" sz="3200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pt-BR" sz="3200" dirty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pt-BR" sz="3200" dirty="0">
                <a:solidFill>
                  <a:schemeClr val="bg2"/>
                </a:solidFill>
              </a:rPr>
              <a:t>					</a:t>
            </a:r>
            <a:endParaRPr lang="pt-BR" sz="3200" dirty="0" smtClean="0">
              <a:solidFill>
                <a:schemeClr val="bg2"/>
              </a:solidFill>
            </a:endParaRPr>
          </a:p>
          <a:p>
            <a:pPr marL="342900" indent="-342900">
              <a:spcBef>
                <a:spcPct val="20000"/>
              </a:spcBef>
            </a:pPr>
            <a:endParaRPr lang="pt-BR" sz="3200" dirty="0">
              <a:solidFill>
                <a:schemeClr val="bg2"/>
              </a:solidFill>
            </a:endParaRPr>
          </a:p>
        </p:txBody>
      </p:sp>
      <p:pic>
        <p:nvPicPr>
          <p:cNvPr id="9220" name="Picture 4" descr="C:\Arquivos de programas\Arquivos comuns\Microsoft Shared\Clipart\CAGCAT50\PE01460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348880"/>
            <a:ext cx="3384376" cy="346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1708</TotalTime>
  <Words>333</Words>
  <Application>Microsoft Macintosh PowerPoint</Application>
  <PresentationFormat>On-screen Show (4:3)</PresentationFormat>
  <Paragraphs>93</Paragraphs>
  <Slides>21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EAD 2</vt:lpstr>
      <vt:lpstr>Document</vt:lpstr>
      <vt:lpstr>Disciplina: Desenvolvimento de Recursos Humanos</vt:lpstr>
      <vt:lpstr>CULTURA ORGANIZACIONAL</vt:lpstr>
      <vt:lpstr>Principais Conceitos Níveis da Cultura  Elementos da Cultura  Formação da Cultura Identificação da Cultura Flexibilidade Potencial da Cultura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Crenças</vt:lpstr>
      <vt:lpstr>Rituais e Cerimônias</vt:lpstr>
      <vt:lpstr>Estórias e Mitos</vt:lpstr>
      <vt:lpstr>Tabus</vt:lpstr>
      <vt:lpstr>Heróis</vt:lpstr>
      <vt:lpstr>Comunicação</vt:lpstr>
      <vt:lpstr>Comunicação</vt:lpstr>
      <vt:lpstr>Cultura e Flexibilidade Organizacional</vt:lpstr>
      <vt:lpstr>PowerPoint Presentation</vt:lpstr>
      <vt:lpstr>PowerPoint Presentation</vt:lpstr>
      <vt:lpstr>CULTURA Conservadora                                   Inovadora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</dc:title>
  <dc:creator>.</dc:creator>
  <cp:lastModifiedBy>Eloise Livramento</cp:lastModifiedBy>
  <cp:revision>159</cp:revision>
  <dcterms:created xsi:type="dcterms:W3CDTF">2008-02-29T14:01:30Z</dcterms:created>
  <dcterms:modified xsi:type="dcterms:W3CDTF">2016-11-01T01:27:20Z</dcterms:modified>
</cp:coreProperties>
</file>