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2"/>
  </p:notesMasterIdLst>
  <p:sldIdLst>
    <p:sldId id="257" r:id="rId2"/>
    <p:sldId id="375" r:id="rId3"/>
    <p:sldId id="401" r:id="rId4"/>
    <p:sldId id="381" r:id="rId5"/>
    <p:sldId id="382" r:id="rId6"/>
    <p:sldId id="383" r:id="rId7"/>
    <p:sldId id="384" r:id="rId8"/>
    <p:sldId id="385" r:id="rId9"/>
    <p:sldId id="387" r:id="rId10"/>
    <p:sldId id="388" r:id="rId11"/>
    <p:sldId id="396" r:id="rId12"/>
    <p:sldId id="397" r:id="rId13"/>
    <p:sldId id="398" r:id="rId14"/>
    <p:sldId id="391" r:id="rId15"/>
    <p:sldId id="392" r:id="rId16"/>
    <p:sldId id="394" r:id="rId17"/>
    <p:sldId id="402" r:id="rId18"/>
    <p:sldId id="379" r:id="rId19"/>
    <p:sldId id="380" r:id="rId20"/>
    <p:sldId id="400" r:id="rId21"/>
  </p:sldIdLst>
  <p:sldSz cx="9144000" cy="6858000" type="screen4x3"/>
  <p:notesSz cx="6858000" cy="9144000"/>
  <p:custDataLst>
    <p:tags r:id="rId24"/>
  </p:custData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339933"/>
    <a:srgbClr val="66FFCC"/>
    <a:srgbClr val="00FF99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208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tags" Target="tags/tag1.xml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04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CED7630A-573F-4D86-9A1C-31D1C6A2C6A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095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D8E753A-1649-4C62-8232-A2C3D93F9C9E}" type="slidenum">
              <a:rPr lang="pt-BR" smtClean="0"/>
              <a:pPr/>
              <a:t>1</a:t>
            </a:fld>
            <a:endParaRPr lang="pt-BR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[final]barra-ead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250825" y="1341438"/>
            <a:ext cx="8713788" cy="1116012"/>
          </a:xfrm>
        </p:spPr>
        <p:txBody>
          <a:bodyPr/>
          <a:lstStyle>
            <a:lvl1pPr>
              <a:defRPr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323850" y="2852738"/>
            <a:ext cx="8424863" cy="3744912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2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02B11F-1C32-4586-88A9-72A0FAEF649B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40513" y="1557338"/>
            <a:ext cx="2057400" cy="4967287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68313" y="1557338"/>
            <a:ext cx="6019800" cy="4967287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43A183-BCBB-442B-A16A-1B2CB3C3BB9E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8313" y="1557338"/>
            <a:ext cx="8229600" cy="792162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5A82FB-C9D1-42B6-AC1B-36059DB2D18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50A7E0-4A5B-41E4-B73F-A5D0FAB0818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B28510-EA7C-4EFA-BBFD-32127D50DCD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10A8-2B5E-40B4-950F-4EBD6726E46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68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59313" y="2781300"/>
            <a:ext cx="4038600" cy="3743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C787DC-73A1-404B-A83B-CA102F7C7454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3B350-94DC-4666-B87A-D370497737DA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1A1CE-DDEE-4769-87D1-5C934361D902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F5C20-8CF7-4BD6-8DD9-D5018970B40F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08E7D9-DD8B-4365-9A45-359706DEED90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AC24D-80E4-4C3E-9A5C-220DE2F7E7E6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FFB27952-DDF6-4A3F-A070-21A7588E5C57}" type="slidenum">
              <a:rPr lang="pt-BR"/>
              <a:pPr>
                <a:defRPr/>
              </a:pPr>
              <a:t>‹#›</a:t>
            </a:fld>
            <a:endParaRPr lang="pt-BR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149" name="Rectangle 5"/>
          <p:cNvSpPr>
            <a:spLocks noChangeArrowheads="1"/>
          </p:cNvSpPr>
          <p:nvPr userDrawn="1"/>
        </p:nvSpPr>
        <p:spPr bwMode="auto">
          <a:xfrm>
            <a:off x="0" y="1268413"/>
            <a:ext cx="9144000" cy="5589587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8313" y="2781300"/>
            <a:ext cx="8229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31" name="Rectangle 7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68313" y="1557338"/>
            <a:ext cx="8229600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pic>
        <p:nvPicPr>
          <p:cNvPr id="1032" name="Picture 8" descr="[final]barra-ead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0"/>
            <a:ext cx="91440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895" r:id="rId1"/>
    <p:sldLayoutId id="2147483884" r:id="rId2"/>
    <p:sldLayoutId id="2147483885" r:id="rId3"/>
    <p:sldLayoutId id="2147483886" r:id="rId4"/>
    <p:sldLayoutId id="2147483887" r:id="rId5"/>
    <p:sldLayoutId id="2147483888" r:id="rId6"/>
    <p:sldLayoutId id="2147483889" r:id="rId7"/>
    <p:sldLayoutId id="2147483890" r:id="rId8"/>
    <p:sldLayoutId id="2147483891" r:id="rId9"/>
    <p:sldLayoutId id="2147483892" r:id="rId10"/>
    <p:sldLayoutId id="2147483893" r:id="rId11"/>
    <p:sldLayoutId id="2147483894" r:id="rId12"/>
    <p:sldLayoutId id="2147483896" r:id="rId13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bg2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323528" y="2348880"/>
            <a:ext cx="8748464" cy="1597025"/>
          </a:xfrm>
        </p:spPr>
        <p:txBody>
          <a:bodyPr/>
          <a:lstStyle/>
          <a:p>
            <a:pPr eaLnBrk="1" hangingPunct="1"/>
            <a:r>
              <a:rPr lang="pt-BR" b="0" dirty="0" smtClean="0">
                <a:solidFill>
                  <a:schemeClr val="bg1">
                    <a:lumMod val="50000"/>
                  </a:schemeClr>
                </a:solidFill>
              </a:rPr>
              <a:t>Disciplina:</a:t>
            </a: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pt-BR" sz="4400" dirty="0" smtClean="0">
                <a:solidFill>
                  <a:schemeClr val="bg1">
                    <a:lumMod val="50000"/>
                  </a:schemeClr>
                </a:solidFill>
              </a:rPr>
              <a:t>Desenvolvimento de Recursos Humanos</a:t>
            </a:r>
            <a:endParaRPr lang="pt-BR" sz="4400" dirty="0" smtClean="0">
              <a:solidFill>
                <a:schemeClr val="bg1">
                  <a:lumMod val="50000"/>
                </a:schemeClr>
              </a:solidFill>
              <a:effectLst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67544" y="5085184"/>
            <a:ext cx="8352927" cy="72008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Profª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 Eloise Helena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Livramento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800" b="1" dirty="0" err="1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Dellagnelo</a:t>
            </a:r>
            <a:endParaRPr lang="en-US" sz="2800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412776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Qualidade Total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492896"/>
            <a:ext cx="8101012" cy="4800600"/>
          </a:xfrm>
        </p:spPr>
        <p:txBody>
          <a:bodyPr/>
          <a:lstStyle/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Sistema de administração visando a obter qualidade em todas as áreas de atuação.</a:t>
            </a:r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pt-BR" dirty="0" smtClean="0"/>
          </a:p>
          <a:p>
            <a:pPr algn="ctr"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Modo de gestão de uma organização, centrado na qualidade, baseado na  participação de todos os seus membros, visando ao sucesso a longo prazo, por meio da satisfação do cliente e dos benefícios para os membros da organização e a sociedade</a:t>
            </a:r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1988840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Terceirizar</a:t>
            </a:r>
            <a:endParaRPr lang="pt-BR" dirty="0"/>
          </a:p>
        </p:txBody>
      </p:sp>
      <p:sp>
        <p:nvSpPr>
          <p:cNvPr id="24579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t-BR" smtClean="0"/>
          </a:p>
          <a:p>
            <a:pPr algn="ctr" eaLnBrk="1" hangingPunct="1">
              <a:buFont typeface="Wingdings 2" pitchFamily="18" charset="2"/>
              <a:buNone/>
            </a:pPr>
            <a:endParaRPr lang="pt-BR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smtClean="0"/>
              <a:t>Transferir para outras empresas </a:t>
            </a:r>
            <a:r>
              <a:rPr lang="pt-BR" b="1" smtClean="0"/>
              <a:t>atividades não essenciais na organização.</a:t>
            </a:r>
          </a:p>
          <a:p>
            <a:pPr algn="ctr" eaLnBrk="1" hangingPunct="1">
              <a:buFont typeface="Wingdings 2" pitchFamily="18" charset="2"/>
              <a:buNone/>
            </a:pPr>
            <a:endParaRPr lang="pt-BR" smtClean="0"/>
          </a:p>
          <a:p>
            <a:pPr eaLnBrk="1" hangingPunct="1">
              <a:buFont typeface="Wingdings 2" pitchFamily="18" charset="2"/>
              <a:buNone/>
            </a:pPr>
            <a:r>
              <a:rPr lang="pt-BR" b="1" smtClean="0"/>
              <a:t> </a:t>
            </a:r>
            <a:endParaRPr lang="pt-BR" smtClean="0"/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err="1" smtClean="0"/>
              <a:t>Quarteirizar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755576" y="2852936"/>
            <a:ext cx="7818437" cy="4800600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sz="2800" dirty="0" smtClean="0"/>
              <a:t>Contratar empresa para gerenciar as atividades terceirizadas</a:t>
            </a:r>
          </a:p>
          <a:p>
            <a:pPr algn="ctr" eaLnBrk="1" hangingPunct="1">
              <a:lnSpc>
                <a:spcPct val="150000"/>
              </a:lnSpc>
              <a:defRPr/>
            </a:pPr>
            <a:endParaRPr lang="pt-BR" sz="28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err="1" smtClean="0"/>
              <a:t>Teletrabalho</a:t>
            </a:r>
            <a:endParaRPr lang="pt-BR" dirty="0"/>
          </a:p>
        </p:txBody>
      </p:sp>
      <p:sp>
        <p:nvSpPr>
          <p:cNvPr id="26627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3888432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Levar o trabalho aos trabalhadores onde eles estiverem.</a:t>
            </a:r>
          </a:p>
          <a:p>
            <a:pPr eaLnBrk="1" hangingPunct="1"/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pt-BR" dirty="0" smtClean="0"/>
              <a:t>Exige autodisciplina e auto-motivação</a:t>
            </a:r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r>
              <a:rPr lang="pt-BR" dirty="0" smtClean="0"/>
              <a:t>Requer providências: reuniões periódicas, metas bem estabelecidas, responsabilidades bem definidas e compreendidas</a:t>
            </a:r>
          </a:p>
          <a:p>
            <a:pPr eaLnBrk="1" hangingPunct="1"/>
            <a:endParaRPr lang="pt-BR" dirty="0" smtClean="0"/>
          </a:p>
        </p:txBody>
      </p:sp>
      <p:sp>
        <p:nvSpPr>
          <p:cNvPr id="5" name="Seta dobrada para cima 4"/>
          <p:cNvSpPr/>
          <p:nvPr/>
        </p:nvSpPr>
        <p:spPr>
          <a:xfrm rot="5400000">
            <a:off x="215801" y="3104679"/>
            <a:ext cx="495300" cy="423862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Seta dobrada para cima 5"/>
          <p:cNvSpPr/>
          <p:nvPr/>
        </p:nvSpPr>
        <p:spPr>
          <a:xfrm rot="5400000">
            <a:off x="359817" y="4472831"/>
            <a:ext cx="495300" cy="423862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Gestão do Conhecimento</a:t>
            </a:r>
            <a:endParaRPr lang="pt-BR" dirty="0"/>
          </a:p>
        </p:txBody>
      </p:sp>
      <p:sp>
        <p:nvSpPr>
          <p:cNvPr id="19459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564904"/>
            <a:ext cx="796290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Tornar o conhecimento pessoal disponível para as pessoas que dele precisam na organização é a base da administração do conhecimento.</a:t>
            </a:r>
          </a:p>
          <a:p>
            <a:pPr algn="ct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O conhecimento existente na empresa pode ser usado para criar uma vantagem diferencial.</a:t>
            </a:r>
          </a:p>
          <a:p>
            <a:pPr lvl="2" eaLnBrk="1" hangingPunct="1">
              <a:buFont typeface="Wingdings 2" pitchFamily="18" charset="2"/>
              <a:buNone/>
            </a:pPr>
            <a:r>
              <a:rPr lang="pt-BR" dirty="0" smtClean="0"/>
              <a:t>			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ço Reservado para Conteúdo 2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3743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sz="3600" dirty="0" smtClean="0"/>
              <a:t>A gestão do conhecimento abrange a soma de tudo o que todos em uma empresa conhecem e que conferem à empresa sua vantagem competitiva.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Profissionais do conhecimento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Pessoas pagas para pensar e resolver situações complexas de sua especialidade.</a:t>
            </a:r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pt-BR" dirty="0" smtClean="0"/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Forma de administrar esses subordinados deve ser diferente.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/>
              <a:t>				</a:t>
            </a:r>
          </a:p>
          <a:p>
            <a:pPr eaLnBrk="1" hangingPunct="1">
              <a:buFont typeface="Wingdings 2" pitchFamily="18" charset="2"/>
              <a:buNone/>
              <a:defRPr/>
            </a:pPr>
            <a:r>
              <a:rPr lang="pt-BR" dirty="0" smtClean="0"/>
              <a:t>				para alguns, ai dá-se o surgimento do 			termo colaborador e associado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4" name="Seta dobrada para cima 3"/>
          <p:cNvSpPr/>
          <p:nvPr/>
        </p:nvSpPr>
        <p:spPr>
          <a:xfrm rot="5400000">
            <a:off x="2034034" y="5030862"/>
            <a:ext cx="755650" cy="576263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08" name="Group 148"/>
          <p:cNvGraphicFramePr>
            <a:graphicFrameLocks noGrp="1"/>
          </p:cNvGraphicFramePr>
          <p:nvPr>
            <p:ph/>
          </p:nvPr>
        </p:nvGraphicFramePr>
        <p:xfrm>
          <a:off x="503237" y="1844824"/>
          <a:ext cx="8173219" cy="3960439"/>
        </p:xfrm>
        <a:graphic>
          <a:graphicData uri="http://schemas.openxmlformats.org/drawingml/2006/table">
            <a:tbl>
              <a:tblPr/>
              <a:tblGrid>
                <a:gridCol w="2455119"/>
                <a:gridCol w="5718100"/>
              </a:tblGrid>
              <a:tr h="88503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CARACTERÍSTICA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EQUIPES DE TRABALHO  AUTOGERENCIÁVEIS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  <a:tr h="7539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COMPOSIÇÃO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Fixa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Integrada à estrutura organizacional da empresa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046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FORMALIDADE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Formais e permanentes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8835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LIGAÇÕES EXTERNAS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Feitas pelo líder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87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LIDERANÇA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 da distribuição de autoridade da organização</a:t>
                      </a:r>
                      <a:endParaRPr kumimoji="0" lang="pt-BR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53914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RESPONSABILIDADE DOS MEMBROS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Responsabilidade coletiva pela fabricação do produto ou prestação do serviço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10000"/>
                        <a:lumOff val="9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23528" y="2348880"/>
          <a:ext cx="8640763" cy="3518535"/>
        </p:xfrm>
        <a:graphic>
          <a:graphicData uri="http://schemas.openxmlformats.org/drawingml/2006/table">
            <a:tbl>
              <a:tblPr/>
              <a:tblGrid>
                <a:gridCol w="2595563"/>
                <a:gridCol w="6045200"/>
              </a:tblGrid>
              <a:tr h="681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FLEXIBILIDADE DE OBJETIVOS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Pouca 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Equipes tem atribuições definidas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786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DELEGAÇÃO DE AUTORIDADE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Autoridade para determinar a forma de execução da tarefa, para definir objetivos de desempenho e para configurar a equipe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68103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DESEMPENHO E RECOMPENSAS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Apoiar o esforço coletivo e desempenho grupal</a:t>
                      </a:r>
                    </a:p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Membros devem efetuar a avaliação dos pares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  <a:tr h="40798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TREINAMENTO/CAPACITAÇÃO</a:t>
                      </a:r>
                      <a:endParaRPr kumimoji="0" lang="pt-B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Deve priorizar as habilidades técnicas, sociais e administrativas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OUTROS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Não são apropriadas para trabalhos de curto prazo</a:t>
                      </a:r>
                      <a:endParaRPr kumimoji="0" lang="pt-BR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23528" y="1556792"/>
          <a:ext cx="8640763" cy="822960"/>
        </p:xfrm>
        <a:graphic>
          <a:graphicData uri="http://schemas.openxmlformats.org/drawingml/2006/table">
            <a:tbl>
              <a:tblPr/>
              <a:tblGrid>
                <a:gridCol w="2595563"/>
                <a:gridCol w="6045200"/>
              </a:tblGrid>
              <a:tr h="122833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CARACTERÍSTICA</a:t>
                      </a:r>
                      <a:endParaRPr kumimoji="0" lang="pt-BR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pt-BR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2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EQUIPES DE TRABALHO  AUTOGERENCIÁVEIS</a:t>
                      </a:r>
                      <a:endParaRPr kumimoji="0" lang="pt-BR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2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1259632" y="2276872"/>
          <a:ext cx="6696744" cy="3240360"/>
        </p:xfrm>
        <a:graphic>
          <a:graphicData uri="http://schemas.openxmlformats.org/drawingml/2006/table">
            <a:tbl>
              <a:tblPr/>
              <a:tblGrid>
                <a:gridCol w="3348372"/>
                <a:gridCol w="3348372"/>
              </a:tblGrid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b="1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NOVA ADMINISTRAÇÃO</a:t>
                      </a:r>
                      <a:endParaRPr lang="pt-BR" sz="20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b="1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ADMINISTRAÇÃO DE RH</a:t>
                      </a:r>
                      <a:endParaRPr lang="pt-BR" sz="200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Outplacement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Perda de emprego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Qualidade total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Comprometimento e lealdade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Downsizing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Qualificação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Teletrabalho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Multifuncionalidade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Reengenharia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Criatividade/ inovação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3DFEE"/>
                    </a:solidFill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Quarterização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Flexibilidade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05045"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en-US" sz="2000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Gestão</a:t>
                      </a:r>
                      <a:r>
                        <a:rPr lang="en-US" sz="2000" baseline="0" dirty="0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 do </a:t>
                      </a:r>
                      <a:r>
                        <a:rPr lang="en-US" sz="2000" baseline="0" dirty="0" err="1" smtClean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Conhecimento</a:t>
                      </a:r>
                      <a:endParaRPr lang="pt-BR" sz="2000" dirty="0">
                        <a:solidFill>
                          <a:schemeClr val="bg2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2000" dirty="0">
                          <a:solidFill>
                            <a:schemeClr val="bg2"/>
                          </a:solidFill>
                          <a:latin typeface="Times New Roman"/>
                          <a:ea typeface="Times New Roman"/>
                        </a:rPr>
                        <a:t>Profissional do conhecimento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85786" y="2000240"/>
            <a:ext cx="7725544" cy="792162"/>
          </a:xfrm>
        </p:spPr>
        <p:txBody>
          <a:bodyPr/>
          <a:lstStyle/>
          <a:p>
            <a:pPr>
              <a:defRPr/>
            </a:pPr>
            <a:r>
              <a:rPr lang="nso-ZA" dirty="0" smtClean="0"/>
              <a:t>UNIDADE 3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785786" y="3714752"/>
            <a:ext cx="77255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nso-ZA" sz="36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NOVAS</a:t>
            </a:r>
            <a:r>
              <a:rPr kumimoji="0" lang="nso-ZA" sz="3600" b="1" i="0" u="none" strike="noStrike" kern="0" cap="none" spc="0" normalizeH="0" noProof="0" dirty="0" smtClean="0">
                <a:ln>
                  <a:noFill/>
                </a:ln>
                <a:solidFill>
                  <a:schemeClr val="bg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TECNOLOGIAS DE ORGANIZAÇÃO E GESTÃO E A ADMINISTRAÇÃO DE RECURSOS HUMANOS</a:t>
            </a:r>
            <a:endParaRPr kumimoji="0" lang="nso-ZA" sz="36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92162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dirty="0" smtClean="0"/>
              <a:t>Exigências atuais na </a:t>
            </a:r>
            <a:r>
              <a:rPr lang="pt-BR" sz="3600" dirty="0" err="1" smtClean="0"/>
              <a:t>Adm</a:t>
            </a:r>
            <a:r>
              <a:rPr lang="pt-BR" sz="3600" dirty="0" smtClean="0"/>
              <a:t>. de RH</a:t>
            </a:r>
            <a:endParaRPr lang="pt-BR" sz="3600" dirty="0"/>
          </a:p>
        </p:txBody>
      </p:sp>
      <p:sp>
        <p:nvSpPr>
          <p:cNvPr id="28675" name="Espaço Reservado para Conteúdo 2"/>
          <p:cNvSpPr>
            <a:spLocks noGrp="1"/>
          </p:cNvSpPr>
          <p:nvPr>
            <p:ph idx="1"/>
          </p:nvPr>
        </p:nvSpPr>
        <p:spPr>
          <a:xfrm>
            <a:off x="1115616" y="2276872"/>
            <a:ext cx="7499350" cy="4800600"/>
          </a:xfrm>
        </p:spPr>
        <p:txBody>
          <a:bodyPr/>
          <a:lstStyle/>
          <a:p>
            <a:pPr eaLnBrk="1" hangingPunct="1">
              <a:buNone/>
            </a:pPr>
            <a:r>
              <a:rPr lang="pt-BR" sz="2800" dirty="0" smtClean="0"/>
              <a:t>Importância dos recursos humanos, das pessoas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smtClean="0"/>
              <a:t>com </a:t>
            </a:r>
            <a:r>
              <a:rPr lang="pt-BR" dirty="0" smtClean="0"/>
              <a:t>suas ambiguidades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dirty="0" smtClean="0"/>
              <a:t>representando uma vantagem competitiva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dirty="0" smtClean="0"/>
              <a:t>sendo um profissional adaptável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dirty="0" smtClean="0"/>
              <a:t>desenvolvendo suas competências, conhecimentos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dirty="0" smtClean="0"/>
              <a:t>tendo necessidade de comprometimento </a:t>
            </a:r>
          </a:p>
          <a:p>
            <a:pPr eaLnBrk="1" hangingPunct="1">
              <a:buFont typeface="Wingdings" pitchFamily="2" charset="2"/>
              <a:buChar char="ü"/>
            </a:pPr>
            <a:r>
              <a:rPr lang="pt-BR" dirty="0" smtClean="0"/>
              <a:t>exigindo um novo perfil de líderes.</a:t>
            </a:r>
          </a:p>
          <a:p>
            <a:pPr eaLnBrk="1" hangingPunct="1"/>
            <a:endParaRPr lang="pt-BR" dirty="0" smtClean="0"/>
          </a:p>
          <a:p>
            <a:pPr eaLnBrk="1" hangingPunct="1">
              <a:buFont typeface="Wingdings 2" pitchFamily="18" charset="2"/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>
          <a:xfrm>
            <a:off x="714348" y="1285860"/>
            <a:ext cx="7725544" cy="792162"/>
          </a:xfrm>
        </p:spPr>
        <p:txBody>
          <a:bodyPr/>
          <a:lstStyle/>
          <a:p>
            <a:pPr>
              <a:defRPr/>
            </a:pPr>
            <a:r>
              <a:rPr lang="nso-ZA" dirty="0" smtClean="0"/>
              <a:t>Tópicos a serem trabalhados:</a:t>
            </a:r>
          </a:p>
        </p:txBody>
      </p:sp>
      <p:sp>
        <p:nvSpPr>
          <p:cNvPr id="4" name="Título 1"/>
          <p:cNvSpPr txBox="1">
            <a:spLocks/>
          </p:cNvSpPr>
          <p:nvPr/>
        </p:nvSpPr>
        <p:spPr bwMode="auto">
          <a:xfrm>
            <a:off x="785786" y="3714752"/>
            <a:ext cx="77255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nso-ZA" sz="3600" b="1" i="0" u="none" strike="noStrike" kern="0" cap="none" spc="0" normalizeH="0" baseline="0" noProof="0" dirty="0" smtClean="0">
              <a:ln>
                <a:noFill/>
              </a:ln>
              <a:solidFill>
                <a:schemeClr val="bg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642910" y="2071679"/>
            <a:ext cx="7786742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000" dirty="0" smtClean="0">
                <a:solidFill>
                  <a:schemeClr val="bg2"/>
                </a:solidFill>
              </a:rPr>
              <a:t>Cenário de Mudanças: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Reengenharia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i="1" dirty="0" smtClean="0">
                <a:solidFill>
                  <a:schemeClr val="bg2"/>
                </a:solidFill>
              </a:rPr>
              <a:t> Downsizing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Qualidade Total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Terceirização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</a:t>
            </a:r>
            <a:r>
              <a:rPr lang="pt-BR" sz="2000" dirty="0" err="1" smtClean="0">
                <a:solidFill>
                  <a:schemeClr val="bg2"/>
                </a:solidFill>
              </a:rPr>
              <a:t>Teletrabalho</a:t>
            </a:r>
            <a:endParaRPr lang="pt-BR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As Equipes Multidisciplinares e Autogerenciáveis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pt-BR" sz="2000" dirty="0" smtClean="0">
                <a:solidFill>
                  <a:schemeClr val="bg2"/>
                </a:solidFill>
              </a:rPr>
              <a:t> Gestão do Conhecimento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 smtClean="0">
              <a:solidFill>
                <a:schemeClr val="bg2"/>
              </a:solidFill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pt-BR" sz="20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Reengenharia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43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  <a:defRPr/>
            </a:pPr>
            <a:r>
              <a:rPr lang="pt-BR" dirty="0" smtClean="0"/>
              <a:t>Repensar a empresa a partir do zero e reestruturá-la em torno dos processos.</a:t>
            </a:r>
          </a:p>
          <a:p>
            <a:pPr algn="ctr" eaLnBrk="1" hangingPunct="1">
              <a:buFont typeface="Wingdings 2" pitchFamily="18" charset="2"/>
              <a:buNone/>
              <a:defRPr/>
            </a:pPr>
            <a:endParaRPr lang="pt-BR" dirty="0" smtClean="0"/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Organizações viram o quão ineficientes eram e redesenharam seus processos para melhorá-los.</a:t>
            </a:r>
          </a:p>
          <a:p>
            <a:pPr lvl="1" eaLnBrk="1" hangingPunct="1">
              <a:defRPr/>
            </a:pPr>
            <a:endParaRPr lang="pt-BR" dirty="0" smtClean="0"/>
          </a:p>
          <a:p>
            <a:pPr lvl="1" eaLnBrk="1" hangingPunct="1">
              <a:buFont typeface="Verdana" pitchFamily="34" charset="0"/>
              <a:buNone/>
              <a:defRPr/>
            </a:pPr>
            <a:r>
              <a:rPr lang="pt-BR" dirty="0" smtClean="0"/>
              <a:t>       Maior qualificação das pessoas            			     Atividades mais variadas e complexas</a:t>
            </a:r>
          </a:p>
          <a:p>
            <a:pPr eaLnBrk="1" hangingPunct="1">
              <a:defRPr/>
            </a:pPr>
            <a:endParaRPr lang="pt-BR" dirty="0"/>
          </a:p>
        </p:txBody>
      </p:sp>
      <p:sp>
        <p:nvSpPr>
          <p:cNvPr id="5" name="Seta dobrada para cima 4"/>
          <p:cNvSpPr/>
          <p:nvPr/>
        </p:nvSpPr>
        <p:spPr>
          <a:xfrm rot="5400000">
            <a:off x="810221" y="4814515"/>
            <a:ext cx="648072" cy="325314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6" name="Seta dobrada para cima 5"/>
          <p:cNvSpPr/>
          <p:nvPr/>
        </p:nvSpPr>
        <p:spPr>
          <a:xfrm rot="5400000">
            <a:off x="1079550" y="5265266"/>
            <a:ext cx="323850" cy="539750"/>
          </a:xfrm>
          <a:prstGeom prst="bentUpArrow">
            <a:avLst>
              <a:gd name="adj1" fmla="val 25000"/>
              <a:gd name="adj2" fmla="val 25000"/>
              <a:gd name="adj3" fmla="val 50000"/>
            </a:avLst>
          </a:prstGeom>
          <a:solidFill>
            <a:schemeClr val="accent3">
              <a:lumMod val="5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t-BR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Reengenharia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Valorização das atividades que agregam valor ao produto ou serviço.</a:t>
            </a:r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endParaRPr lang="pt-BR" dirty="0" smtClean="0"/>
          </a:p>
          <a:p>
            <a:pPr eaLnBrk="1" hangingPunct="1">
              <a:buClr>
                <a:schemeClr val="accent3">
                  <a:lumMod val="50000"/>
                </a:schemeClr>
              </a:buClr>
              <a:buFont typeface="Wingdings" pitchFamily="2" charset="2"/>
              <a:buChar char="Ø"/>
              <a:defRPr/>
            </a:pPr>
            <a:r>
              <a:rPr lang="pt-BR" dirty="0" smtClean="0"/>
              <a:t>Possível conseqüência: redução de pessoal que gera problemas com lealdade, identificação com a empresa e comprometimento.</a:t>
            </a:r>
          </a:p>
          <a:p>
            <a:pPr eaLnBrk="1" hangingPunct="1">
              <a:defRPr/>
            </a:pPr>
            <a:endParaRPr lang="pt-B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err="1" smtClean="0"/>
              <a:t>Outplacement</a:t>
            </a:r>
            <a:endParaRPr lang="pt-BR" dirty="0"/>
          </a:p>
        </p:txBody>
      </p:sp>
      <p:sp>
        <p:nvSpPr>
          <p:cNvPr id="11267" name="Espaço Reservado para Conteúdo 2"/>
          <p:cNvSpPr>
            <a:spLocks noGrp="1"/>
          </p:cNvSpPr>
          <p:nvPr>
            <p:ph idx="1"/>
          </p:nvPr>
        </p:nvSpPr>
        <p:spPr>
          <a:xfrm>
            <a:off x="1435100" y="2012950"/>
            <a:ext cx="7499350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Busca melhorar a imagem da empresa com os “sobreviventes”, aumentando a lealdade e a confiança e a diminuição da probabilidade de que o demitido trabalhe para competidor, transferindo os conhecimentos adquiridos na empresa.</a:t>
            </a:r>
          </a:p>
          <a:p>
            <a:pPr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Downsizing</a:t>
            </a:r>
            <a:endParaRPr lang="pt-BR" dirty="0"/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t-BR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smtClean="0"/>
              <a:t>Corte de pessoal para diminuir o número  de níveis hierárquicos e tentar obter maior flexibilidade.</a:t>
            </a:r>
          </a:p>
          <a:p>
            <a:pPr eaLnBrk="1" hangingPunct="1"/>
            <a:endParaRPr lang="pt-BR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smtClean="0"/>
              <a:t>Tende a criar vantagens de curto prazo, mas na maioria dos casos elas não se prolongam no longo prazo.</a:t>
            </a:r>
          </a:p>
          <a:p>
            <a:pPr eaLnBrk="1" hangingPunct="1"/>
            <a:endParaRPr lang="pt-BR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pt-BR" dirty="0" smtClean="0"/>
              <a:t>Downsizing</a:t>
            </a:r>
            <a:endParaRPr lang="pt-BR" dirty="0"/>
          </a:p>
        </p:txBody>
      </p:sp>
      <p:sp>
        <p:nvSpPr>
          <p:cNvPr id="13315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743325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endParaRPr lang="pt-BR" dirty="0" smtClean="0"/>
          </a:p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Tem que ser bem planejado, e as pessoas com habilidades e competências importantes para a vantagem competitiva da empresa devem ser poupadas.</a:t>
            </a:r>
          </a:p>
          <a:p>
            <a:pPr algn="ctr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792162"/>
          </a:xfrm>
        </p:spPr>
        <p:txBody>
          <a:bodyPr/>
          <a:lstStyle/>
          <a:p>
            <a:pPr eaLnBrk="1" hangingPunct="1">
              <a:defRPr/>
            </a:pPr>
            <a:r>
              <a:rPr lang="pt-BR" dirty="0" smtClean="0"/>
              <a:t>Qualidade</a:t>
            </a:r>
            <a:endParaRPr lang="pt-BR" dirty="0"/>
          </a:p>
        </p:txBody>
      </p:sp>
      <p:sp>
        <p:nvSpPr>
          <p:cNvPr id="1536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2204864"/>
            <a:ext cx="7675562" cy="480060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Todas as propriedades ou características de um produto ou  serviço relacionadas à sua capacidade de satisfazer as necessidades explícitas ou implícitas dos que o utilizam sem prejudicar os que são afetados pelo uso do produto ou serviço.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t-BR" dirty="0" smtClean="0"/>
              <a:t> 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pt-BR" b="1" dirty="0" smtClean="0"/>
              <a:t>Quem decide se um produto é ou não de boa qualidade é o cliente.</a:t>
            </a:r>
          </a:p>
          <a:p>
            <a:pPr algn="ctr" eaLnBrk="1" hangingPunct="1"/>
            <a:endParaRPr lang="pt-BR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EAD 2">
  <a:themeElements>
    <a:clrScheme name="EAD 2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EAD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AD 2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AD 2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AD 2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1703</TotalTime>
  <Words>647</Words>
  <Application>Microsoft Macintosh PowerPoint</Application>
  <PresentationFormat>On-screen Show (4:3)</PresentationFormat>
  <Paragraphs>125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EAD 2</vt:lpstr>
      <vt:lpstr>Disciplina: Desenvolvimento de Recursos Humanos</vt:lpstr>
      <vt:lpstr>UNIDADE 3</vt:lpstr>
      <vt:lpstr>Tópicos a serem trabalhados:</vt:lpstr>
      <vt:lpstr>Reengenharia</vt:lpstr>
      <vt:lpstr>Reengenharia</vt:lpstr>
      <vt:lpstr>Outplacement</vt:lpstr>
      <vt:lpstr>Downsizing</vt:lpstr>
      <vt:lpstr>Downsizing</vt:lpstr>
      <vt:lpstr>Qualidade</vt:lpstr>
      <vt:lpstr>Qualidade Total</vt:lpstr>
      <vt:lpstr>Terceirizar</vt:lpstr>
      <vt:lpstr>Quarteirizar</vt:lpstr>
      <vt:lpstr>Teletrabalho</vt:lpstr>
      <vt:lpstr>Gestão do Conhecimento</vt:lpstr>
      <vt:lpstr>PowerPoint Presentation</vt:lpstr>
      <vt:lpstr>Profissionais do conhecimento</vt:lpstr>
      <vt:lpstr>PowerPoint Presentation</vt:lpstr>
      <vt:lpstr>PowerPoint Presentation</vt:lpstr>
      <vt:lpstr>PowerPoint Presentation</vt:lpstr>
      <vt:lpstr>Exigências atuais na Adm. de RH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DISCIPLINA</dc:title>
  <dc:creator>.</dc:creator>
  <cp:lastModifiedBy>Eloise Livramento</cp:lastModifiedBy>
  <cp:revision>163</cp:revision>
  <dcterms:created xsi:type="dcterms:W3CDTF">2008-02-29T14:01:30Z</dcterms:created>
  <dcterms:modified xsi:type="dcterms:W3CDTF">2016-11-01T01:25:09Z</dcterms:modified>
</cp:coreProperties>
</file>