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8"/>
  </p:notesMasterIdLst>
  <p:sldIdLst>
    <p:sldId id="257" r:id="rId2"/>
    <p:sldId id="375" r:id="rId3"/>
    <p:sldId id="376" r:id="rId4"/>
    <p:sldId id="377" r:id="rId5"/>
    <p:sldId id="378" r:id="rId6"/>
    <p:sldId id="379" r:id="rId7"/>
    <p:sldId id="380" r:id="rId8"/>
    <p:sldId id="381" r:id="rId9"/>
    <p:sldId id="384" r:id="rId10"/>
    <p:sldId id="385" r:id="rId11"/>
    <p:sldId id="386" r:id="rId12"/>
    <p:sldId id="388" r:id="rId13"/>
    <p:sldId id="389" r:id="rId14"/>
    <p:sldId id="387" r:id="rId15"/>
    <p:sldId id="390" r:id="rId16"/>
    <p:sldId id="382" r:id="rId17"/>
  </p:sldIdLst>
  <p:sldSz cx="9144000" cy="6858000" type="screen4x3"/>
  <p:notesSz cx="6858000" cy="9144000"/>
  <p:custDataLst>
    <p:tags r:id="rId20"/>
  </p:custDataLst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339933"/>
    <a:srgbClr val="66FFCC"/>
    <a:srgbClr val="00FF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192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gs" Target="tags/tag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04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CED7630A-573F-4D86-9A1C-31D1C6A2C6AF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00954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8E753A-1649-4C62-8232-A2C3D93F9C9E}" type="slidenum">
              <a:rPr lang="pt-BR" smtClean="0"/>
              <a:pPr/>
              <a:t>1</a:t>
            </a:fld>
            <a:endParaRPr lang="pt-BR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[final]barra-ead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250825" y="1341438"/>
            <a:ext cx="8713788" cy="1116012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23850" y="2852738"/>
            <a:ext cx="8424863" cy="3744912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200"/>
            </a:lvl1pPr>
          </a:lstStyle>
          <a:p>
            <a:r>
              <a:rPr lang="pt-BR"/>
              <a:t>Clique para editar o estilo do subtítulo mestre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02B11F-1C32-4586-88A9-72A0FAEF649B}" type="slidenum">
              <a:rPr lang="pt-BR"/>
              <a:pPr>
                <a:defRPr/>
              </a:pPr>
              <a:t>‹#›</a:t>
            </a:fld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40513" y="1557338"/>
            <a:ext cx="2057400" cy="4967287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68313" y="1557338"/>
            <a:ext cx="6019800" cy="4967287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43A183-BCBB-442B-A16A-1B2CB3C3BB9E}" type="slidenum">
              <a:rPr lang="pt-BR"/>
              <a:pPr>
                <a:defRPr/>
              </a:pPr>
              <a:t>‹#›</a:t>
            </a:fld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8313" y="1557338"/>
            <a:ext cx="8229600" cy="792162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68313" y="2781300"/>
            <a:ext cx="4038600" cy="374332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59313" y="2781300"/>
            <a:ext cx="4038600" cy="374332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5A82FB-C9D1-42B6-AC1B-36059DB2D187}" type="slidenum">
              <a:rPr lang="pt-BR"/>
              <a:pPr>
                <a:defRPr/>
              </a:pPr>
              <a:t>‹#›</a:t>
            </a:fld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B28510-EA7C-4EFA-BBFD-32127D50DCD2}" type="slidenum">
              <a:rPr lang="pt-BR"/>
              <a:pPr>
                <a:defRPr/>
              </a:pPr>
              <a:t>‹#›</a:t>
            </a:fld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110A8-2B5E-40B4-950F-4EBD6726E464}" type="slidenum">
              <a:rPr lang="pt-BR"/>
              <a:pPr>
                <a:defRPr/>
              </a:pPr>
              <a:t>‹#›</a:t>
            </a:fld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68313" y="2781300"/>
            <a:ext cx="4038600" cy="3743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59313" y="2781300"/>
            <a:ext cx="4038600" cy="3743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C787DC-73A1-404B-A83B-CA102F7C7454}" type="slidenum">
              <a:rPr lang="pt-BR"/>
              <a:pPr>
                <a:defRPr/>
              </a:pPr>
              <a:t>‹#›</a:t>
            </a:fld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3B350-94DC-4666-B87A-D370497737DA}" type="slidenum">
              <a:rPr lang="pt-BR"/>
              <a:pPr>
                <a:defRPr/>
              </a:pPr>
              <a:t>‹#›</a:t>
            </a:fld>
            <a:endParaRPr lang="pt-BR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31A1CE-DDEE-4769-87D1-5C934361D902}" type="slidenum">
              <a:rPr lang="pt-BR"/>
              <a:pPr>
                <a:defRPr/>
              </a:pPr>
              <a:t>‹#›</a:t>
            </a:fld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5F5C20-8CF7-4BD6-8DD9-D5018970B40F}" type="slidenum">
              <a:rPr lang="pt-BR"/>
              <a:pPr>
                <a:defRPr/>
              </a:pPr>
              <a:t>‹#›</a:t>
            </a:fld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08E7D9-DD8B-4365-9A45-359706DEED90}" type="slidenum">
              <a:rPr lang="pt-BR"/>
              <a:pPr>
                <a:defRPr/>
              </a:pPr>
              <a:t>‹#›</a:t>
            </a:fld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0AC24D-80E4-4C3E-9A5C-220DE2F7E7E6}" type="slidenum">
              <a:rPr lang="pt-BR"/>
              <a:pPr>
                <a:defRPr/>
              </a:pPr>
              <a:t>‹#›</a:t>
            </a:fld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FFB27952-DDF6-4A3F-A070-21A7588E5C57}" type="slidenum">
              <a:rPr lang="pt-BR"/>
              <a:pPr>
                <a:defRPr/>
              </a:pPr>
              <a:t>‹#›</a:t>
            </a:fld>
            <a:endParaRPr lang="pt-BR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149" name="Rectangle 5"/>
          <p:cNvSpPr>
            <a:spLocks noChangeArrowheads="1"/>
          </p:cNvSpPr>
          <p:nvPr userDrawn="1"/>
        </p:nvSpPr>
        <p:spPr bwMode="auto">
          <a:xfrm>
            <a:off x="0" y="1268413"/>
            <a:ext cx="9144000" cy="558958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2781300"/>
            <a:ext cx="82296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1031" name="Rectangle 7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68313" y="1557338"/>
            <a:ext cx="82296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pic>
        <p:nvPicPr>
          <p:cNvPr id="1032" name="Picture 8" descr="[final]barra-ead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895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4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4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wmf"/><Relationship Id="rId3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323528" y="2348880"/>
            <a:ext cx="8748464" cy="1597025"/>
          </a:xfrm>
        </p:spPr>
        <p:txBody>
          <a:bodyPr/>
          <a:lstStyle/>
          <a:p>
            <a:pPr eaLnBrk="1" hangingPunct="1"/>
            <a:r>
              <a:rPr lang="pt-BR" b="0" dirty="0" smtClean="0">
                <a:solidFill>
                  <a:schemeClr val="bg1">
                    <a:lumMod val="50000"/>
                  </a:schemeClr>
                </a:solidFill>
              </a:rPr>
              <a:t>Disciplina:</a:t>
            </a:r>
            <a:r>
              <a:rPr lang="pt-BR" sz="44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pt-BR" sz="44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pt-BR" sz="4400" dirty="0" smtClean="0">
                <a:solidFill>
                  <a:schemeClr val="bg1">
                    <a:lumMod val="50000"/>
                  </a:schemeClr>
                </a:solidFill>
              </a:rPr>
              <a:t>Desenvolvimento de Recursos Humanos</a:t>
            </a:r>
            <a:endParaRPr lang="pt-BR" sz="4400" dirty="0" smtClean="0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67544" y="5085184"/>
            <a:ext cx="8352927" cy="72008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Profª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Eloise Helena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Livramento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Dellagnelo</a:t>
            </a:r>
            <a:endParaRPr lang="en-US" sz="28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 bwMode="auto">
          <a:xfrm>
            <a:off x="179512" y="2276872"/>
            <a:ext cx="8229600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kern="0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0" dirty="0" err="1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Nível</a:t>
            </a:r>
            <a:r>
              <a:rPr lang="en-US" sz="2800" kern="0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sz="2800" kern="0" dirty="0" err="1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desenvolvimento</a:t>
            </a:r>
            <a:r>
              <a:rPr lang="en-US" sz="2800" kern="0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0" dirty="0" err="1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econômico</a:t>
            </a:r>
            <a:r>
              <a:rPr lang="en-US" sz="2800" kern="0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 do </a:t>
            </a:r>
            <a:r>
              <a:rPr lang="en-US" sz="2800" kern="0" dirty="0" err="1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país</a:t>
            </a:r>
            <a:endParaRPr lang="en-US" sz="2800" kern="0" dirty="0" smtClean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kern="0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 Regime </a:t>
            </a:r>
            <a:r>
              <a:rPr lang="en-US" sz="2800" kern="0" dirty="0" err="1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democrático</a:t>
            </a:r>
            <a:endParaRPr lang="en-US" sz="2800" kern="0" dirty="0" smtClean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kern="0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0" dirty="0" err="1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Sindicato</a:t>
            </a:r>
            <a:r>
              <a:rPr lang="en-US" sz="2800" kern="0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 forte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800" kern="0" dirty="0" smtClean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800" kern="0" dirty="0" smtClean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800" kern="0" dirty="0" smtClean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 err="1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Intervenção</a:t>
            </a:r>
            <a:r>
              <a:rPr lang="en-US" sz="2800" kern="0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0" dirty="0" err="1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Estatal</a:t>
            </a:r>
            <a:r>
              <a:rPr lang="en-US" sz="2800" kern="0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 via </a:t>
            </a:r>
            <a:r>
              <a:rPr lang="en-US" sz="2800" kern="0" dirty="0" err="1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Legislação</a:t>
            </a:r>
            <a:r>
              <a:rPr lang="en-US" sz="2800" kern="0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0" dirty="0" err="1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trabalhista</a:t>
            </a:r>
            <a:r>
              <a:rPr lang="en-US" sz="2800" kern="0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0" dirty="0" err="1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menor</a:t>
            </a:r>
            <a:endParaRPr kumimoji="0" lang="pt-BR" sz="280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5400000">
            <a:off x="3995936" y="4221088"/>
            <a:ext cx="72008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Sindicatos</a:t>
            </a:r>
            <a:endParaRPr lang="pt-BR" dirty="0"/>
          </a:p>
        </p:txBody>
      </p:sp>
      <p:sp>
        <p:nvSpPr>
          <p:cNvPr id="4" name="Title 2"/>
          <p:cNvSpPr txBox="1">
            <a:spLocks/>
          </p:cNvSpPr>
          <p:nvPr/>
        </p:nvSpPr>
        <p:spPr bwMode="auto">
          <a:xfrm>
            <a:off x="395536" y="2708920"/>
            <a:ext cx="8229600" cy="1152128"/>
          </a:xfrm>
          <a:prstGeom prst="rect">
            <a:avLst/>
          </a:prstGeom>
          <a:noFill/>
          <a:ln w="9525">
            <a:solidFill>
              <a:schemeClr val="tx2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pt-BR" sz="2800" dirty="0" smtClean="0">
              <a:solidFill>
                <a:schemeClr val="bg2"/>
              </a:solidFill>
            </a:endParaRPr>
          </a:p>
          <a:p>
            <a:pPr algn="ctr" eaLnBrk="0" hangingPunct="0"/>
            <a:r>
              <a:rPr lang="pt-BR" sz="2800" dirty="0" smtClean="0">
                <a:solidFill>
                  <a:schemeClr val="bg2"/>
                </a:solidFill>
              </a:rPr>
              <a:t>Uma agremiação voltada para a defesa dos interesses comuns de seus membros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280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4869160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2"/>
                </a:solidFill>
              </a:rPr>
              <a:t>EMPREGADOS</a:t>
            </a:r>
            <a:endParaRPr lang="pt-BR" sz="2800" dirty="0">
              <a:solidFill>
                <a:schemeClr val="bg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32040" y="4797152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2"/>
                </a:solidFill>
              </a:rPr>
              <a:t>EMPREGADORES</a:t>
            </a:r>
            <a:endParaRPr lang="pt-BR" sz="2800" dirty="0">
              <a:solidFill>
                <a:schemeClr val="bg2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rot="5400000">
            <a:off x="2267744" y="4077072"/>
            <a:ext cx="504056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292080" y="4149080"/>
            <a:ext cx="504056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9552" y="1124744"/>
            <a:ext cx="8229600" cy="792162"/>
          </a:xfrm>
        </p:spPr>
        <p:txBody>
          <a:bodyPr/>
          <a:lstStyle/>
          <a:p>
            <a:r>
              <a:rPr lang="en-US" sz="2800" dirty="0" err="1" smtClean="0"/>
              <a:t>Movimento</a:t>
            </a:r>
            <a:r>
              <a:rPr lang="en-US" sz="2800" dirty="0" smtClean="0"/>
              <a:t> </a:t>
            </a:r>
            <a:r>
              <a:rPr lang="en-US" sz="2800" dirty="0" err="1" smtClean="0"/>
              <a:t>Sindical</a:t>
            </a:r>
            <a:r>
              <a:rPr lang="en-US" sz="2800" dirty="0" smtClean="0"/>
              <a:t> no </a:t>
            </a:r>
            <a:r>
              <a:rPr lang="en-US" sz="2800" dirty="0" err="1" smtClean="0"/>
              <a:t>Brasil</a:t>
            </a:r>
            <a:endParaRPr lang="pt-BR" sz="2800" dirty="0"/>
          </a:p>
        </p:txBody>
      </p:sp>
      <p:sp>
        <p:nvSpPr>
          <p:cNvPr id="4" name="Title 2"/>
          <p:cNvSpPr txBox="1">
            <a:spLocks/>
          </p:cNvSpPr>
          <p:nvPr/>
        </p:nvSpPr>
        <p:spPr bwMode="auto">
          <a:xfrm>
            <a:off x="251520" y="1916832"/>
            <a:ext cx="8517632" cy="49411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pt-BR" dirty="0" smtClean="0">
              <a:solidFill>
                <a:schemeClr val="bg2"/>
              </a:solidFill>
            </a:endParaRPr>
          </a:p>
          <a:p>
            <a:pPr lvl="0" algn="just" eaLnBrk="0" hangingPunct="0">
              <a:buFont typeface="Wingdings" pitchFamily="2" charset="2"/>
              <a:buChar char="ü"/>
            </a:pPr>
            <a:r>
              <a:rPr lang="pt-BR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1812</a:t>
            </a:r>
            <a:r>
              <a:rPr lang="pt-BR" dirty="0" smtClean="0">
                <a:solidFill>
                  <a:schemeClr val="bg2"/>
                </a:solidFill>
              </a:rPr>
              <a:t> surge em Pernambuco a Associação dos Estivadores</a:t>
            </a:r>
          </a:p>
          <a:p>
            <a:pPr lvl="0" algn="just" eaLnBrk="0" hangingPunct="0">
              <a:buFont typeface="Wingdings" pitchFamily="2" charset="2"/>
              <a:buChar char="ü"/>
            </a:pPr>
            <a:r>
              <a:rPr lang="pt-BR" dirty="0" smtClean="0">
                <a:solidFill>
                  <a:schemeClr val="bg2"/>
                </a:solidFill>
              </a:rPr>
              <a:t>primeira Constituição Brasileira, datada de </a:t>
            </a:r>
            <a:r>
              <a:rPr lang="pt-BR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1824</a:t>
            </a:r>
            <a:r>
              <a:rPr lang="pt-BR" dirty="0" smtClean="0">
                <a:solidFill>
                  <a:schemeClr val="bg2"/>
                </a:solidFill>
              </a:rPr>
              <a:t>, </a:t>
            </a:r>
            <a:r>
              <a:rPr lang="pt-BR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proibiu</a:t>
            </a:r>
            <a:r>
              <a:rPr lang="pt-BR" dirty="0" smtClean="0">
                <a:solidFill>
                  <a:schemeClr val="bg2"/>
                </a:solidFill>
              </a:rPr>
              <a:t> a existência de organizações profissionais</a:t>
            </a:r>
          </a:p>
          <a:p>
            <a:pPr lvl="0" algn="just" eaLnBrk="0" hangingPunct="0">
              <a:buFont typeface="Wingdings" pitchFamily="2" charset="2"/>
              <a:buChar char="ü"/>
            </a:pPr>
            <a:r>
              <a:rPr lang="pt-BR" dirty="0" smtClean="0">
                <a:solidFill>
                  <a:schemeClr val="bg2"/>
                </a:solidFill>
              </a:rPr>
              <a:t>Em </a:t>
            </a:r>
            <a:r>
              <a:rPr lang="pt-BR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1858,</a:t>
            </a:r>
            <a:r>
              <a:rPr lang="pt-BR" dirty="0" smtClean="0">
                <a:solidFill>
                  <a:schemeClr val="bg2"/>
                </a:solidFill>
              </a:rPr>
              <a:t> no Rio de Janeiro, os tipógrafos fizeram a </a:t>
            </a:r>
            <a:r>
              <a:rPr lang="pt-BR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primeira greve</a:t>
            </a:r>
          </a:p>
          <a:p>
            <a:pPr lvl="0" algn="just" eaLnBrk="0" hangingPunct="0">
              <a:buFont typeface="Wingdings" pitchFamily="2" charset="2"/>
              <a:buChar char="ü"/>
            </a:pPr>
            <a:r>
              <a:rPr lang="pt-BR" dirty="0" smtClean="0">
                <a:solidFill>
                  <a:schemeClr val="bg2"/>
                </a:solidFill>
              </a:rPr>
              <a:t>a partir de </a:t>
            </a:r>
            <a:r>
              <a:rPr lang="pt-BR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1888</a:t>
            </a:r>
            <a:r>
              <a:rPr lang="pt-BR" dirty="0" smtClean="0">
                <a:solidFill>
                  <a:schemeClr val="bg2"/>
                </a:solidFill>
              </a:rPr>
              <a:t>, ano da abolição da escravatura, que se observa um impulso nas tentat</a:t>
            </a:r>
            <a:r>
              <a:rPr lang="pt-BR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ivas de associativismo</a:t>
            </a:r>
          </a:p>
          <a:p>
            <a:pPr lvl="0" algn="just" eaLnBrk="0" hangingPunct="0">
              <a:buFont typeface="Wingdings" pitchFamily="2" charset="2"/>
              <a:buChar char="ü"/>
            </a:pPr>
            <a:r>
              <a:rPr lang="pt-BR" dirty="0" smtClean="0">
                <a:solidFill>
                  <a:schemeClr val="bg2"/>
                </a:solidFill>
              </a:rPr>
              <a:t>garantido o </a:t>
            </a:r>
            <a:r>
              <a:rPr lang="pt-BR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direito de associação </a:t>
            </a:r>
            <a:r>
              <a:rPr lang="pt-BR" dirty="0" smtClean="0">
                <a:solidFill>
                  <a:schemeClr val="bg2"/>
                </a:solidFill>
              </a:rPr>
              <a:t>na Constituição de </a:t>
            </a:r>
            <a:r>
              <a:rPr lang="pt-BR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1891</a:t>
            </a:r>
          </a:p>
          <a:p>
            <a:pPr lvl="0" algn="just" eaLnBrk="0" hangingPunct="0">
              <a:buFont typeface="Wingdings" pitchFamily="2" charset="2"/>
              <a:buChar char="ü"/>
            </a:pPr>
            <a:r>
              <a:rPr lang="pt-BR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1903</a:t>
            </a:r>
            <a:r>
              <a:rPr lang="pt-BR" dirty="0" smtClean="0">
                <a:solidFill>
                  <a:schemeClr val="bg2"/>
                </a:solidFill>
              </a:rPr>
              <a:t>, o Decreto 979 autorizou a criação de </a:t>
            </a:r>
            <a:r>
              <a:rPr lang="pt-BR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sindicatos rurais</a:t>
            </a:r>
          </a:p>
          <a:p>
            <a:pPr lvl="0" algn="just" eaLnBrk="0" hangingPunct="0">
              <a:buFont typeface="Wingdings" pitchFamily="2" charset="2"/>
              <a:buChar char="ü"/>
            </a:pPr>
            <a:r>
              <a:rPr lang="pt-BR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movimento operário </a:t>
            </a:r>
            <a:r>
              <a:rPr lang="pt-BR" dirty="0" smtClean="0">
                <a:solidFill>
                  <a:srgbClr val="FF6600"/>
                </a:solidFill>
              </a:rPr>
              <a:t>brasileiro viveu anos de fortalecimento entre </a:t>
            </a:r>
            <a:r>
              <a:rPr lang="pt-BR" dirty="0" smtClean="0">
                <a:solidFill>
                  <a:srgbClr val="0A47FF"/>
                </a:solidFill>
              </a:rPr>
              <a:t>1917 e 1920</a:t>
            </a:r>
          </a:p>
          <a:p>
            <a:pPr lvl="0" algn="just" eaLnBrk="0" hangingPunct="0">
              <a:buFont typeface="Wingdings" pitchFamily="2" charset="2"/>
              <a:buChar char="ü"/>
            </a:pPr>
            <a:r>
              <a:rPr lang="pt-BR" dirty="0" smtClean="0">
                <a:solidFill>
                  <a:srgbClr val="0A47FF"/>
                </a:solidFill>
              </a:rPr>
              <a:t>Em 1930</a:t>
            </a:r>
            <a:r>
              <a:rPr lang="pt-BR" dirty="0" smtClean="0">
                <a:solidFill>
                  <a:srgbClr val="FF6600"/>
                </a:solidFill>
              </a:rPr>
              <a:t>, o Governo Federal criou o </a:t>
            </a:r>
            <a:r>
              <a:rPr lang="pt-BR" dirty="0" smtClean="0">
                <a:solidFill>
                  <a:srgbClr val="0A47FF"/>
                </a:solidFill>
              </a:rPr>
              <a:t>Ministério do Trabalho </a:t>
            </a:r>
            <a:r>
              <a:rPr lang="pt-BR" dirty="0" smtClean="0">
                <a:solidFill>
                  <a:srgbClr val="FF6600"/>
                </a:solidFill>
              </a:rPr>
              <a:t>e em 1931 regulamentou, por decreto, a </a:t>
            </a:r>
            <a:r>
              <a:rPr lang="pt-BR" dirty="0" smtClean="0">
                <a:solidFill>
                  <a:srgbClr val="0A47FF"/>
                </a:solidFill>
              </a:rPr>
              <a:t>sindicalização das classes patronais e operárias</a:t>
            </a:r>
          </a:p>
          <a:p>
            <a:pPr lvl="0" algn="just" eaLnBrk="0" hangingPunct="0">
              <a:buFont typeface="Wingdings" pitchFamily="2" charset="2"/>
              <a:buChar char="ü"/>
            </a:pPr>
            <a:r>
              <a:rPr lang="pt-BR" dirty="0" smtClean="0">
                <a:solidFill>
                  <a:srgbClr val="0A47FF"/>
                </a:solidFill>
              </a:rPr>
              <a:t>Golpe Militar de 1964 </a:t>
            </a:r>
            <a:r>
              <a:rPr lang="pt-BR" dirty="0" smtClean="0">
                <a:solidFill>
                  <a:srgbClr val="FF6600"/>
                </a:solidFill>
              </a:rPr>
              <a:t>o país vive um período de intervenção, repressão e </a:t>
            </a:r>
            <a:r>
              <a:rPr lang="pt-BR" dirty="0" smtClean="0">
                <a:solidFill>
                  <a:srgbClr val="0A47FF"/>
                </a:solidFill>
              </a:rPr>
              <a:t>desmonte do sindicalismo mais combativo</a:t>
            </a:r>
          </a:p>
          <a:p>
            <a:pPr lvl="0" algn="just" eaLnBrk="0" hangingPunct="0">
              <a:buFont typeface="Wingdings" pitchFamily="2" charset="2"/>
              <a:buChar char="ü"/>
            </a:pPr>
            <a:r>
              <a:rPr lang="pt-BR" dirty="0" smtClean="0">
                <a:solidFill>
                  <a:srgbClr val="0A47FF"/>
                </a:solidFill>
              </a:rPr>
              <a:t>retomada</a:t>
            </a:r>
            <a:r>
              <a:rPr lang="pt-BR" dirty="0" smtClean="0">
                <a:solidFill>
                  <a:srgbClr val="FF6600"/>
                </a:solidFill>
              </a:rPr>
              <a:t> das mobilizações só se dá em </a:t>
            </a:r>
            <a:r>
              <a:rPr lang="pt-BR" dirty="0" smtClean="0">
                <a:solidFill>
                  <a:srgbClr val="0A47FF"/>
                </a:solidFill>
              </a:rPr>
              <a:t>1978/79, </a:t>
            </a:r>
            <a:r>
              <a:rPr lang="pt-BR" dirty="0" smtClean="0">
                <a:solidFill>
                  <a:srgbClr val="FF6600"/>
                </a:solidFill>
              </a:rPr>
              <a:t>com as greves do ABC paulista</a:t>
            </a:r>
          </a:p>
          <a:p>
            <a:pPr lvl="0" algn="just" eaLnBrk="0" hangingPunct="0">
              <a:buFont typeface="Wingdings" pitchFamily="2" charset="2"/>
              <a:buChar char="ü"/>
            </a:pPr>
            <a:r>
              <a:rPr lang="pt-BR" dirty="0" smtClean="0">
                <a:solidFill>
                  <a:srgbClr val="FF6600"/>
                </a:solidFill>
              </a:rPr>
              <a:t>Mais recentemente, surgimento do que se convencionou chamar de </a:t>
            </a:r>
            <a:r>
              <a:rPr lang="pt-BR" dirty="0" smtClean="0">
                <a:solidFill>
                  <a:srgbClr val="0A47FF"/>
                </a:solidFill>
              </a:rPr>
              <a:t>“novo sindicalismo”</a:t>
            </a:r>
          </a:p>
          <a:p>
            <a:pPr lvl="0" algn="ctr" eaLnBrk="0" hangingPunct="0"/>
            <a:endParaRPr kumimoji="0" lang="pt-BR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 smtClean="0"/>
              <a:t>Conflitos</a:t>
            </a:r>
            <a:r>
              <a:rPr lang="en-US" sz="3200" dirty="0" smtClean="0"/>
              <a:t> </a:t>
            </a:r>
            <a:r>
              <a:rPr lang="en-US" sz="3200" dirty="0" err="1" smtClean="0"/>
              <a:t>Trabalhistas</a:t>
            </a:r>
            <a:endParaRPr lang="pt-BR" sz="3200" dirty="0"/>
          </a:p>
        </p:txBody>
      </p:sp>
      <p:sp>
        <p:nvSpPr>
          <p:cNvPr id="4" name="Title 2"/>
          <p:cNvSpPr txBox="1">
            <a:spLocks/>
          </p:cNvSpPr>
          <p:nvPr/>
        </p:nvSpPr>
        <p:spPr bwMode="auto">
          <a:xfrm>
            <a:off x="395536" y="2924944"/>
            <a:ext cx="8229600" cy="2952328"/>
          </a:xfrm>
          <a:prstGeom prst="rect">
            <a:avLst/>
          </a:prstGeom>
          <a:noFill/>
          <a:ln w="9525">
            <a:solidFill>
              <a:schemeClr val="tx2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pt-BR" sz="2800" dirty="0" smtClean="0">
              <a:solidFill>
                <a:schemeClr val="bg2"/>
              </a:solidFill>
            </a:endParaRPr>
          </a:p>
          <a:p>
            <a:r>
              <a:rPr lang="pt-BR" sz="2800" dirty="0" smtClean="0">
                <a:solidFill>
                  <a:schemeClr val="bg2"/>
                </a:solidFill>
              </a:rPr>
              <a:t>Vários tipos de reivindicações:</a:t>
            </a:r>
          </a:p>
          <a:p>
            <a:endParaRPr lang="pt-BR" sz="2800" dirty="0" smtClean="0">
              <a:solidFill>
                <a:schemeClr val="bg2"/>
              </a:solidFill>
            </a:endParaRPr>
          </a:p>
          <a:p>
            <a:pPr lvl="0">
              <a:spcAft>
                <a:spcPts val="600"/>
              </a:spcAft>
              <a:buFont typeface="Wingdings" pitchFamily="2" charset="2"/>
              <a:buChar char="ü"/>
            </a:pPr>
            <a:r>
              <a:rPr lang="pt-BR" sz="2800" dirty="0" smtClean="0">
                <a:solidFill>
                  <a:schemeClr val="bg2"/>
                </a:solidFill>
              </a:rPr>
              <a:t>Condições legais de trabalho</a:t>
            </a:r>
          </a:p>
          <a:p>
            <a:pPr lvl="0">
              <a:spcAft>
                <a:spcPts val="600"/>
              </a:spcAft>
              <a:buFont typeface="Wingdings" pitchFamily="2" charset="2"/>
              <a:buChar char="ü"/>
            </a:pPr>
            <a:r>
              <a:rPr lang="pt-BR" sz="2800" dirty="0" smtClean="0">
                <a:solidFill>
                  <a:schemeClr val="bg2"/>
                </a:solidFill>
              </a:rPr>
              <a:t>Condições econômicas de trabalho</a:t>
            </a:r>
          </a:p>
          <a:p>
            <a:pPr lvl="0">
              <a:spcAft>
                <a:spcPts val="600"/>
              </a:spcAft>
              <a:buFont typeface="Wingdings" pitchFamily="2" charset="2"/>
              <a:buChar char="ü"/>
            </a:pPr>
            <a:r>
              <a:rPr lang="pt-BR" sz="2800" dirty="0" smtClean="0">
                <a:solidFill>
                  <a:schemeClr val="bg2"/>
                </a:solidFill>
              </a:rPr>
              <a:t>Condições físicas de trabalho</a:t>
            </a:r>
          </a:p>
          <a:p>
            <a:pPr lvl="0">
              <a:spcAft>
                <a:spcPts val="600"/>
              </a:spcAft>
              <a:buFont typeface="Wingdings" pitchFamily="2" charset="2"/>
              <a:buChar char="ü"/>
            </a:pPr>
            <a:r>
              <a:rPr lang="pt-BR" sz="2800" dirty="0" smtClean="0">
                <a:solidFill>
                  <a:schemeClr val="bg2"/>
                </a:solidFill>
              </a:rPr>
              <a:t>Condições sociais de trabalho</a:t>
            </a:r>
          </a:p>
          <a:p>
            <a:pPr lvl="0">
              <a:spcAft>
                <a:spcPts val="600"/>
              </a:spcAft>
              <a:buFont typeface="Wingdings" pitchFamily="2" charset="2"/>
              <a:buChar char="ü"/>
            </a:pPr>
            <a:r>
              <a:rPr lang="pt-BR" sz="2800" dirty="0" smtClean="0">
                <a:solidFill>
                  <a:schemeClr val="bg2"/>
                </a:solidFill>
              </a:rPr>
              <a:t>Condições de representatividade no trabalho</a:t>
            </a:r>
          </a:p>
          <a:p>
            <a:pPr lvl="0">
              <a:spcAft>
                <a:spcPts val="600"/>
              </a:spcAft>
              <a:buFont typeface="Wingdings" pitchFamily="2" charset="2"/>
              <a:buChar char="ü"/>
            </a:pPr>
            <a:endParaRPr lang="pt-BR" sz="2800" dirty="0" smtClean="0">
              <a:solidFill>
                <a:schemeClr val="bg2"/>
              </a:solidFill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280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 bwMode="auto">
          <a:xfrm>
            <a:off x="323528" y="2348880"/>
            <a:ext cx="8229600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0" dirty="0" err="1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Convenção</a:t>
            </a:r>
            <a:r>
              <a:rPr lang="en-US" sz="3600" kern="0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kern="0" dirty="0" err="1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Coletiva</a:t>
            </a:r>
            <a:endParaRPr lang="en-US" sz="3600" kern="0" dirty="0" smtClean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3600" kern="0" dirty="0" smtClean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E</a:t>
            </a:r>
            <a:endParaRPr lang="en-US" sz="3600" kern="0" dirty="0" smtClean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Acordo</a:t>
            </a:r>
            <a:r>
              <a:rPr kumimoji="0" lang="en-US" sz="3600" i="0" u="none" strike="noStrike" kern="0" cap="none" spc="0" normalizeH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600" i="0" u="none" strike="noStrike" kern="0" cap="none" spc="0" normalizeH="0" noProof="0" dirty="0" err="1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Coletivo</a:t>
            </a:r>
            <a:endParaRPr kumimoji="0" lang="en-US" sz="360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 smtClean="0"/>
              <a:t>Negociação</a:t>
            </a:r>
            <a:r>
              <a:rPr lang="en-US" sz="3200" dirty="0" smtClean="0"/>
              <a:t> </a:t>
            </a:r>
            <a:r>
              <a:rPr lang="en-US" sz="3200" dirty="0" err="1" smtClean="0"/>
              <a:t>Coletiva</a:t>
            </a:r>
            <a:endParaRPr lang="pt-BR" sz="3200" dirty="0"/>
          </a:p>
        </p:txBody>
      </p:sp>
      <p:sp>
        <p:nvSpPr>
          <p:cNvPr id="4" name="Title 2"/>
          <p:cNvSpPr txBox="1">
            <a:spLocks/>
          </p:cNvSpPr>
          <p:nvPr/>
        </p:nvSpPr>
        <p:spPr bwMode="auto">
          <a:xfrm>
            <a:off x="395536" y="2924944"/>
            <a:ext cx="8229600" cy="29523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pt-BR" sz="2800" dirty="0" smtClean="0">
              <a:solidFill>
                <a:schemeClr val="bg2"/>
              </a:solidFill>
            </a:endParaRPr>
          </a:p>
          <a:p>
            <a:r>
              <a:rPr lang="pt-BR" sz="2800" dirty="0" smtClean="0">
                <a:solidFill>
                  <a:schemeClr val="bg2"/>
                </a:solidFill>
              </a:rPr>
              <a:t>Negociar um acordo de trabalho envolve:</a:t>
            </a:r>
          </a:p>
          <a:p>
            <a:endParaRPr lang="pt-BR" sz="2800" dirty="0" smtClean="0">
              <a:solidFill>
                <a:schemeClr val="bg2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pt-BR" sz="2800" dirty="0" smtClean="0">
                <a:solidFill>
                  <a:schemeClr val="bg2"/>
                </a:solidFill>
              </a:rPr>
              <a:t>longas horas de extensa preparação</a:t>
            </a:r>
          </a:p>
          <a:p>
            <a:pPr>
              <a:buFont typeface="Wingdings" pitchFamily="2" charset="2"/>
              <a:buChar char="ü"/>
            </a:pPr>
            <a:r>
              <a:rPr lang="pt-BR" sz="2800" smtClean="0">
                <a:solidFill>
                  <a:schemeClr val="bg2"/>
                </a:solidFill>
              </a:rPr>
              <a:t>manobras </a:t>
            </a:r>
            <a:r>
              <a:rPr lang="pt-BR" sz="2800" dirty="0" smtClean="0">
                <a:solidFill>
                  <a:schemeClr val="bg2"/>
                </a:solidFill>
              </a:rPr>
              <a:t>diplomáticas </a:t>
            </a:r>
          </a:p>
          <a:p>
            <a:pPr>
              <a:buFont typeface="Wingdings" pitchFamily="2" charset="2"/>
              <a:buChar char="ü"/>
            </a:pPr>
            <a:r>
              <a:rPr lang="pt-BR" sz="2800" dirty="0" smtClean="0">
                <a:solidFill>
                  <a:schemeClr val="bg2"/>
                </a:solidFill>
              </a:rPr>
              <a:t>desenvolvimento de estratégias de negociação</a:t>
            </a:r>
          </a:p>
          <a:p>
            <a:pPr lvl="0">
              <a:spcAft>
                <a:spcPts val="600"/>
              </a:spcAft>
              <a:buFont typeface="Wingdings" pitchFamily="2" charset="2"/>
              <a:buChar char="ü"/>
            </a:pPr>
            <a:endParaRPr lang="pt-BR" sz="2800" dirty="0" smtClean="0">
              <a:solidFill>
                <a:schemeClr val="bg2"/>
              </a:solidFill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280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412776"/>
            <a:ext cx="6809004" cy="52565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ítulo 1"/>
          <p:cNvSpPr>
            <a:spLocks noGrp="1"/>
          </p:cNvSpPr>
          <p:nvPr>
            <p:ph type="title"/>
          </p:nvPr>
        </p:nvSpPr>
        <p:spPr>
          <a:xfrm>
            <a:off x="642910" y="2143116"/>
            <a:ext cx="7725544" cy="792162"/>
          </a:xfrm>
        </p:spPr>
        <p:txBody>
          <a:bodyPr/>
          <a:lstStyle/>
          <a:p>
            <a:pPr>
              <a:defRPr/>
            </a:pPr>
            <a:r>
              <a:rPr lang="nso-ZA" dirty="0" smtClean="0"/>
              <a:t>UNIDADE 2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 bwMode="auto">
          <a:xfrm>
            <a:off x="857224" y="3429000"/>
            <a:ext cx="7725544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so-ZA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RELAÇÕES</a:t>
            </a:r>
            <a:r>
              <a:rPr kumimoji="0" lang="nso-ZA" sz="3600" b="1" i="0" u="none" strike="noStrike" kern="0" cap="none" spc="0" normalizeH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DE TRABALHO</a:t>
            </a:r>
            <a:endParaRPr kumimoji="0" lang="nso-ZA" sz="3600" b="1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ítulo 1"/>
          <p:cNvSpPr>
            <a:spLocks noGrp="1"/>
          </p:cNvSpPr>
          <p:nvPr>
            <p:ph type="title"/>
          </p:nvPr>
        </p:nvSpPr>
        <p:spPr>
          <a:xfrm>
            <a:off x="571472" y="1571612"/>
            <a:ext cx="7725544" cy="792162"/>
          </a:xfrm>
        </p:spPr>
        <p:txBody>
          <a:bodyPr/>
          <a:lstStyle/>
          <a:p>
            <a:pPr algn="l">
              <a:defRPr/>
            </a:pPr>
            <a:r>
              <a:rPr lang="nso-ZA" sz="3200" dirty="0" smtClean="0"/>
              <a:t>Tópicos a serem trabalhados: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642910" y="2285992"/>
            <a:ext cx="7072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Legislação Trabalhista</a:t>
            </a:r>
            <a:endParaRPr lang="pt-BR" dirty="0"/>
          </a:p>
        </p:txBody>
      </p:sp>
      <p:sp>
        <p:nvSpPr>
          <p:cNvPr id="4" name="Título 1"/>
          <p:cNvSpPr txBox="1">
            <a:spLocks/>
          </p:cNvSpPr>
          <p:nvPr/>
        </p:nvSpPr>
        <p:spPr bwMode="auto">
          <a:xfrm>
            <a:off x="395536" y="2780928"/>
            <a:ext cx="7725544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>
              <a:buFont typeface="Wingdings" pitchFamily="2" charset="2"/>
              <a:buChar char="ü"/>
              <a:defRPr/>
            </a:pPr>
            <a:r>
              <a:rPr lang="pt-BR" sz="2400" dirty="0" smtClean="0">
                <a:solidFill>
                  <a:schemeClr val="bg2"/>
                </a:solidFill>
              </a:rPr>
              <a:t> Legislação Trabalhista</a:t>
            </a:r>
          </a:p>
          <a:p>
            <a:pPr lvl="0" eaLnBrk="0" hangingPunct="0">
              <a:buFont typeface="Wingdings" pitchFamily="2" charset="2"/>
              <a:buChar char="ü"/>
              <a:defRPr/>
            </a:pPr>
            <a:r>
              <a:rPr lang="pt-BR" sz="2400" dirty="0" smtClean="0">
                <a:solidFill>
                  <a:schemeClr val="bg2"/>
                </a:solidFill>
              </a:rPr>
              <a:t> As Origens do Movimento Sindical </a:t>
            </a:r>
          </a:p>
          <a:p>
            <a:pPr lvl="0" eaLnBrk="0" hangingPunct="0">
              <a:buFont typeface="Wingdings" pitchFamily="2" charset="2"/>
              <a:buChar char="ü"/>
              <a:defRPr/>
            </a:pPr>
            <a:r>
              <a:rPr lang="pt-BR" sz="2400" dirty="0" smtClean="0">
                <a:solidFill>
                  <a:schemeClr val="bg2"/>
                </a:solidFill>
              </a:rPr>
              <a:t> História do Movimento Sindical no Brasil</a:t>
            </a:r>
          </a:p>
          <a:p>
            <a:pPr lvl="0" eaLnBrk="0" hangingPunct="0">
              <a:buFont typeface="Wingdings" pitchFamily="2" charset="2"/>
              <a:buChar char="ü"/>
              <a:defRPr/>
            </a:pPr>
            <a:r>
              <a:rPr lang="pt-BR" sz="2400" dirty="0" smtClean="0">
                <a:solidFill>
                  <a:schemeClr val="bg2"/>
                </a:solidFill>
              </a:rPr>
              <a:t> Conflitos Trabalhistas</a:t>
            </a:r>
          </a:p>
          <a:p>
            <a:pPr lvl="0" eaLnBrk="0" hangingPunct="0">
              <a:buFont typeface="Wingdings" pitchFamily="2" charset="2"/>
              <a:buChar char="ü"/>
              <a:defRPr/>
            </a:pPr>
            <a:r>
              <a:rPr lang="pt-BR" sz="2400" dirty="0" smtClean="0">
                <a:solidFill>
                  <a:schemeClr val="bg2"/>
                </a:solidFill>
              </a:rPr>
              <a:t> Convenção Coletiva e Acordo Coletivo</a:t>
            </a:r>
          </a:p>
          <a:p>
            <a:pPr lvl="0" eaLnBrk="0" hangingPunct="0">
              <a:buFont typeface="Wingdings" pitchFamily="2" charset="2"/>
              <a:buChar char="ü"/>
              <a:defRPr/>
            </a:pPr>
            <a:r>
              <a:rPr lang="pt-BR" sz="2400" dirty="0" smtClean="0">
                <a:solidFill>
                  <a:schemeClr val="bg2"/>
                </a:solidFill>
              </a:rPr>
              <a:t> Negociação Coletiva</a:t>
            </a:r>
          </a:p>
          <a:p>
            <a:pPr lvl="0" eaLnBrk="0" hangingPunct="0">
              <a:buFont typeface="Wingdings" pitchFamily="2" charset="2"/>
              <a:buChar char="ü"/>
              <a:defRPr/>
            </a:pPr>
            <a:r>
              <a:rPr lang="pt-BR" sz="2400" dirty="0" smtClean="0">
                <a:solidFill>
                  <a:schemeClr val="bg2"/>
                </a:solidFill>
              </a:rPr>
              <a:t> Processo de Negociação</a:t>
            </a:r>
          </a:p>
          <a:p>
            <a:pPr lvl="0" eaLnBrk="0" hangingPunct="0">
              <a:defRPr/>
            </a:pPr>
            <a:endParaRPr kumimoji="0" lang="pt-BR" sz="2400" b="1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 eaLnBrk="0" hangingPunct="0">
              <a:defRPr/>
            </a:pPr>
            <a:endParaRPr lang="pt-BR" sz="2400" b="1" kern="0" dirty="0" smtClean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  <a:p>
            <a:pPr lvl="0" eaLnBrk="0" hangingPunct="0">
              <a:defRPr/>
            </a:pPr>
            <a:endParaRPr kumimoji="0" lang="nso-ZA" sz="2400" b="1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1560" y="1700808"/>
            <a:ext cx="8229600" cy="792162"/>
          </a:xfrm>
        </p:spPr>
        <p:txBody>
          <a:bodyPr/>
          <a:lstStyle/>
          <a:p>
            <a:r>
              <a:rPr lang="pt-BR" sz="3200" dirty="0" smtClean="0"/>
              <a:t>Legislação trabalhista</a:t>
            </a:r>
            <a:br>
              <a:rPr lang="pt-BR" sz="3200" dirty="0" smtClean="0"/>
            </a:br>
            <a:endParaRPr lang="pt-BR" sz="3200" dirty="0"/>
          </a:p>
        </p:txBody>
      </p:sp>
      <p:sp>
        <p:nvSpPr>
          <p:cNvPr id="4" name="Rectangle 3"/>
          <p:cNvSpPr/>
          <p:nvPr/>
        </p:nvSpPr>
        <p:spPr>
          <a:xfrm>
            <a:off x="1763688" y="2924944"/>
            <a:ext cx="6696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 smtClean="0">
                <a:solidFill>
                  <a:schemeClr val="bg2"/>
                </a:solidFill>
              </a:rPr>
              <a:t>processo de tensões, disputas, acordos entre interesses sociais, empresariais e dos funcionários</a:t>
            </a:r>
            <a:endParaRPr lang="pt-BR" dirty="0">
              <a:solidFill>
                <a:schemeClr val="bg2"/>
              </a:solidFill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475656" y="3789040"/>
            <a:ext cx="676875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direitos do funcionário </a:t>
            </a: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garantias de tratamento justo que eles esperam </a:t>
            </a: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proteção de seu status no emprego. </a:t>
            </a: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539552" y="3140968"/>
            <a:ext cx="72008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Left Brace 6"/>
          <p:cNvSpPr/>
          <p:nvPr/>
        </p:nvSpPr>
        <p:spPr>
          <a:xfrm>
            <a:off x="1259632" y="3717032"/>
            <a:ext cx="216024" cy="165618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Picture 2" descr="C:\Users\Dellagnelo\AppData\Local\Microsoft\Windows\Temporary Internet Files\Content.IE5\OY75IJOJ\MC90023420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4941168"/>
            <a:ext cx="1944216" cy="1555373"/>
          </a:xfrm>
          <a:prstGeom prst="rect">
            <a:avLst/>
          </a:prstGeom>
          <a:noFill/>
        </p:spPr>
      </p:pic>
      <p:pic>
        <p:nvPicPr>
          <p:cNvPr id="5123" name="Picture 3" descr="C:\Users\Dellagnelo\AppData\Local\Microsoft\Windows\Temporary Internet Files\Content.IE5\OWBRRTJX\MC90029081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340768"/>
            <a:ext cx="2017135" cy="160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 smtClean="0"/>
              <a:t>Legislação trabalhista</a:t>
            </a:r>
            <a:br>
              <a:rPr lang="pt-BR" sz="3200" dirty="0" smtClean="0"/>
            </a:br>
            <a:endParaRPr lang="pt-BR" sz="3200" dirty="0"/>
          </a:p>
        </p:txBody>
      </p:sp>
      <p:sp>
        <p:nvSpPr>
          <p:cNvPr id="5" name="Title 2"/>
          <p:cNvSpPr txBox="1">
            <a:spLocks/>
          </p:cNvSpPr>
          <p:nvPr/>
        </p:nvSpPr>
        <p:spPr bwMode="auto">
          <a:xfrm>
            <a:off x="539552" y="2636912"/>
            <a:ext cx="82296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CLT</a:t>
            </a:r>
            <a:r>
              <a:rPr kumimoji="0" lang="pt-BR" sz="3200" b="1" i="0" u="none" strike="noStrike" kern="0" cap="none" spc="0" normalizeH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– Consolidação das Leis do Trabalho</a:t>
            </a:r>
            <a:r>
              <a:rPr kumimoji="0" lang="pt-BR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BR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pt-BR" sz="3200" b="1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87624" y="3501008"/>
            <a:ext cx="5868144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solidFill>
                  <a:schemeClr val="bg2"/>
                </a:solidFill>
              </a:rPr>
              <a:t>Alguns direitos importantes dos trabalhadores:</a:t>
            </a:r>
          </a:p>
          <a:p>
            <a:endParaRPr lang="pt-BR" dirty="0" smtClean="0">
              <a:solidFill>
                <a:schemeClr val="bg2"/>
              </a:solidFill>
            </a:endParaRPr>
          </a:p>
          <a:p>
            <a:pPr>
              <a:spcAft>
                <a:spcPts val="1800"/>
              </a:spcAft>
              <a:buFont typeface="Wingdings" pitchFamily="2" charset="2"/>
              <a:buChar char="ü"/>
            </a:pPr>
            <a:r>
              <a:rPr lang="pt-BR" dirty="0" smtClean="0">
                <a:solidFill>
                  <a:schemeClr val="bg2"/>
                </a:solidFill>
              </a:rPr>
              <a:t> dispensa com justa causa </a:t>
            </a:r>
          </a:p>
          <a:p>
            <a:pPr>
              <a:spcAft>
                <a:spcPts val="1800"/>
              </a:spcAft>
              <a:buFont typeface="Wingdings" pitchFamily="2" charset="2"/>
              <a:buChar char="ü"/>
            </a:pPr>
            <a:r>
              <a:rPr lang="pt-BR" dirty="0" smtClean="0">
                <a:solidFill>
                  <a:schemeClr val="bg2"/>
                </a:solidFill>
              </a:rPr>
              <a:t> descanso remunerado </a:t>
            </a:r>
          </a:p>
          <a:p>
            <a:pPr>
              <a:spcAft>
                <a:spcPts val="1800"/>
              </a:spcAft>
              <a:buFont typeface="Wingdings" pitchFamily="2" charset="2"/>
              <a:buChar char="ü"/>
            </a:pPr>
            <a:r>
              <a:rPr lang="pt-BR" dirty="0" smtClean="0">
                <a:solidFill>
                  <a:schemeClr val="bg2"/>
                </a:solidFill>
              </a:rPr>
              <a:t> férias</a:t>
            </a:r>
          </a:p>
          <a:p>
            <a:pPr>
              <a:spcAft>
                <a:spcPts val="1800"/>
              </a:spcAft>
              <a:buFont typeface="Wingdings" pitchFamily="2" charset="2"/>
              <a:buChar char="ü"/>
            </a:pPr>
            <a:r>
              <a:rPr lang="pt-BR" dirty="0" smtClean="0">
                <a:solidFill>
                  <a:schemeClr val="bg2"/>
                </a:solidFill>
              </a:rPr>
              <a:t> pagamento por horas extras de trabalho, dentre outros</a:t>
            </a:r>
            <a:endParaRPr lang="pt-BR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Um </a:t>
            </a:r>
            <a:r>
              <a:rPr lang="en-US" dirty="0" err="1" smtClean="0"/>
              <a:t>pouco</a:t>
            </a:r>
            <a:r>
              <a:rPr lang="en-US" dirty="0" smtClean="0"/>
              <a:t> de </a:t>
            </a:r>
            <a:r>
              <a:rPr lang="en-US" dirty="0" err="1" smtClean="0"/>
              <a:t>História</a:t>
            </a:r>
            <a:endParaRPr lang="pt-BR" dirty="0"/>
          </a:p>
        </p:txBody>
      </p:sp>
      <p:sp>
        <p:nvSpPr>
          <p:cNvPr id="4" name="Title 2"/>
          <p:cNvSpPr txBox="1">
            <a:spLocks/>
          </p:cNvSpPr>
          <p:nvPr/>
        </p:nvSpPr>
        <p:spPr bwMode="auto">
          <a:xfrm>
            <a:off x="611560" y="2708920"/>
            <a:ext cx="8229600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Revolução</a:t>
            </a:r>
            <a:r>
              <a:rPr kumimoji="0" lang="en-US" sz="2800" i="0" u="none" strike="noStrike" kern="0" cap="none" spc="0" normalizeH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Industrial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baseline="0" dirty="0" err="1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Primeiras</a:t>
            </a:r>
            <a:r>
              <a:rPr lang="en-US" sz="2800" kern="0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0" dirty="0" err="1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legislações</a:t>
            </a:r>
            <a:r>
              <a:rPr lang="en-US" sz="2800" kern="0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0" dirty="0" err="1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séc</a:t>
            </a:r>
            <a:r>
              <a:rPr lang="en-US" sz="2800" kern="0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 XX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Brasil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– </a:t>
            </a:r>
            <a:r>
              <a:rPr lang="en-US" sz="2800" kern="0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C</a:t>
            </a:r>
            <a:r>
              <a:rPr kumimoji="0" lang="en-US" sz="28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onstitiução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de 1937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noProof="0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(</a:t>
            </a:r>
            <a:r>
              <a:rPr lang="en-US" sz="2800" kern="0" noProof="0" dirty="0" err="1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Déc</a:t>
            </a:r>
            <a:r>
              <a:rPr lang="en-US" sz="2800" kern="0" noProof="0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 1930 – Gov </a:t>
            </a:r>
            <a:r>
              <a:rPr lang="en-US" sz="2800" kern="0" noProof="0" dirty="0" err="1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Getúlio</a:t>
            </a:r>
            <a:r>
              <a:rPr lang="en-US" sz="2800" kern="0" noProof="0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 Vargas)</a:t>
            </a:r>
            <a:endParaRPr kumimoji="0" lang="en-US" sz="280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CLT 1943 e </a:t>
            </a:r>
            <a:r>
              <a:rPr lang="en-US" sz="2800" kern="0" dirty="0" err="1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suas</a:t>
            </a:r>
            <a:r>
              <a:rPr lang="en-US" sz="2800" kern="0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0" dirty="0" err="1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atualizações</a:t>
            </a:r>
            <a:endParaRPr lang="en-US" sz="2800" kern="0" dirty="0" smtClean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280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Um </a:t>
            </a:r>
            <a:r>
              <a:rPr lang="en-US" dirty="0" err="1" smtClean="0"/>
              <a:t>pouco</a:t>
            </a:r>
            <a:r>
              <a:rPr lang="en-US" dirty="0" smtClean="0"/>
              <a:t> de </a:t>
            </a:r>
            <a:r>
              <a:rPr lang="en-US" dirty="0" err="1" smtClean="0"/>
              <a:t>História</a:t>
            </a:r>
            <a:endParaRPr lang="pt-BR" dirty="0"/>
          </a:p>
        </p:txBody>
      </p:sp>
      <p:sp>
        <p:nvSpPr>
          <p:cNvPr id="5" name="Title 2"/>
          <p:cNvSpPr txBox="1">
            <a:spLocks/>
          </p:cNvSpPr>
          <p:nvPr/>
        </p:nvSpPr>
        <p:spPr bwMode="auto">
          <a:xfrm>
            <a:off x="611560" y="2492896"/>
            <a:ext cx="8229600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Constituição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Federal</a:t>
            </a:r>
            <a:r>
              <a:rPr kumimoji="0" lang="en-US" sz="2800" i="0" u="none" strike="noStrike" kern="0" cap="none" spc="0" normalizeH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de 1988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baseline="0" dirty="0" err="1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Artigos</a:t>
            </a:r>
            <a:r>
              <a:rPr lang="en-US" sz="2800" kern="0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 7 </a:t>
            </a:r>
            <a:r>
              <a:rPr lang="en-US" sz="2800" kern="0" dirty="0" err="1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ao</a:t>
            </a:r>
            <a:r>
              <a:rPr lang="en-US" sz="2800" kern="0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 11: bases dos </a:t>
            </a:r>
            <a:r>
              <a:rPr lang="en-US" sz="2800" kern="0" dirty="0" err="1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princípios</a:t>
            </a:r>
            <a:r>
              <a:rPr lang="en-US" sz="2800" kern="0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0" dirty="0" err="1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trabalhistas</a:t>
            </a:r>
            <a:r>
              <a:rPr lang="en-US" sz="2800" kern="0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0" dirty="0" err="1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em</a:t>
            </a:r>
            <a:r>
              <a:rPr lang="en-US" sz="2800" kern="0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 vigor</a:t>
            </a:r>
            <a:endParaRPr kumimoji="0" lang="en-US" sz="2800" i="0" u="none" strike="noStrike" kern="0" cap="none" spc="0" normalizeH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baseline="0" dirty="0" err="1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Direitos</a:t>
            </a:r>
            <a:r>
              <a:rPr lang="en-US" sz="2400" kern="0" baseline="0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kern="0" baseline="0" dirty="0" err="1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gerais</a:t>
            </a:r>
            <a:endParaRPr lang="en-US" sz="2400" kern="0" baseline="0" dirty="0" smtClean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dirty="0" err="1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Livre</a:t>
            </a:r>
            <a:r>
              <a:rPr lang="en-US" sz="2400" kern="0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kern="0" dirty="0" err="1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associação</a:t>
            </a:r>
            <a:endParaRPr lang="en-US" sz="2400" kern="0" dirty="0" smtClean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baseline="0" dirty="0" err="1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Greve</a:t>
            </a:r>
            <a:endParaRPr lang="en-US" sz="2400" kern="0" baseline="0" dirty="0" smtClean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dirty="0" err="1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Representação</a:t>
            </a:r>
            <a:endParaRPr kumimoji="0" lang="pt-BR" sz="240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Left Brace 5"/>
          <p:cNvSpPr/>
          <p:nvPr/>
        </p:nvSpPr>
        <p:spPr>
          <a:xfrm>
            <a:off x="3059832" y="4149080"/>
            <a:ext cx="216024" cy="187220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Direito</a:t>
            </a:r>
            <a:r>
              <a:rPr lang="en-US" dirty="0" smtClean="0"/>
              <a:t> do </a:t>
            </a:r>
            <a:r>
              <a:rPr lang="en-US" dirty="0" err="1" smtClean="0"/>
              <a:t>Trabalho</a:t>
            </a:r>
            <a:endParaRPr lang="pt-BR" dirty="0"/>
          </a:p>
        </p:txBody>
      </p:sp>
      <p:sp>
        <p:nvSpPr>
          <p:cNvPr id="4" name="Title 2"/>
          <p:cNvSpPr txBox="1">
            <a:spLocks/>
          </p:cNvSpPr>
          <p:nvPr/>
        </p:nvSpPr>
        <p:spPr bwMode="auto">
          <a:xfrm>
            <a:off x="179512" y="2852936"/>
            <a:ext cx="8229600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kern="0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FATOS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800" kern="0" dirty="0" smtClean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X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DOCUMENTOS</a:t>
            </a:r>
            <a:endParaRPr kumimoji="0" lang="pt-BR" sz="280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 bwMode="auto">
          <a:xfrm>
            <a:off x="179512" y="2852936"/>
            <a:ext cx="8229600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280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1720" y="1844824"/>
            <a:ext cx="468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2"/>
                </a:solidFill>
              </a:rPr>
              <a:t>RELAÇÃO EMPREGATÍCIA</a:t>
            </a:r>
            <a:endParaRPr lang="pt-BR" sz="2800" dirty="0">
              <a:solidFill>
                <a:schemeClr val="bg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3933056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EMPREGADO</a:t>
            </a:r>
            <a:endParaRPr lang="pt-BR" dirty="0">
              <a:solidFill>
                <a:schemeClr val="bg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60032" y="4005064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CONTRATO DE TRABALHO</a:t>
            </a:r>
            <a:endParaRPr lang="pt-BR" dirty="0">
              <a:solidFill>
                <a:schemeClr val="bg2"/>
              </a:solidFill>
            </a:endParaRPr>
          </a:p>
        </p:txBody>
      </p:sp>
      <p:sp>
        <p:nvSpPr>
          <p:cNvPr id="8" name="Left Arrow 7"/>
          <p:cNvSpPr/>
          <p:nvPr/>
        </p:nvSpPr>
        <p:spPr>
          <a:xfrm rot="19324724">
            <a:off x="1998926" y="2985041"/>
            <a:ext cx="603078" cy="50405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2"/>
              </a:solidFill>
            </a:endParaRPr>
          </a:p>
        </p:txBody>
      </p:sp>
      <p:sp>
        <p:nvSpPr>
          <p:cNvPr id="9" name="Left Arrow 8"/>
          <p:cNvSpPr/>
          <p:nvPr/>
        </p:nvSpPr>
        <p:spPr>
          <a:xfrm rot="13523582">
            <a:off x="6020277" y="2943318"/>
            <a:ext cx="667007" cy="50405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4941168"/>
            <a:ext cx="36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2"/>
                </a:solidFill>
              </a:rPr>
              <a:t>serviços remunerados não eventuais a empregador, sob a dependência dele</a:t>
            </a:r>
            <a:endParaRPr lang="pt-BR" dirty="0">
              <a:solidFill>
                <a:schemeClr val="bg2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83968" y="508518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 smtClean="0">
                <a:solidFill>
                  <a:schemeClr val="bg2"/>
                </a:solidFill>
              </a:rPr>
              <a:t>atividade desenvolvida deve ser habitual, remunerada e de natureza contínua</a:t>
            </a:r>
            <a:endParaRPr lang="pt-BR" dirty="0">
              <a:solidFill>
                <a:schemeClr val="bg2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rot="5400000">
            <a:off x="1151620" y="4617132"/>
            <a:ext cx="36004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6264982" y="4760354"/>
            <a:ext cx="36004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EAD 2">
  <a:themeElements>
    <a:clrScheme name="EAD 2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EAD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AD 2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AD 2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AD 2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AD 2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AD 2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AD 2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AD 2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AD 2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AD 2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1680</TotalTime>
  <Words>464</Words>
  <Application>Microsoft Macintosh PowerPoint</Application>
  <PresentationFormat>On-screen Show (4:3)</PresentationFormat>
  <Paragraphs>99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EAD 2</vt:lpstr>
      <vt:lpstr>Disciplina: Desenvolvimento de Recursos Humanos</vt:lpstr>
      <vt:lpstr>UNIDADE 2</vt:lpstr>
      <vt:lpstr>Tópicos a serem trabalhados:</vt:lpstr>
      <vt:lpstr>Legislação trabalhista </vt:lpstr>
      <vt:lpstr>Legislação trabalhista </vt:lpstr>
      <vt:lpstr>Um pouco de História</vt:lpstr>
      <vt:lpstr>Um pouco de História</vt:lpstr>
      <vt:lpstr>Direito do Trabalho</vt:lpstr>
      <vt:lpstr>PowerPoint Presentation</vt:lpstr>
      <vt:lpstr>PowerPoint Presentation</vt:lpstr>
      <vt:lpstr>Sindicatos</vt:lpstr>
      <vt:lpstr>Movimento Sindical no Brasil</vt:lpstr>
      <vt:lpstr>Conflitos Trabalhistas</vt:lpstr>
      <vt:lpstr>PowerPoint Presentation</vt:lpstr>
      <vt:lpstr>Negociação Coletiva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DISCIPLINA</dc:title>
  <dc:creator>.</dc:creator>
  <cp:lastModifiedBy>Eloise Livramento</cp:lastModifiedBy>
  <cp:revision>171</cp:revision>
  <dcterms:created xsi:type="dcterms:W3CDTF">2008-02-29T14:01:30Z</dcterms:created>
  <dcterms:modified xsi:type="dcterms:W3CDTF">2016-11-01T01:22:04Z</dcterms:modified>
</cp:coreProperties>
</file>