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0"/>
  </p:notesMasterIdLst>
  <p:sldIdLst>
    <p:sldId id="257" r:id="rId2"/>
    <p:sldId id="375" r:id="rId3"/>
    <p:sldId id="376" r:id="rId4"/>
    <p:sldId id="400" r:id="rId5"/>
    <p:sldId id="391" r:id="rId6"/>
    <p:sldId id="377" r:id="rId7"/>
    <p:sldId id="387" r:id="rId8"/>
    <p:sldId id="389" r:id="rId9"/>
    <p:sldId id="379" r:id="rId10"/>
    <p:sldId id="380" r:id="rId11"/>
    <p:sldId id="381" r:id="rId12"/>
    <p:sldId id="382" r:id="rId13"/>
    <p:sldId id="383" r:id="rId14"/>
    <p:sldId id="384" r:id="rId15"/>
    <p:sldId id="386" r:id="rId16"/>
    <p:sldId id="392" r:id="rId17"/>
    <p:sldId id="393" r:id="rId18"/>
    <p:sldId id="399" r:id="rId19"/>
  </p:sldIdLst>
  <p:sldSz cx="9144000" cy="6858000" type="screen4x3"/>
  <p:notesSz cx="6858000" cy="9144000"/>
  <p:custDataLst>
    <p:tags r:id="rId22"/>
  </p:custDataLst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339933"/>
    <a:srgbClr val="66FFCC"/>
    <a:srgbClr val="00FF99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213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printerSettings" Target="printerSettings/printerSettings1.bin"/><Relationship Id="rId22" Type="http://schemas.openxmlformats.org/officeDocument/2006/relationships/tags" Target="tags/tag1.xml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04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CED7630A-573F-4D86-9A1C-31D1C6A2C6AF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500954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8E753A-1649-4C62-8232-A2C3D93F9C9E}" type="slidenum">
              <a:rPr lang="pt-BR" smtClean="0"/>
              <a:pPr/>
              <a:t>1</a:t>
            </a:fld>
            <a:endParaRPr lang="pt-BR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[final]barra-ead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250825" y="1341438"/>
            <a:ext cx="8713788" cy="1116012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23850" y="2852738"/>
            <a:ext cx="8424863" cy="3744912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200"/>
            </a:lvl1pPr>
          </a:lstStyle>
          <a:p>
            <a:r>
              <a:rPr lang="pt-BR"/>
              <a:t>Clique para editar o estilo do subtítulo mestre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02B11F-1C32-4586-88A9-72A0FAEF649B}" type="slidenum">
              <a:rPr lang="pt-BR"/>
              <a:pPr>
                <a:defRPr/>
              </a:pPr>
              <a:t>‹#›</a:t>
            </a:fld>
            <a:endParaRPr lang="pt-B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40513" y="1557338"/>
            <a:ext cx="2057400" cy="4967287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68313" y="1557338"/>
            <a:ext cx="6019800" cy="4967287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43A183-BCBB-442B-A16A-1B2CB3C3BB9E}" type="slidenum">
              <a:rPr lang="pt-BR"/>
              <a:pPr>
                <a:defRPr/>
              </a:pPr>
              <a:t>‹#›</a:t>
            </a:fld>
            <a:endParaRPr lang="pt-B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ítulo, text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8313" y="1557338"/>
            <a:ext cx="8229600" cy="792162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468313" y="2781300"/>
            <a:ext cx="4038600" cy="3743325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59313" y="2781300"/>
            <a:ext cx="4038600" cy="3743325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5A82FB-C9D1-42B6-AC1B-36059DB2D187}" type="slidenum">
              <a:rPr lang="pt-BR"/>
              <a:pPr>
                <a:defRPr/>
              </a:pPr>
              <a:t>‹#›</a:t>
            </a:fld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B28510-EA7C-4EFA-BBFD-32127D50DCD2}" type="slidenum">
              <a:rPr lang="pt-BR"/>
              <a:pPr>
                <a:defRPr/>
              </a:pPr>
              <a:t>‹#›</a:t>
            </a:fld>
            <a:endParaRPr lang="pt-B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7110A8-2B5E-40B4-950F-4EBD6726E464}" type="slidenum">
              <a:rPr lang="pt-BR"/>
              <a:pPr>
                <a:defRPr/>
              </a:pPr>
              <a:t>‹#›</a:t>
            </a:fld>
            <a:endParaRPr lang="pt-B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68313" y="2781300"/>
            <a:ext cx="4038600" cy="3743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59313" y="2781300"/>
            <a:ext cx="4038600" cy="3743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C787DC-73A1-404B-A83B-CA102F7C7454}" type="slidenum">
              <a:rPr lang="pt-BR"/>
              <a:pPr>
                <a:defRPr/>
              </a:pPr>
              <a:t>‹#›</a:t>
            </a:fld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E3B350-94DC-4666-B87A-D370497737DA}" type="slidenum">
              <a:rPr lang="pt-BR"/>
              <a:pPr>
                <a:defRPr/>
              </a:pPr>
              <a:t>‹#›</a:t>
            </a:fld>
            <a:endParaRPr lang="pt-BR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31A1CE-DDEE-4769-87D1-5C934361D902}" type="slidenum">
              <a:rPr lang="pt-BR"/>
              <a:pPr>
                <a:defRPr/>
              </a:pPr>
              <a:t>‹#›</a:t>
            </a:fld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5F5C20-8CF7-4BD6-8DD9-D5018970B40F}" type="slidenum">
              <a:rPr lang="pt-BR"/>
              <a:pPr>
                <a:defRPr/>
              </a:pPr>
              <a:t>‹#›</a:t>
            </a:fld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08E7D9-DD8B-4365-9A45-359706DEED90}" type="slidenum">
              <a:rPr lang="pt-BR"/>
              <a:pPr>
                <a:defRPr/>
              </a:pPr>
              <a:t>‹#›</a:t>
            </a:fld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0AC24D-80E4-4C3E-9A5C-220DE2F7E7E6}" type="slidenum">
              <a:rPr lang="pt-BR"/>
              <a:pPr>
                <a:defRPr/>
              </a:pPr>
              <a:t>‹#›</a:t>
            </a:fld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FFB27952-DDF6-4A3F-A070-21A7588E5C57}" type="slidenum">
              <a:rPr lang="pt-BR"/>
              <a:pPr>
                <a:defRPr/>
              </a:pPr>
              <a:t>‹#›</a:t>
            </a:fld>
            <a:endParaRPr lang="pt-BR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149" name="Rectangle 5"/>
          <p:cNvSpPr>
            <a:spLocks noChangeArrowheads="1"/>
          </p:cNvSpPr>
          <p:nvPr userDrawn="1"/>
        </p:nvSpPr>
        <p:spPr bwMode="auto">
          <a:xfrm>
            <a:off x="0" y="1268413"/>
            <a:ext cx="9144000" cy="558958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2781300"/>
            <a:ext cx="8229600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31" name="Rectangle 7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68313" y="1557338"/>
            <a:ext cx="82296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pic>
        <p:nvPicPr>
          <p:cNvPr id="1032" name="Picture 8" descr="[final]barra-ead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895" r:id="rId1"/>
    <p:sldLayoutId id="2147483884" r:id="rId2"/>
    <p:sldLayoutId id="2147483885" r:id="rId3"/>
    <p:sldLayoutId id="2147483886" r:id="rId4"/>
    <p:sldLayoutId id="2147483887" r:id="rId5"/>
    <p:sldLayoutId id="2147483888" r:id="rId6"/>
    <p:sldLayoutId id="2147483889" r:id="rId7"/>
    <p:sldLayoutId id="2147483890" r:id="rId8"/>
    <p:sldLayoutId id="2147483891" r:id="rId9"/>
    <p:sldLayoutId id="2147483892" r:id="rId10"/>
    <p:sldLayoutId id="2147483893" r:id="rId11"/>
    <p:sldLayoutId id="2147483894" r:id="rId12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bg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bg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bg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4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4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wmf"/><Relationship Id="rId3" Type="http://schemas.openxmlformats.org/officeDocument/2006/relationships/image" Target="../media/image4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4" Type="http://schemas.openxmlformats.org/officeDocument/2006/relationships/image" Target="../media/image7.wmf"/><Relationship Id="rId5" Type="http://schemas.openxmlformats.org/officeDocument/2006/relationships/image" Target="../media/image8.wmf"/><Relationship Id="rId6" Type="http://schemas.openxmlformats.org/officeDocument/2006/relationships/image" Target="../media/image9.w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323528" y="2348880"/>
            <a:ext cx="8748464" cy="1597025"/>
          </a:xfrm>
        </p:spPr>
        <p:txBody>
          <a:bodyPr/>
          <a:lstStyle/>
          <a:p>
            <a:pPr eaLnBrk="1" hangingPunct="1"/>
            <a:r>
              <a:rPr lang="pt-BR" b="0" dirty="0" smtClean="0">
                <a:solidFill>
                  <a:schemeClr val="bg1">
                    <a:lumMod val="50000"/>
                  </a:schemeClr>
                </a:solidFill>
              </a:rPr>
              <a:t>Disciplina:</a:t>
            </a:r>
            <a:r>
              <a:rPr lang="pt-BR" sz="4400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pt-BR" sz="440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pt-BR" sz="4400" dirty="0" smtClean="0">
                <a:solidFill>
                  <a:schemeClr val="bg1">
                    <a:lumMod val="50000"/>
                  </a:schemeClr>
                </a:solidFill>
              </a:rPr>
              <a:t>Desenvolvimento de Recursos Humanos</a:t>
            </a:r>
            <a:endParaRPr lang="pt-BR" sz="4400" dirty="0" smtClean="0">
              <a:solidFill>
                <a:schemeClr val="bg1">
                  <a:lumMod val="50000"/>
                </a:schemeClr>
              </a:solidFill>
              <a:effectLst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67544" y="5085184"/>
            <a:ext cx="8352927" cy="72008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Profª</a:t>
            </a: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 Eloise Helena </a:t>
            </a:r>
            <a:r>
              <a:rPr lang="en-US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Livramento</a:t>
            </a: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Dellagnelo</a:t>
            </a:r>
            <a:endParaRPr lang="en-US" sz="28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95536" y="2132856"/>
            <a:ext cx="8229600" cy="792162"/>
          </a:xfrm>
        </p:spPr>
        <p:txBody>
          <a:bodyPr/>
          <a:lstStyle/>
          <a:p>
            <a:r>
              <a:rPr lang="en-US" dirty="0" smtClean="0"/>
              <a:t>DO</a:t>
            </a:r>
            <a:endParaRPr lang="pt-BR" dirty="0"/>
          </a:p>
        </p:txBody>
      </p:sp>
      <p:sp>
        <p:nvSpPr>
          <p:cNvPr id="4" name="Title 2"/>
          <p:cNvSpPr txBox="1">
            <a:spLocks/>
          </p:cNvSpPr>
          <p:nvPr/>
        </p:nvSpPr>
        <p:spPr bwMode="auto">
          <a:xfrm>
            <a:off x="539552" y="4293096"/>
            <a:ext cx="82296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Mudança</a:t>
            </a: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36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Organizacional</a:t>
            </a:r>
            <a:endParaRPr kumimoji="0" lang="pt-BR" sz="3600" b="1" i="0" u="none" strike="noStrike" kern="0" cap="none" spc="0" normalizeH="0" baseline="0" noProof="0" dirty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Up-Down Arrow 4"/>
          <p:cNvSpPr/>
          <p:nvPr/>
        </p:nvSpPr>
        <p:spPr>
          <a:xfrm>
            <a:off x="4283968" y="3284984"/>
            <a:ext cx="360040" cy="792088"/>
          </a:xfrm>
          <a:prstGeom prst="upDownArrow">
            <a:avLst/>
          </a:prstGeom>
          <a:solidFill>
            <a:schemeClr val="tx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95536" y="1484784"/>
            <a:ext cx="8229600" cy="792162"/>
          </a:xfrm>
        </p:spPr>
        <p:txBody>
          <a:bodyPr/>
          <a:lstStyle/>
          <a:p>
            <a:r>
              <a:rPr lang="pt-BR" sz="2800" dirty="0" smtClean="0"/>
              <a:t>Processo do Desenvolvimento Organizacional</a:t>
            </a:r>
            <a:br>
              <a:rPr lang="pt-BR" sz="2800" dirty="0" smtClean="0"/>
            </a:br>
            <a:endParaRPr lang="pt-BR" sz="2800" dirty="0"/>
          </a:p>
        </p:txBody>
      </p:sp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467544" y="1974032"/>
            <a:ext cx="8208912" cy="4431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2400"/>
              </a:spcAft>
              <a:buClrTx/>
              <a:buSzTx/>
              <a:tabLst/>
            </a:pPr>
            <a:r>
              <a:rPr kumimoji="0" lang="pt-BR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Decisão da alta direção em utilizar o DO e a escolha de consultor externo para coordenar o processo</a:t>
            </a:r>
            <a:endParaRPr lang="pt-BR" dirty="0" smtClean="0">
              <a:solidFill>
                <a:schemeClr val="bg2"/>
              </a:solidFill>
              <a:latin typeface="+mn-lt"/>
              <a:cs typeface="Arial" pitchFamily="34" charset="0"/>
            </a:endParaRPr>
          </a:p>
          <a:p>
            <a:pPr marL="0" marR="0" lvl="0" indent="228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2400"/>
              </a:spcAft>
              <a:buClrTx/>
              <a:buSzTx/>
              <a:tabLst/>
            </a:pPr>
            <a:r>
              <a:rPr kumimoji="0" lang="pt-BR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Diagnostico inicial para definir o programa ou modelo de DO adequado</a:t>
            </a:r>
            <a:endParaRPr kumimoji="0" lang="pt-BR" b="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2400"/>
              </a:spcAft>
              <a:buClrTx/>
              <a:buSzTx/>
              <a:tabLst/>
            </a:pPr>
            <a:r>
              <a:rPr kumimoji="0" lang="pt-BR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Levantamento de dados: conhecer o ambiente interno, avaliar o clima organizacional e obter dados sobre os problemas comportamentais</a:t>
            </a:r>
          </a:p>
          <a:p>
            <a:pPr lvl="0" indent="228600" algn="just" eaLnBrk="0" hangingPunct="0">
              <a:spcAft>
                <a:spcPts val="2400"/>
              </a:spcAft>
            </a:pPr>
            <a:r>
              <a:rPr lang="pt-BR" dirty="0" smtClean="0">
                <a:solidFill>
                  <a:schemeClr val="bg2"/>
                </a:solidFill>
                <a:latin typeface="+mn-lt"/>
              </a:rPr>
              <a:t>Planejamento de ação e solução dos problemas</a:t>
            </a:r>
          </a:p>
          <a:p>
            <a:pPr lvl="0" indent="228600" algn="just" eaLnBrk="0" hangingPunct="0">
              <a:spcAft>
                <a:spcPts val="2400"/>
              </a:spcAft>
            </a:pPr>
            <a:r>
              <a:rPr lang="pt-BR" dirty="0" smtClean="0">
                <a:solidFill>
                  <a:schemeClr val="bg2"/>
                </a:solidFill>
                <a:latin typeface="+mn-lt"/>
              </a:rPr>
              <a:t>Desenvolvimento de equipes</a:t>
            </a:r>
          </a:p>
          <a:p>
            <a:pPr lvl="0" indent="228600" algn="just" eaLnBrk="0" hangingPunct="0">
              <a:spcAft>
                <a:spcPts val="2400"/>
              </a:spcAft>
            </a:pPr>
            <a:r>
              <a:rPr lang="pt-BR" dirty="0" smtClean="0">
                <a:solidFill>
                  <a:schemeClr val="bg2"/>
                </a:solidFill>
                <a:latin typeface="+mn-lt"/>
              </a:rPr>
              <a:t>Desenvolvimento intergrupal</a:t>
            </a:r>
          </a:p>
          <a:p>
            <a:pPr lvl="0" indent="228600" algn="just" eaLnBrk="0" hangingPunct="0">
              <a:spcAft>
                <a:spcPts val="2400"/>
              </a:spcAft>
            </a:pPr>
            <a:r>
              <a:rPr lang="pt-BR" dirty="0" smtClean="0">
                <a:solidFill>
                  <a:schemeClr val="bg2"/>
                </a:solidFill>
                <a:latin typeface="+mn-lt"/>
              </a:rPr>
              <a:t>Avaliação e acompanhamento</a:t>
            </a:r>
            <a:endParaRPr kumimoji="0" lang="pt-BR" b="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+mn-lt"/>
              <a:cs typeface="Arial" pitchFamily="34" charset="0"/>
            </a:endParaRPr>
          </a:p>
        </p:txBody>
      </p:sp>
      <p:sp>
        <p:nvSpPr>
          <p:cNvPr id="5" name="Curved Right Arrow 4"/>
          <p:cNvSpPr/>
          <p:nvPr/>
        </p:nvSpPr>
        <p:spPr>
          <a:xfrm>
            <a:off x="179512" y="2204864"/>
            <a:ext cx="144016" cy="576064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6" name="Curved Right Arrow 5"/>
          <p:cNvSpPr/>
          <p:nvPr/>
        </p:nvSpPr>
        <p:spPr>
          <a:xfrm>
            <a:off x="251520" y="2924944"/>
            <a:ext cx="144016" cy="576064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7" name="Curved Right Arrow 6"/>
          <p:cNvSpPr/>
          <p:nvPr/>
        </p:nvSpPr>
        <p:spPr>
          <a:xfrm>
            <a:off x="251520" y="3645024"/>
            <a:ext cx="144016" cy="576064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8" name="Curved Right Arrow 7"/>
          <p:cNvSpPr/>
          <p:nvPr/>
        </p:nvSpPr>
        <p:spPr>
          <a:xfrm>
            <a:off x="323528" y="4365104"/>
            <a:ext cx="144016" cy="576064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9" name="Curved Right Arrow 8"/>
          <p:cNvSpPr/>
          <p:nvPr/>
        </p:nvSpPr>
        <p:spPr>
          <a:xfrm>
            <a:off x="467544" y="5013176"/>
            <a:ext cx="144016" cy="576064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10" name="Curved Right Arrow 9"/>
          <p:cNvSpPr/>
          <p:nvPr/>
        </p:nvSpPr>
        <p:spPr>
          <a:xfrm>
            <a:off x="611560" y="5661248"/>
            <a:ext cx="144016" cy="576064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51520" y="1556792"/>
            <a:ext cx="8229600" cy="792162"/>
          </a:xfrm>
        </p:spPr>
        <p:txBody>
          <a:bodyPr/>
          <a:lstStyle/>
          <a:p>
            <a:r>
              <a:rPr lang="en-US" dirty="0" err="1" smtClean="0"/>
              <a:t>Modelos</a:t>
            </a:r>
            <a:r>
              <a:rPr lang="en-US" dirty="0" smtClean="0"/>
              <a:t> de DO</a:t>
            </a:r>
            <a:endParaRPr lang="pt-BR" dirty="0"/>
          </a:p>
        </p:txBody>
      </p:sp>
      <p:sp>
        <p:nvSpPr>
          <p:cNvPr id="5" name="TextBox 4"/>
          <p:cNvSpPr txBox="1"/>
          <p:nvPr/>
        </p:nvSpPr>
        <p:spPr>
          <a:xfrm>
            <a:off x="2267744" y="3068960"/>
            <a:ext cx="42484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chemeClr val="bg2"/>
                </a:solidFill>
              </a:rPr>
              <a:t>Alterações</a:t>
            </a:r>
            <a:r>
              <a:rPr lang="en-US" sz="3200" dirty="0" smtClean="0">
                <a:solidFill>
                  <a:schemeClr val="bg2"/>
                </a:solidFill>
              </a:rPr>
              <a:t> </a:t>
            </a:r>
            <a:r>
              <a:rPr lang="en-US" sz="3200" dirty="0" err="1" smtClean="0">
                <a:solidFill>
                  <a:schemeClr val="bg2"/>
                </a:solidFill>
              </a:rPr>
              <a:t>Estruturais</a:t>
            </a:r>
            <a:r>
              <a:rPr lang="en-US" sz="3200" dirty="0" smtClean="0">
                <a:solidFill>
                  <a:schemeClr val="bg2"/>
                </a:solidFill>
              </a:rPr>
              <a:t> </a:t>
            </a:r>
            <a:endParaRPr lang="pt-BR" sz="3200" dirty="0">
              <a:solidFill>
                <a:schemeClr val="bg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47664" y="4509120"/>
            <a:ext cx="59766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chemeClr val="bg2"/>
                </a:solidFill>
              </a:rPr>
              <a:t>Alterações</a:t>
            </a:r>
            <a:r>
              <a:rPr lang="en-US" sz="3200" dirty="0" smtClean="0">
                <a:solidFill>
                  <a:schemeClr val="bg2"/>
                </a:solidFill>
              </a:rPr>
              <a:t> </a:t>
            </a:r>
            <a:r>
              <a:rPr lang="en-US" sz="3200" dirty="0" err="1" smtClean="0">
                <a:solidFill>
                  <a:schemeClr val="bg2"/>
                </a:solidFill>
              </a:rPr>
              <a:t>Comportamentais</a:t>
            </a:r>
            <a:r>
              <a:rPr lang="en-US" sz="3200" dirty="0" smtClean="0">
                <a:solidFill>
                  <a:schemeClr val="bg2"/>
                </a:solidFill>
              </a:rPr>
              <a:t> </a:t>
            </a:r>
            <a:endParaRPr lang="pt-BR" sz="3200" dirty="0">
              <a:solidFill>
                <a:schemeClr val="bg2"/>
              </a:solidFill>
            </a:endParaRPr>
          </a:p>
        </p:txBody>
      </p:sp>
      <p:sp>
        <p:nvSpPr>
          <p:cNvPr id="7" name="Plus 6"/>
          <p:cNvSpPr/>
          <p:nvPr/>
        </p:nvSpPr>
        <p:spPr>
          <a:xfrm>
            <a:off x="3995936" y="3861048"/>
            <a:ext cx="576064" cy="576064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Grade </a:t>
            </a:r>
            <a:r>
              <a:rPr lang="en-US" smtClean="0"/>
              <a:t>Gerencial</a:t>
            </a:r>
            <a:endParaRPr lang="pt-BR"/>
          </a:p>
        </p:txBody>
      </p:sp>
      <p:sp>
        <p:nvSpPr>
          <p:cNvPr id="4" name="Rectangle 3"/>
          <p:cNvSpPr/>
          <p:nvPr/>
        </p:nvSpPr>
        <p:spPr>
          <a:xfrm>
            <a:off x="1115616" y="2348880"/>
            <a:ext cx="490390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dirty="0" smtClean="0">
                <a:solidFill>
                  <a:schemeClr val="bg2"/>
                </a:solidFill>
              </a:rPr>
              <a:t>Conceitos/idéias importantes:</a:t>
            </a:r>
            <a:endParaRPr lang="pt-BR" sz="2800" dirty="0">
              <a:solidFill>
                <a:schemeClr val="bg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87624" y="3356992"/>
            <a:ext cx="348845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3200" dirty="0" smtClean="0">
                <a:solidFill>
                  <a:schemeClr val="bg2"/>
                </a:solidFill>
              </a:rPr>
              <a:t>O Excellence Gap</a:t>
            </a:r>
            <a:endParaRPr lang="pt-BR" sz="3200" dirty="0">
              <a:solidFill>
                <a:schemeClr val="bg2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87624" y="4437112"/>
            <a:ext cx="692830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3200" dirty="0" smtClean="0">
                <a:solidFill>
                  <a:schemeClr val="bg2"/>
                </a:solidFill>
              </a:rPr>
              <a:t>A Rubrica da Excelência Empresarial</a:t>
            </a:r>
            <a:endParaRPr lang="pt-BR" sz="3200" dirty="0">
              <a:solidFill>
                <a:schemeClr val="bg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259632" y="5589240"/>
            <a:ext cx="355558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3200" dirty="0" smtClean="0">
                <a:solidFill>
                  <a:schemeClr val="bg2"/>
                </a:solidFill>
              </a:rPr>
              <a:t>A Grade Gerencial</a:t>
            </a:r>
            <a:endParaRPr lang="pt-BR" sz="3200" dirty="0">
              <a:solidFill>
                <a:schemeClr val="bg2"/>
              </a:solidFill>
            </a:endParaRPr>
          </a:p>
        </p:txBody>
      </p:sp>
      <p:sp>
        <p:nvSpPr>
          <p:cNvPr id="8" name="Left Brace 7"/>
          <p:cNvSpPr/>
          <p:nvPr/>
        </p:nvSpPr>
        <p:spPr>
          <a:xfrm>
            <a:off x="539552" y="3356992"/>
            <a:ext cx="432048" cy="3024336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EAD\APOSTILA RH EAD\FIGURAS\figura-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1241311"/>
            <a:ext cx="6408712" cy="561668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Modelo</a:t>
            </a:r>
            <a:r>
              <a:rPr lang="en-US" dirty="0" smtClean="0"/>
              <a:t> de Lawrence e </a:t>
            </a:r>
            <a:r>
              <a:rPr lang="en-US" dirty="0" err="1" smtClean="0"/>
              <a:t>Lorsch</a:t>
            </a:r>
            <a:endParaRPr lang="pt-BR" dirty="0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395536" y="3429000"/>
            <a:ext cx="1786553" cy="72008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Calibri" pitchFamily="34" charset="0"/>
                <a:cs typeface="Arial" pitchFamily="34" charset="0"/>
              </a:rPr>
              <a:t>Contribuintes Individuais</a:t>
            </a:r>
            <a:endParaRPr kumimoji="0" lang="pt-BR" sz="2000" b="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3347864" y="3212976"/>
            <a:ext cx="1961938" cy="122413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Calibri" pitchFamily="34" charset="0"/>
                <a:cs typeface="Arial" pitchFamily="34" charset="0"/>
              </a:rPr>
              <a:t>Organização (Diferenciação e Integração)</a:t>
            </a:r>
            <a:endParaRPr kumimoji="0" lang="pt-BR" sz="2000" b="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6732240" y="3356992"/>
            <a:ext cx="1453106" cy="50405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Calibri" pitchFamily="34" charset="0"/>
                <a:cs typeface="Arial" pitchFamily="34" charset="0"/>
              </a:rPr>
              <a:t>Ambiente</a:t>
            </a:r>
            <a:endParaRPr kumimoji="0" lang="pt-BR" sz="2000" b="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2" name="AutoShape 4"/>
          <p:cNvSpPr>
            <a:spLocks noChangeArrowheads="1"/>
          </p:cNvSpPr>
          <p:nvPr/>
        </p:nvSpPr>
        <p:spPr bwMode="auto">
          <a:xfrm>
            <a:off x="2483768" y="3356992"/>
            <a:ext cx="572436" cy="273632"/>
          </a:xfrm>
          <a:prstGeom prst="rightArrow">
            <a:avLst>
              <a:gd name="adj1" fmla="val 50000"/>
              <a:gd name="adj2" fmla="val 102631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sz="2000">
              <a:solidFill>
                <a:schemeClr val="bg2"/>
              </a:solidFill>
            </a:endParaRPr>
          </a:p>
        </p:txBody>
      </p:sp>
      <p:sp>
        <p:nvSpPr>
          <p:cNvPr id="2053" name="AutoShape 5"/>
          <p:cNvSpPr>
            <a:spLocks noChangeArrowheads="1"/>
          </p:cNvSpPr>
          <p:nvPr/>
        </p:nvSpPr>
        <p:spPr bwMode="auto">
          <a:xfrm>
            <a:off x="2483768" y="3789040"/>
            <a:ext cx="562650" cy="326436"/>
          </a:xfrm>
          <a:prstGeom prst="leftArrow">
            <a:avLst>
              <a:gd name="adj1" fmla="val 50000"/>
              <a:gd name="adj2" fmla="val 84559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sz="2000">
              <a:solidFill>
                <a:schemeClr val="bg2"/>
              </a:solidFill>
            </a:endParaRPr>
          </a:p>
        </p:txBody>
      </p:sp>
      <p:sp>
        <p:nvSpPr>
          <p:cNvPr id="2054" name="AutoShape 6"/>
          <p:cNvSpPr>
            <a:spLocks noChangeArrowheads="1"/>
          </p:cNvSpPr>
          <p:nvPr/>
        </p:nvSpPr>
        <p:spPr bwMode="auto">
          <a:xfrm>
            <a:off x="5652120" y="3284984"/>
            <a:ext cx="572436" cy="273632"/>
          </a:xfrm>
          <a:prstGeom prst="rightArrow">
            <a:avLst>
              <a:gd name="adj1" fmla="val 50000"/>
              <a:gd name="adj2" fmla="val 102631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sz="2000">
              <a:solidFill>
                <a:schemeClr val="bg2"/>
              </a:solidFill>
            </a:endParaRPr>
          </a:p>
        </p:txBody>
      </p:sp>
      <p:sp>
        <p:nvSpPr>
          <p:cNvPr id="2055" name="AutoShape 7"/>
          <p:cNvSpPr>
            <a:spLocks noChangeArrowheads="1"/>
          </p:cNvSpPr>
          <p:nvPr/>
        </p:nvSpPr>
        <p:spPr bwMode="auto">
          <a:xfrm>
            <a:off x="5652120" y="3789040"/>
            <a:ext cx="562650" cy="326436"/>
          </a:xfrm>
          <a:prstGeom prst="leftArrow">
            <a:avLst>
              <a:gd name="adj1" fmla="val 50000"/>
              <a:gd name="adj2" fmla="val 84559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sz="200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468313" y="1557338"/>
            <a:ext cx="8229600" cy="792162"/>
          </a:xfrm>
        </p:spPr>
        <p:txBody>
          <a:bodyPr/>
          <a:lstStyle/>
          <a:p>
            <a:r>
              <a:rPr lang="en-US" dirty="0" err="1" smtClean="0"/>
              <a:t>Modelo</a:t>
            </a:r>
            <a:r>
              <a:rPr lang="en-US" dirty="0" smtClean="0"/>
              <a:t> de Lawrence e </a:t>
            </a:r>
            <a:r>
              <a:rPr lang="en-US" dirty="0" err="1" smtClean="0"/>
              <a:t>Lorsch</a:t>
            </a:r>
            <a:endParaRPr lang="pt-BR" dirty="0"/>
          </a:p>
        </p:txBody>
      </p:sp>
      <p:sp>
        <p:nvSpPr>
          <p:cNvPr id="6" name="TextBox 5"/>
          <p:cNvSpPr txBox="1"/>
          <p:nvPr/>
        </p:nvSpPr>
        <p:spPr>
          <a:xfrm>
            <a:off x="1979712" y="2492896"/>
            <a:ext cx="4968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solidFill>
                  <a:schemeClr val="bg2"/>
                </a:solidFill>
              </a:rPr>
              <a:t>Fases</a:t>
            </a:r>
            <a:r>
              <a:rPr lang="en-US" sz="3200" dirty="0" smtClean="0">
                <a:solidFill>
                  <a:schemeClr val="bg2"/>
                </a:solidFill>
              </a:rPr>
              <a:t> do </a:t>
            </a:r>
            <a:r>
              <a:rPr lang="en-US" sz="3200" dirty="0" err="1" smtClean="0">
                <a:solidFill>
                  <a:schemeClr val="bg2"/>
                </a:solidFill>
              </a:rPr>
              <a:t>DO</a:t>
            </a:r>
            <a:endParaRPr lang="pt-BR" sz="3200" dirty="0">
              <a:solidFill>
                <a:schemeClr val="bg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56176" y="5301208"/>
            <a:ext cx="1656184" cy="400110"/>
          </a:xfrm>
          <a:prstGeom prst="rect">
            <a:avLst/>
          </a:prstGeom>
          <a:noFill/>
          <a:ln>
            <a:solidFill>
              <a:schemeClr val="bg2">
                <a:lumMod val="75000"/>
                <a:lumOff val="2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solidFill>
                  <a:schemeClr val="bg2"/>
                </a:solidFill>
              </a:rPr>
              <a:t>Avaliação</a:t>
            </a:r>
            <a:endParaRPr lang="pt-BR" sz="2000" dirty="0">
              <a:solidFill>
                <a:schemeClr val="bg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51720" y="4149080"/>
            <a:ext cx="2736304" cy="400110"/>
          </a:xfrm>
          <a:prstGeom prst="rect">
            <a:avLst/>
          </a:prstGeom>
          <a:noFill/>
          <a:ln>
            <a:solidFill>
              <a:schemeClr val="bg2">
                <a:lumMod val="75000"/>
                <a:lumOff val="2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solidFill>
                  <a:schemeClr val="bg2"/>
                </a:solidFill>
              </a:rPr>
              <a:t>Planejamento</a:t>
            </a:r>
            <a:r>
              <a:rPr lang="en-US" sz="2000" dirty="0" smtClean="0">
                <a:solidFill>
                  <a:schemeClr val="bg2"/>
                </a:solidFill>
              </a:rPr>
              <a:t> </a:t>
            </a:r>
            <a:r>
              <a:rPr lang="en-US" sz="2000" dirty="0" err="1" smtClean="0">
                <a:solidFill>
                  <a:schemeClr val="bg2"/>
                </a:solidFill>
              </a:rPr>
              <a:t>da</a:t>
            </a:r>
            <a:r>
              <a:rPr lang="en-US" sz="2000" dirty="0" smtClean="0">
                <a:solidFill>
                  <a:schemeClr val="bg2"/>
                </a:solidFill>
              </a:rPr>
              <a:t> </a:t>
            </a:r>
            <a:r>
              <a:rPr lang="en-US" sz="2000" dirty="0" err="1" smtClean="0">
                <a:solidFill>
                  <a:schemeClr val="bg2"/>
                </a:solidFill>
              </a:rPr>
              <a:t>ação</a:t>
            </a:r>
            <a:endParaRPr lang="pt-BR" sz="2000" dirty="0">
              <a:solidFill>
                <a:schemeClr val="bg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427984" y="4725144"/>
            <a:ext cx="2160240" cy="400110"/>
          </a:xfrm>
          <a:prstGeom prst="rect">
            <a:avLst/>
          </a:prstGeom>
          <a:noFill/>
          <a:ln>
            <a:solidFill>
              <a:schemeClr val="bg2">
                <a:lumMod val="75000"/>
                <a:lumOff val="2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solidFill>
                  <a:schemeClr val="bg2"/>
                </a:solidFill>
              </a:rPr>
              <a:t>Implementação</a:t>
            </a:r>
            <a:endParaRPr lang="pt-BR" sz="2000" dirty="0">
              <a:solidFill>
                <a:schemeClr val="bg2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3568" y="3573016"/>
            <a:ext cx="1944216" cy="400110"/>
          </a:xfrm>
          <a:prstGeom prst="rect">
            <a:avLst/>
          </a:prstGeom>
          <a:noFill/>
          <a:ln>
            <a:solidFill>
              <a:schemeClr val="tx2">
                <a:lumMod val="2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solidFill>
                  <a:schemeClr val="bg2"/>
                </a:solidFill>
              </a:rPr>
              <a:t>Diagnóstico</a:t>
            </a:r>
            <a:endParaRPr lang="pt-BR" sz="2000" dirty="0">
              <a:solidFill>
                <a:schemeClr val="bg2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1259632" y="4149080"/>
            <a:ext cx="360040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3419872" y="4653136"/>
            <a:ext cx="360040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5364088" y="5301208"/>
            <a:ext cx="360040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468313" y="1557338"/>
            <a:ext cx="8229600" cy="792162"/>
          </a:xfrm>
        </p:spPr>
        <p:txBody>
          <a:bodyPr/>
          <a:lstStyle/>
          <a:p>
            <a:r>
              <a:rPr lang="en-US" dirty="0" err="1" smtClean="0"/>
              <a:t>Modelo</a:t>
            </a:r>
            <a:r>
              <a:rPr lang="en-US" dirty="0" smtClean="0"/>
              <a:t> de Lawrence e </a:t>
            </a:r>
            <a:r>
              <a:rPr lang="en-US" dirty="0" err="1" smtClean="0"/>
              <a:t>Lorsch</a:t>
            </a:r>
            <a:endParaRPr lang="pt-BR" dirty="0"/>
          </a:p>
        </p:txBody>
      </p:sp>
      <p:sp>
        <p:nvSpPr>
          <p:cNvPr id="5" name="TextBox 4"/>
          <p:cNvSpPr txBox="1"/>
          <p:nvPr/>
        </p:nvSpPr>
        <p:spPr>
          <a:xfrm>
            <a:off x="251520" y="3573016"/>
            <a:ext cx="1944216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solidFill>
                  <a:schemeClr val="bg2"/>
                </a:solidFill>
              </a:rPr>
              <a:t>Situação</a:t>
            </a:r>
            <a:r>
              <a:rPr lang="en-US" sz="2000" dirty="0" smtClean="0">
                <a:solidFill>
                  <a:schemeClr val="bg2"/>
                </a:solidFill>
              </a:rPr>
              <a:t> </a:t>
            </a:r>
            <a:r>
              <a:rPr lang="en-US" sz="2000" dirty="0" err="1" smtClean="0">
                <a:solidFill>
                  <a:schemeClr val="bg2"/>
                </a:solidFill>
              </a:rPr>
              <a:t>Atual</a:t>
            </a:r>
            <a:endParaRPr lang="pt-BR" sz="2000" dirty="0">
              <a:solidFill>
                <a:schemeClr val="bg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72200" y="3573016"/>
            <a:ext cx="2520280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solidFill>
                  <a:schemeClr val="bg2"/>
                </a:solidFill>
              </a:rPr>
              <a:t>Situação</a:t>
            </a:r>
            <a:r>
              <a:rPr lang="en-US" sz="2000" dirty="0" smtClean="0">
                <a:solidFill>
                  <a:schemeClr val="bg2"/>
                </a:solidFill>
              </a:rPr>
              <a:t> </a:t>
            </a:r>
            <a:r>
              <a:rPr lang="en-US" sz="2000" dirty="0" err="1" smtClean="0">
                <a:solidFill>
                  <a:schemeClr val="bg2"/>
                </a:solidFill>
              </a:rPr>
              <a:t>planejada</a:t>
            </a:r>
            <a:endParaRPr lang="pt-BR" sz="2000" dirty="0">
              <a:solidFill>
                <a:schemeClr val="bg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59832" y="3429000"/>
            <a:ext cx="2520280" cy="646331"/>
          </a:xfrm>
          <a:prstGeom prst="rect">
            <a:avLst/>
          </a:prstGeom>
          <a:solidFill>
            <a:schemeClr val="tx1">
              <a:lumMod val="9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solidFill>
                  <a:schemeClr val="bg2"/>
                </a:solidFill>
              </a:rPr>
              <a:t>Mudança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en-US" dirty="0" err="1" smtClean="0">
                <a:solidFill>
                  <a:schemeClr val="bg2"/>
                </a:solidFill>
              </a:rPr>
              <a:t>Planejada</a:t>
            </a:r>
            <a:endParaRPr lang="en-US" dirty="0" smtClean="0">
              <a:solidFill>
                <a:schemeClr val="bg2"/>
              </a:solidFill>
            </a:endParaRPr>
          </a:p>
          <a:p>
            <a:pPr algn="ctr"/>
            <a:r>
              <a:rPr lang="en-US" dirty="0" smtClean="0">
                <a:solidFill>
                  <a:schemeClr val="bg2"/>
                </a:solidFill>
              </a:rPr>
              <a:t>DO</a:t>
            </a:r>
            <a:endParaRPr lang="pt-BR" dirty="0">
              <a:solidFill>
                <a:schemeClr val="bg2"/>
              </a:solidFill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5724128" y="3717032"/>
            <a:ext cx="432048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2267744" y="3789040"/>
            <a:ext cx="432048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547664" y="4797152"/>
            <a:ext cx="561662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800"/>
              </a:spcAft>
            </a:pPr>
            <a:r>
              <a:rPr lang="en-US" dirty="0" err="1" smtClean="0">
                <a:solidFill>
                  <a:schemeClr val="bg2"/>
                </a:solidFill>
              </a:rPr>
              <a:t>organização</a:t>
            </a:r>
            <a:r>
              <a:rPr lang="en-US" dirty="0" smtClean="0">
                <a:solidFill>
                  <a:schemeClr val="bg2"/>
                </a:solidFill>
              </a:rPr>
              <a:t> X </a:t>
            </a:r>
            <a:r>
              <a:rPr lang="en-US" dirty="0" err="1" smtClean="0">
                <a:solidFill>
                  <a:schemeClr val="bg2"/>
                </a:solidFill>
              </a:rPr>
              <a:t>ambiente</a:t>
            </a:r>
            <a:endParaRPr lang="en-US" dirty="0" smtClean="0">
              <a:solidFill>
                <a:schemeClr val="bg2"/>
              </a:solidFill>
            </a:endParaRPr>
          </a:p>
          <a:p>
            <a:pPr algn="ctr">
              <a:spcAft>
                <a:spcPts val="1800"/>
              </a:spcAft>
            </a:pPr>
            <a:r>
              <a:rPr lang="en-US" dirty="0" err="1" smtClean="0">
                <a:solidFill>
                  <a:schemeClr val="bg2"/>
                </a:solidFill>
              </a:rPr>
              <a:t>grupo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en-US" dirty="0" err="1" smtClean="0">
                <a:solidFill>
                  <a:schemeClr val="bg2"/>
                </a:solidFill>
              </a:rPr>
              <a:t>para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en-US" dirty="0" err="1" smtClean="0">
                <a:solidFill>
                  <a:schemeClr val="bg2"/>
                </a:solidFill>
              </a:rPr>
              <a:t>grupo</a:t>
            </a:r>
            <a:endParaRPr lang="en-US" dirty="0" smtClean="0">
              <a:solidFill>
                <a:schemeClr val="bg2"/>
              </a:solidFill>
            </a:endParaRPr>
          </a:p>
          <a:p>
            <a:pPr algn="ctr">
              <a:spcAft>
                <a:spcPts val="1800"/>
              </a:spcAft>
            </a:pPr>
            <a:r>
              <a:rPr lang="en-US" dirty="0" err="1" smtClean="0">
                <a:solidFill>
                  <a:schemeClr val="bg2"/>
                </a:solidFill>
              </a:rPr>
              <a:t>Indivíduo</a:t>
            </a:r>
            <a:r>
              <a:rPr lang="en-US" dirty="0" smtClean="0">
                <a:solidFill>
                  <a:schemeClr val="bg2"/>
                </a:solidFill>
              </a:rPr>
              <a:t> X </a:t>
            </a:r>
            <a:r>
              <a:rPr lang="en-US" dirty="0" err="1" smtClean="0">
                <a:solidFill>
                  <a:schemeClr val="bg2"/>
                </a:solidFill>
              </a:rPr>
              <a:t>organização</a:t>
            </a:r>
            <a:endParaRPr lang="pt-BR" dirty="0">
              <a:solidFill>
                <a:schemeClr val="bg2"/>
              </a:solidFill>
            </a:endParaRPr>
          </a:p>
        </p:txBody>
      </p:sp>
      <p:pic>
        <p:nvPicPr>
          <p:cNvPr id="34819" name="Picture 3" descr="C:\Users\Dellagnelo\AppData\Local\Microsoft\Windows\Temporary Internet Files\Content.IE5\X3R2M20B\MC90037019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4653136"/>
            <a:ext cx="1801368" cy="1288390"/>
          </a:xfrm>
          <a:prstGeom prst="rect">
            <a:avLst/>
          </a:prstGeom>
          <a:noFill/>
        </p:spPr>
      </p:pic>
      <p:pic>
        <p:nvPicPr>
          <p:cNvPr id="34820" name="Picture 4" descr="C:\Users\Dellagnelo\AppData\Local\Microsoft\Windows\Temporary Internet Files\Content.IE5\OWBRRTJX\MC90005632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4581128"/>
            <a:ext cx="1800454" cy="15517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 txBox="1">
            <a:spLocks/>
          </p:cNvSpPr>
          <p:nvPr/>
        </p:nvSpPr>
        <p:spPr bwMode="auto">
          <a:xfrm>
            <a:off x="395536" y="1412776"/>
            <a:ext cx="82296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0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Limitações</a:t>
            </a:r>
            <a:r>
              <a:rPr kumimoji="0" lang="pt-BR" sz="4000" b="1" i="0" u="none" strike="noStrike" kern="0" cap="none" spc="0" normalizeH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DO</a:t>
            </a:r>
            <a:r>
              <a:rPr kumimoji="0" lang="pt-BR" sz="40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t-BR" sz="40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pt-BR" sz="4000" b="1" i="0" u="none" strike="noStrike" kern="0" cap="none" spc="0" normalizeH="0" baseline="0" noProof="0" dirty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19872" y="2204864"/>
            <a:ext cx="2520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SATISFAÇÃO E RESULTADO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347864" y="5301208"/>
            <a:ext cx="2520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PARTICIPAÇÃO E RESULTADO</a:t>
            </a:r>
            <a:endParaRPr lang="pt-BR" dirty="0">
              <a:solidFill>
                <a:schemeClr val="bg1"/>
              </a:solidFill>
            </a:endParaRPr>
          </a:p>
        </p:txBody>
      </p:sp>
      <p:pic>
        <p:nvPicPr>
          <p:cNvPr id="40962" name="Picture 2" descr="C:\Users\Dellagnelo\AppData\Local\Microsoft\Windows\Temporary Internet Files\Content.IE5\X3R2M20B\MC900071123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412776"/>
            <a:ext cx="1702551" cy="1872208"/>
          </a:xfrm>
          <a:prstGeom prst="rect">
            <a:avLst/>
          </a:prstGeom>
          <a:noFill/>
        </p:spPr>
      </p:pic>
      <p:pic>
        <p:nvPicPr>
          <p:cNvPr id="40965" name="Picture 5" descr="C:\Users\Dellagnelo\AppData\Local\Microsoft\Windows\Temporary Internet Files\Content.IE5\X3R2M20B\MC900438779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672" y="3140968"/>
            <a:ext cx="1864703" cy="1553919"/>
          </a:xfrm>
          <a:prstGeom prst="rect">
            <a:avLst/>
          </a:prstGeom>
          <a:noFill/>
        </p:spPr>
      </p:pic>
      <p:pic>
        <p:nvPicPr>
          <p:cNvPr id="40966" name="Picture 6" descr="C:\Users\Dellagnelo\AppData\Local\Microsoft\Windows\Temporary Internet Files\Content.IE5\OWBRRTJX\MC900336175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4725144"/>
            <a:ext cx="2144327" cy="1948482"/>
          </a:xfrm>
          <a:prstGeom prst="rect">
            <a:avLst/>
          </a:prstGeom>
          <a:noFill/>
        </p:spPr>
      </p:pic>
      <p:pic>
        <p:nvPicPr>
          <p:cNvPr id="40967" name="Picture 7" descr="C:\Users\Dellagnelo\AppData\Local\Microsoft\Windows\Temporary Internet Files\Content.IE5\OY75IJOJ\MC900078624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32240" y="1916832"/>
            <a:ext cx="1893457" cy="1773555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>
          <a:xfrm>
            <a:off x="4572000" y="3212976"/>
            <a:ext cx="108012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chemeClr val="bg2"/>
                </a:solidFill>
              </a:rPr>
              <a:t>?</a:t>
            </a:r>
            <a:endParaRPr lang="pt-BR" sz="8800" b="1" dirty="0">
              <a:solidFill>
                <a:schemeClr val="bg2"/>
              </a:solidFill>
            </a:endParaRPr>
          </a:p>
        </p:txBody>
      </p:sp>
      <p:pic>
        <p:nvPicPr>
          <p:cNvPr id="40970" name="Picture 10" descr="C:\Users\Dellagnelo\AppData\Local\Microsoft\Windows\Temporary Internet Files\Content.IE5\OWBRRTJX\MC900240361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660232" y="4869160"/>
            <a:ext cx="1440160" cy="73558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ítulo 1"/>
          <p:cNvSpPr>
            <a:spLocks noGrp="1"/>
          </p:cNvSpPr>
          <p:nvPr>
            <p:ph type="title"/>
          </p:nvPr>
        </p:nvSpPr>
        <p:spPr>
          <a:xfrm>
            <a:off x="714348" y="2491756"/>
            <a:ext cx="7725544" cy="792162"/>
          </a:xfrm>
        </p:spPr>
        <p:txBody>
          <a:bodyPr/>
          <a:lstStyle/>
          <a:p>
            <a:pPr>
              <a:defRPr/>
            </a:pPr>
            <a:r>
              <a:rPr lang="pt-BR" dirty="0" smtClean="0"/>
              <a:t>UNIDADE 1</a:t>
            </a:r>
            <a:endParaRPr lang="nso-ZA" dirty="0" smtClean="0"/>
          </a:p>
        </p:txBody>
      </p:sp>
      <p:sp>
        <p:nvSpPr>
          <p:cNvPr id="3" name="Título 1"/>
          <p:cNvSpPr txBox="1">
            <a:spLocks/>
          </p:cNvSpPr>
          <p:nvPr/>
        </p:nvSpPr>
        <p:spPr bwMode="auto">
          <a:xfrm>
            <a:off x="714348" y="3571876"/>
            <a:ext cx="792088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t-BR" sz="3200" b="1" kern="0" dirty="0" smtClean="0">
                <a:solidFill>
                  <a:schemeClr val="bg2"/>
                </a:solidFill>
                <a:latin typeface="+mj-lt"/>
                <a:ea typeface="+mj-ea"/>
                <a:cs typeface="+mj-cs"/>
              </a:rPr>
              <a:t>DESENVOLVIMENTO ORGANIZACIONAL – </a:t>
            </a:r>
            <a:r>
              <a:rPr lang="pt-BR" sz="3200" b="1" kern="0" dirty="0" err="1" smtClean="0">
                <a:solidFill>
                  <a:schemeClr val="bg2"/>
                </a:solidFill>
                <a:latin typeface="+mj-lt"/>
                <a:ea typeface="+mj-ea"/>
                <a:cs typeface="+mj-cs"/>
              </a:rPr>
              <a:t>D.O.</a:t>
            </a:r>
            <a:endParaRPr kumimoji="0" lang="nso-ZA" sz="3200" b="1" i="0" u="none" strike="noStrike" kern="0" cap="none" spc="0" normalizeH="0" baseline="0" noProof="0" dirty="0" smtClean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ítulo 1"/>
          <p:cNvSpPr>
            <a:spLocks noGrp="1"/>
          </p:cNvSpPr>
          <p:nvPr>
            <p:ph type="title"/>
          </p:nvPr>
        </p:nvSpPr>
        <p:spPr>
          <a:xfrm>
            <a:off x="714348" y="1285860"/>
            <a:ext cx="7725544" cy="792162"/>
          </a:xfrm>
        </p:spPr>
        <p:txBody>
          <a:bodyPr/>
          <a:lstStyle/>
          <a:p>
            <a:pPr algn="l">
              <a:defRPr/>
            </a:pPr>
            <a:r>
              <a:rPr lang="nso-ZA" sz="2800" dirty="0" smtClean="0"/>
              <a:t>Tópicos a serem trabalhados</a:t>
            </a:r>
          </a:p>
        </p:txBody>
      </p:sp>
      <p:sp>
        <p:nvSpPr>
          <p:cNvPr id="3" name="Retângulo 2"/>
          <p:cNvSpPr/>
          <p:nvPr/>
        </p:nvSpPr>
        <p:spPr>
          <a:xfrm>
            <a:off x="428596" y="2071678"/>
            <a:ext cx="7572428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pt-BR" sz="2000" dirty="0" smtClean="0">
                <a:solidFill>
                  <a:schemeClr val="bg2"/>
                </a:solidFill>
              </a:rPr>
              <a:t>Origens </a:t>
            </a:r>
            <a:r>
              <a:rPr lang="pt-BR" sz="2000" dirty="0" smtClean="0">
                <a:solidFill>
                  <a:schemeClr val="bg2"/>
                </a:solidFill>
              </a:rPr>
              <a:t>do Desenvolvimento Organizacional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pt-BR" sz="2000" dirty="0" smtClean="0">
                <a:solidFill>
                  <a:schemeClr val="bg2"/>
                </a:solidFill>
              </a:rPr>
              <a:t> Conceitos Básicos do Desenvolvimento Organizacional, as Características e os Objetivos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pt-BR" sz="2000" dirty="0" smtClean="0">
                <a:solidFill>
                  <a:schemeClr val="bg2"/>
                </a:solidFill>
              </a:rPr>
              <a:t> Pressupostos Básicos do Desenvolvimento  Organizacional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pt-BR" sz="2000" dirty="0" smtClean="0">
                <a:solidFill>
                  <a:schemeClr val="bg2"/>
                </a:solidFill>
              </a:rPr>
              <a:t> Desenvolvimento Organizacional e Mudança Organizacional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pt-BR" sz="2000" dirty="0" smtClean="0">
                <a:solidFill>
                  <a:schemeClr val="bg2"/>
                </a:solidFill>
              </a:rPr>
              <a:t> Processo do Desenvolvimento Organizacional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pt-BR" sz="2000" dirty="0" smtClean="0">
                <a:solidFill>
                  <a:schemeClr val="bg2"/>
                </a:solidFill>
              </a:rPr>
              <a:t> Modelos de Desenvolvimento Organizacional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pt-BR" sz="2000" dirty="0" smtClean="0">
                <a:solidFill>
                  <a:schemeClr val="bg2"/>
                </a:solidFill>
              </a:rPr>
              <a:t> Apreciação Crítica do Desenvolvimento Organizacional</a:t>
            </a:r>
          </a:p>
          <a:p>
            <a:pPr>
              <a:lnSpc>
                <a:spcPct val="150000"/>
              </a:lnSpc>
            </a:pPr>
            <a:endParaRPr lang="pt-BR" sz="2000" dirty="0" smtClean="0">
              <a:solidFill>
                <a:schemeClr val="bg2"/>
              </a:solidFill>
            </a:endParaRPr>
          </a:p>
          <a:p>
            <a:endParaRPr lang="pt-BR" sz="2000" dirty="0" smtClean="0">
              <a:solidFill>
                <a:schemeClr val="bg2"/>
              </a:solidFill>
            </a:endParaRPr>
          </a:p>
          <a:p>
            <a:endParaRPr lang="pt-BR" sz="2000" dirty="0" smtClean="0">
              <a:solidFill>
                <a:schemeClr val="bg2"/>
              </a:solidFill>
            </a:endParaRPr>
          </a:p>
          <a:p>
            <a:endParaRPr lang="pt-BR" sz="2000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47664" y="1484784"/>
            <a:ext cx="640871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dirty="0" smtClean="0">
                <a:solidFill>
                  <a:schemeClr val="tx2">
                    <a:lumMod val="25000"/>
                  </a:schemeClr>
                </a:solidFill>
              </a:rPr>
              <a:t>A emergência do Desenvolvimento Organizacional</a:t>
            </a:r>
            <a:endParaRPr lang="pt-BR" sz="2000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899592" y="2708920"/>
            <a:ext cx="6912768" cy="3600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pt-BR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A relativa dificuldade encontrada em se operacionalizar os conceitos das diversas teorias sobre a organização, cada qual trazendo uma abordagem diferente e, muitas vezes conflitante com as demais;</a:t>
            </a:r>
            <a:endParaRPr kumimoji="0" lang="pt-BR" b="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pt-BR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O aprofundamento dos estudos sobre a motivação humana e sua interferência sobre a dinâmica das organizações;</a:t>
            </a:r>
            <a:endParaRPr kumimoji="0" lang="pt-BR" b="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pt-BR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A pluralidade de mudanças no mundo, no que tange ao ambiente organizacional, ao tamanho das organizações, a diversificação e complexidade das novas tecnologias entre outras;</a:t>
            </a:r>
            <a:endParaRPr kumimoji="0" lang="pt-BR" b="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pt-BR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A fusão das abordagens estruturalista e comportamental das organizações por meio de uma abordagem sistêmica.</a:t>
            </a:r>
            <a:endParaRPr kumimoji="0" lang="pt-BR" b="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96136" y="2060848"/>
            <a:ext cx="19415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bg2"/>
                </a:solidFill>
              </a:rPr>
              <a:t>relacionada</a:t>
            </a:r>
            <a:r>
              <a:rPr lang="en-US" dirty="0" smtClean="0">
                <a:solidFill>
                  <a:schemeClr val="bg2"/>
                </a:solidFill>
              </a:rPr>
              <a:t> com:</a:t>
            </a:r>
            <a:endParaRPr lang="pt-BR" dirty="0">
              <a:solidFill>
                <a:schemeClr val="bg2"/>
              </a:solidFill>
            </a:endParaRPr>
          </a:p>
        </p:txBody>
      </p:sp>
      <p:sp>
        <p:nvSpPr>
          <p:cNvPr id="9" name="Down Arrow 8"/>
          <p:cNvSpPr/>
          <p:nvPr/>
        </p:nvSpPr>
        <p:spPr>
          <a:xfrm>
            <a:off x="3779912" y="2132856"/>
            <a:ext cx="216024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412830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1772816"/>
            <a:ext cx="8229600" cy="792162"/>
          </a:xfrm>
        </p:spPr>
        <p:txBody>
          <a:bodyPr/>
          <a:lstStyle/>
          <a:p>
            <a:r>
              <a:rPr lang="pt-BR" sz="3200" dirty="0" smtClean="0"/>
              <a:t>Origens do Desenvolvimento Organizacional (DO)</a:t>
            </a:r>
            <a:br>
              <a:rPr lang="pt-BR" sz="3200" dirty="0" smtClean="0"/>
            </a:br>
            <a:endParaRPr lang="pt-BR" sz="3200" dirty="0"/>
          </a:p>
        </p:txBody>
      </p:sp>
      <p:sp>
        <p:nvSpPr>
          <p:cNvPr id="4" name="Rectangle 3"/>
          <p:cNvSpPr/>
          <p:nvPr/>
        </p:nvSpPr>
        <p:spPr>
          <a:xfrm>
            <a:off x="3995936" y="2708920"/>
            <a:ext cx="16209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>
                <a:solidFill>
                  <a:schemeClr val="bg2"/>
                </a:solidFill>
              </a:rPr>
              <a:t>Década de 60</a:t>
            </a:r>
            <a:endParaRPr lang="pt-BR" dirty="0">
              <a:solidFill>
                <a:schemeClr val="bg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707904" y="3573016"/>
            <a:ext cx="27879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>
                <a:solidFill>
                  <a:schemeClr val="bg2"/>
                </a:solidFill>
              </a:rPr>
              <a:t>instabilidade e mudanças</a:t>
            </a:r>
            <a:endParaRPr lang="pt-BR" dirty="0">
              <a:solidFill>
                <a:schemeClr val="bg2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915816" y="4509120"/>
            <a:ext cx="4572000" cy="923330"/>
          </a:xfrm>
          <a:prstGeom prst="rect">
            <a:avLst/>
          </a:prstGeom>
          <a:ln>
            <a:solidFill>
              <a:schemeClr val="tx2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 algn="ctr"/>
            <a:r>
              <a:rPr lang="pt-BR" dirty="0" smtClean="0">
                <a:solidFill>
                  <a:schemeClr val="bg2"/>
                </a:solidFill>
              </a:rPr>
              <a:t>um conjunto de idéias e teorias a respeito do </a:t>
            </a:r>
            <a:r>
              <a:rPr lang="pt-BR" dirty="0" smtClean="0">
                <a:solidFill>
                  <a:schemeClr val="tx2">
                    <a:lumMod val="50000"/>
                  </a:schemeClr>
                </a:solidFill>
              </a:rPr>
              <a:t>homem</a:t>
            </a:r>
            <a:r>
              <a:rPr lang="pt-BR" dirty="0" smtClean="0">
                <a:solidFill>
                  <a:schemeClr val="bg2"/>
                </a:solidFill>
              </a:rPr>
              <a:t>, das </a:t>
            </a:r>
            <a:r>
              <a:rPr lang="pt-BR" dirty="0" smtClean="0">
                <a:solidFill>
                  <a:schemeClr val="tx2">
                    <a:lumMod val="50000"/>
                  </a:schemeClr>
                </a:solidFill>
              </a:rPr>
              <a:t>organizações</a:t>
            </a:r>
            <a:r>
              <a:rPr lang="pt-BR" dirty="0" smtClean="0">
                <a:solidFill>
                  <a:schemeClr val="bg2"/>
                </a:solidFill>
              </a:rPr>
              <a:t> e do </a:t>
            </a:r>
            <a:r>
              <a:rPr lang="pt-BR" dirty="0" smtClean="0">
                <a:solidFill>
                  <a:schemeClr val="tx2">
                    <a:lumMod val="50000"/>
                  </a:schemeClr>
                </a:solidFill>
              </a:rPr>
              <a:t>ambiente</a:t>
            </a:r>
            <a:endParaRPr lang="pt-BR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7544" y="4869160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2"/>
                </a:solidFill>
              </a:rPr>
              <a:t>D.O.</a:t>
            </a:r>
            <a:endParaRPr lang="pt-BR" dirty="0">
              <a:solidFill>
                <a:schemeClr val="bg2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rot="5400000">
            <a:off x="4716810" y="3356198"/>
            <a:ext cx="432048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Elbow Connector 13"/>
          <p:cNvCxnSpPr/>
          <p:nvPr/>
        </p:nvCxnSpPr>
        <p:spPr>
          <a:xfrm flipV="1">
            <a:off x="1259632" y="3645024"/>
            <a:ext cx="1512168" cy="1368152"/>
          </a:xfrm>
          <a:prstGeom prst="bentConnector3">
            <a:avLst>
              <a:gd name="adj1" fmla="val 50000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1979712" y="5013176"/>
            <a:ext cx="64807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/>
          <p:cNvGraphicFramePr>
            <a:graphicFrameLocks noGrp="1"/>
          </p:cNvGraphicFramePr>
          <p:nvPr/>
        </p:nvGraphicFramePr>
        <p:xfrm>
          <a:off x="571472" y="1428736"/>
          <a:ext cx="7715304" cy="4629268"/>
        </p:xfrm>
        <a:graphic>
          <a:graphicData uri="http://schemas.openxmlformats.org/drawingml/2006/table">
            <a:tbl>
              <a:tblPr/>
              <a:tblGrid>
                <a:gridCol w="3857652"/>
                <a:gridCol w="3857652"/>
              </a:tblGrid>
              <a:tr h="4519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800" b="1" dirty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Sistemas Mecânicos</a:t>
                      </a:r>
                      <a:endParaRPr lang="pt-BR" sz="1800" dirty="0">
                        <a:solidFill>
                          <a:schemeClr val="bg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800" b="1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Sistemas Orgânicos</a:t>
                      </a:r>
                      <a:endParaRPr lang="pt-BR" sz="1800">
                        <a:solidFill>
                          <a:schemeClr val="bg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142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pt-BR" sz="1800" dirty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Ênfase exclusivamente individual e nos cargos da organização.</a:t>
                      </a:r>
                      <a:endParaRPr lang="pt-BR" sz="1800" dirty="0">
                        <a:solidFill>
                          <a:schemeClr val="bg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pt-BR" sz="1800" dirty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Relacionamento do tipo autoridade – obediência.</a:t>
                      </a:r>
                      <a:endParaRPr lang="pt-BR" sz="1800" dirty="0">
                        <a:solidFill>
                          <a:schemeClr val="bg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pt-BR" sz="1800" dirty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Rígida adesão à delegação e à responsabilidade dividida.</a:t>
                      </a:r>
                      <a:endParaRPr lang="pt-BR" sz="1800" dirty="0">
                        <a:solidFill>
                          <a:schemeClr val="bg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pt-BR" sz="1800" dirty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Rígidas divisões do trabalho e supervisão hierárquica.</a:t>
                      </a:r>
                      <a:endParaRPr lang="pt-BR" sz="1800" dirty="0">
                        <a:solidFill>
                          <a:schemeClr val="bg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pt-BR" sz="1800" dirty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Tomada de decisões centralizada.</a:t>
                      </a:r>
                      <a:endParaRPr lang="pt-BR" sz="1800" dirty="0">
                        <a:solidFill>
                          <a:schemeClr val="bg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pt-BR" sz="1800" dirty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Controle rigidamente centralizado.</a:t>
                      </a:r>
                      <a:endParaRPr lang="pt-BR" sz="1800" dirty="0">
                        <a:solidFill>
                          <a:schemeClr val="bg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pt-BR" sz="1800" dirty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Solução de conflitos por meio de repressão, arbitragem e/ou hostilidade.</a:t>
                      </a:r>
                      <a:endParaRPr lang="pt-BR" sz="1800" dirty="0">
                        <a:solidFill>
                          <a:schemeClr val="bg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pt-BR" sz="1800" dirty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Ênfase nos relacionamentos entre e dentro dos grupos.</a:t>
                      </a:r>
                      <a:endParaRPr lang="pt-BR" sz="1800" dirty="0">
                        <a:solidFill>
                          <a:schemeClr val="bg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pt-BR" sz="1800" dirty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Confiança e crença recíprocas.</a:t>
                      </a:r>
                      <a:endParaRPr lang="pt-BR" sz="1800" dirty="0">
                        <a:solidFill>
                          <a:schemeClr val="bg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pt-BR" sz="1800" dirty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Interdependência e responsabilidade compartilhada.</a:t>
                      </a:r>
                      <a:endParaRPr lang="pt-BR" sz="1800" dirty="0">
                        <a:solidFill>
                          <a:schemeClr val="bg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pt-BR" sz="1800" dirty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Participação e responsabilidade </a:t>
                      </a:r>
                      <a:r>
                        <a:rPr lang="pt-BR" sz="1800" dirty="0" err="1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multigrupal</a:t>
                      </a:r>
                      <a:r>
                        <a:rPr lang="pt-BR" sz="1800" dirty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pt-BR" sz="1800" dirty="0">
                        <a:solidFill>
                          <a:schemeClr val="bg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pt-BR" sz="1800" dirty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Tomada de decisões descentralizada.</a:t>
                      </a:r>
                      <a:endParaRPr lang="pt-BR" sz="1800" dirty="0">
                        <a:solidFill>
                          <a:schemeClr val="bg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pt-BR" sz="1800" dirty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Amplo compartilhamento de responsabilidade e de controle.</a:t>
                      </a:r>
                      <a:endParaRPr lang="pt-BR" sz="1800" dirty="0">
                        <a:solidFill>
                          <a:schemeClr val="bg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pt-BR" sz="1800" dirty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Solução de conflitos através de negociação ou de solução de problemas.</a:t>
                      </a:r>
                      <a:endParaRPr lang="pt-BR" sz="1800" dirty="0">
                        <a:solidFill>
                          <a:schemeClr val="bg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259632" y="2996952"/>
            <a:ext cx="6696744" cy="1601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visa o estudo d</a:t>
            </a: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o processo de mudança planejada das organizações, que são entendidas como sistemas sociais complexos, caracterizados por processos e estruturas. </a:t>
            </a:r>
            <a:endParaRPr kumimoji="0" lang="pt-BR" sz="2000" b="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11760" y="1772816"/>
            <a:ext cx="45320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chemeClr val="bg2"/>
                </a:solidFill>
              </a:rPr>
              <a:t>Algumas</a:t>
            </a:r>
            <a:r>
              <a:rPr lang="en-US" sz="2400" dirty="0" smtClean="0">
                <a:solidFill>
                  <a:schemeClr val="bg2"/>
                </a:solidFill>
              </a:rPr>
              <a:t> </a:t>
            </a:r>
            <a:r>
              <a:rPr lang="en-US" sz="2400" dirty="0" err="1" smtClean="0">
                <a:solidFill>
                  <a:schemeClr val="bg2"/>
                </a:solidFill>
              </a:rPr>
              <a:t>definições</a:t>
            </a:r>
            <a:r>
              <a:rPr lang="en-US" sz="2400" dirty="0" smtClean="0">
                <a:solidFill>
                  <a:schemeClr val="bg2"/>
                </a:solidFill>
              </a:rPr>
              <a:t> </a:t>
            </a:r>
            <a:r>
              <a:rPr lang="en-US" sz="2400" dirty="0" err="1" smtClean="0">
                <a:solidFill>
                  <a:schemeClr val="bg2"/>
                </a:solidFill>
              </a:rPr>
              <a:t>para</a:t>
            </a:r>
            <a:r>
              <a:rPr lang="en-US" sz="2400" dirty="0" smtClean="0">
                <a:solidFill>
                  <a:schemeClr val="bg2"/>
                </a:solidFill>
              </a:rPr>
              <a:t> o D.O.</a:t>
            </a:r>
            <a:endParaRPr lang="pt-BR" sz="2400" dirty="0">
              <a:solidFill>
                <a:schemeClr val="bg2"/>
              </a:solidFill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395536" y="3624847"/>
            <a:ext cx="504056" cy="17426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899592" y="2060848"/>
            <a:ext cx="7488832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refere-se a um esforço de longo prazo, liderado e apoiado pela alta administração, para melhorar os processos de visão, aprendizagem e resolução de problemas, através do gerenciamento contínuo e cooperativo da cultura organizacional. </a:t>
            </a:r>
            <a:endParaRPr kumimoji="0" lang="pt-BR" sz="2000" b="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971600" y="3645024"/>
            <a:ext cx="7344816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essa ferramenta consiste numa r</a:t>
            </a: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esposta à mudança, envolvendo uma complexa estratégia educacional, cuja finalidade é mudar crenças, atitudes, valores e a estrutura da empresa, de modo que elas possam melhor adaptar-se aos novos mercados, tecnologias e desafios. </a:t>
            </a:r>
            <a:endParaRPr kumimoji="0" lang="pt-BR" sz="2000" b="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+mn-lt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71800" y="1412776"/>
            <a:ext cx="34419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bg2"/>
                </a:solidFill>
              </a:rPr>
              <a:t>Algumas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en-US" dirty="0" err="1" smtClean="0">
                <a:solidFill>
                  <a:schemeClr val="bg2"/>
                </a:solidFill>
              </a:rPr>
              <a:t>definições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en-US" dirty="0" err="1" smtClean="0">
                <a:solidFill>
                  <a:schemeClr val="bg2"/>
                </a:solidFill>
              </a:rPr>
              <a:t>para</a:t>
            </a:r>
            <a:r>
              <a:rPr lang="en-US" dirty="0" smtClean="0">
                <a:solidFill>
                  <a:schemeClr val="bg2"/>
                </a:solidFill>
              </a:rPr>
              <a:t> o D.O.</a:t>
            </a:r>
            <a:endParaRPr lang="pt-BR" dirty="0">
              <a:solidFill>
                <a:schemeClr val="bg2"/>
              </a:solidFill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323528" y="2636912"/>
            <a:ext cx="504056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Right Arrow 8"/>
          <p:cNvSpPr/>
          <p:nvPr/>
        </p:nvSpPr>
        <p:spPr>
          <a:xfrm>
            <a:off x="323528" y="4365104"/>
            <a:ext cx="504056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229600" cy="792162"/>
          </a:xfrm>
        </p:spPr>
        <p:txBody>
          <a:bodyPr/>
          <a:lstStyle/>
          <a:p>
            <a:r>
              <a:rPr lang="en-US" sz="3200" dirty="0" err="1" smtClean="0"/>
              <a:t>Pressupostos</a:t>
            </a:r>
            <a:endParaRPr lang="pt-BR" sz="3200" dirty="0"/>
          </a:p>
        </p:txBody>
      </p:sp>
      <p:sp>
        <p:nvSpPr>
          <p:cNvPr id="4" name="Rectangle 3"/>
          <p:cNvSpPr/>
          <p:nvPr/>
        </p:nvSpPr>
        <p:spPr>
          <a:xfrm>
            <a:off x="827584" y="2492896"/>
            <a:ext cx="770485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tx2">
                  <a:lumMod val="50000"/>
                </a:schemeClr>
              </a:buClr>
              <a:buFont typeface="Wingdings" pitchFamily="2" charset="2"/>
              <a:buChar char="ü"/>
            </a:pPr>
            <a:r>
              <a:rPr lang="pt-BR" sz="2800" dirty="0" smtClean="0">
                <a:solidFill>
                  <a:schemeClr val="bg2"/>
                </a:solidFill>
              </a:rPr>
              <a:t> Foco na organização como um todo, orientação sistêmica</a:t>
            </a:r>
          </a:p>
          <a:p>
            <a:pPr>
              <a:buClr>
                <a:schemeClr val="tx2">
                  <a:lumMod val="50000"/>
                </a:schemeClr>
              </a:buClr>
              <a:buFont typeface="Wingdings" pitchFamily="2" charset="2"/>
              <a:buChar char="ü"/>
            </a:pPr>
            <a:r>
              <a:rPr lang="pt-BR" sz="2800" dirty="0" smtClean="0">
                <a:solidFill>
                  <a:schemeClr val="bg2"/>
                </a:solidFill>
              </a:rPr>
              <a:t> Agentes de mudança (internos e externos)</a:t>
            </a:r>
          </a:p>
          <a:p>
            <a:pPr>
              <a:buClr>
                <a:schemeClr val="tx2">
                  <a:lumMod val="50000"/>
                </a:schemeClr>
              </a:buClr>
              <a:buFont typeface="Wingdings" pitchFamily="2" charset="2"/>
              <a:buChar char="ü"/>
            </a:pPr>
            <a:r>
              <a:rPr lang="pt-BR" sz="2800" dirty="0" smtClean="0">
                <a:solidFill>
                  <a:schemeClr val="bg2"/>
                </a:solidFill>
              </a:rPr>
              <a:t> Solução de problemas</a:t>
            </a:r>
          </a:p>
          <a:p>
            <a:pPr>
              <a:buClr>
                <a:schemeClr val="tx2">
                  <a:lumMod val="50000"/>
                </a:schemeClr>
              </a:buClr>
              <a:buFont typeface="Wingdings" pitchFamily="2" charset="2"/>
              <a:buChar char="ü"/>
            </a:pPr>
            <a:r>
              <a:rPr lang="pt-BR" sz="2800" dirty="0" smtClean="0">
                <a:solidFill>
                  <a:schemeClr val="bg2"/>
                </a:solidFill>
              </a:rPr>
              <a:t> Mudança Planejada </a:t>
            </a:r>
          </a:p>
          <a:p>
            <a:pPr>
              <a:buClr>
                <a:schemeClr val="tx2">
                  <a:lumMod val="50000"/>
                </a:schemeClr>
              </a:buClr>
              <a:buFont typeface="Wingdings" pitchFamily="2" charset="2"/>
              <a:buChar char="ü"/>
            </a:pPr>
            <a:r>
              <a:rPr lang="pt-BR" sz="2800" dirty="0" smtClean="0">
                <a:solidFill>
                  <a:schemeClr val="bg2"/>
                </a:solidFill>
              </a:rPr>
              <a:t> Retroção </a:t>
            </a:r>
          </a:p>
          <a:p>
            <a:pPr>
              <a:buClr>
                <a:schemeClr val="tx2">
                  <a:lumMod val="50000"/>
                </a:schemeClr>
              </a:buClr>
              <a:buFont typeface="Wingdings" pitchFamily="2" charset="2"/>
              <a:buChar char="ü"/>
            </a:pPr>
            <a:r>
              <a:rPr lang="pt-BR" sz="2800" dirty="0" smtClean="0">
                <a:solidFill>
                  <a:schemeClr val="bg2"/>
                </a:solidFill>
              </a:rPr>
              <a:t> Orientação contingencial </a:t>
            </a:r>
          </a:p>
          <a:p>
            <a:pPr>
              <a:buClr>
                <a:schemeClr val="tx2">
                  <a:lumMod val="50000"/>
                </a:schemeClr>
              </a:buClr>
              <a:buFont typeface="Wingdings" pitchFamily="2" charset="2"/>
              <a:buChar char="ü"/>
            </a:pPr>
            <a:r>
              <a:rPr lang="pt-BR" sz="2800" dirty="0" smtClean="0">
                <a:solidFill>
                  <a:schemeClr val="bg2"/>
                </a:solidFill>
              </a:rPr>
              <a:t> Desenvolvimento de equipes</a:t>
            </a:r>
          </a:p>
          <a:p>
            <a:pPr>
              <a:buClr>
                <a:schemeClr val="tx2">
                  <a:lumMod val="50000"/>
                </a:schemeClr>
              </a:buClr>
              <a:buFont typeface="Wingdings" pitchFamily="2" charset="2"/>
              <a:buChar char="ü"/>
            </a:pPr>
            <a:r>
              <a:rPr lang="pt-BR" sz="2800" dirty="0" smtClean="0">
                <a:solidFill>
                  <a:schemeClr val="bg2"/>
                </a:solidFill>
              </a:rPr>
              <a:t> Participação e comprometimento</a:t>
            </a:r>
            <a:r>
              <a:rPr lang="pt-BR" dirty="0" smtClean="0"/>
              <a:t>m todo</a:t>
            </a:r>
            <a:endParaRPr lang="pt-BR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EAD 2">
  <a:themeElements>
    <a:clrScheme name="EAD 2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EAD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AD 2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D 2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D 2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D 2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D 2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D 2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D 2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D 2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AD 2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1725</TotalTime>
  <Words>623</Words>
  <Application>Microsoft Macintosh PowerPoint</Application>
  <PresentationFormat>On-screen Show (4:3)</PresentationFormat>
  <Paragraphs>96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EAD 2</vt:lpstr>
      <vt:lpstr>Disciplina: Desenvolvimento de Recursos Humanos</vt:lpstr>
      <vt:lpstr>UNIDADE 1</vt:lpstr>
      <vt:lpstr>Tópicos a serem trabalhados</vt:lpstr>
      <vt:lpstr>PowerPoint Presentation</vt:lpstr>
      <vt:lpstr>Origens do Desenvolvimento Organizacional (DO) </vt:lpstr>
      <vt:lpstr>PowerPoint Presentation</vt:lpstr>
      <vt:lpstr>PowerPoint Presentation</vt:lpstr>
      <vt:lpstr>PowerPoint Presentation</vt:lpstr>
      <vt:lpstr>Pressupostos</vt:lpstr>
      <vt:lpstr>DO</vt:lpstr>
      <vt:lpstr>Processo do Desenvolvimento Organizacional </vt:lpstr>
      <vt:lpstr>Modelos de DO</vt:lpstr>
      <vt:lpstr>Grade Gerencial</vt:lpstr>
      <vt:lpstr>PowerPoint Presentation</vt:lpstr>
      <vt:lpstr>Modelo de Lawrence e Lorsch</vt:lpstr>
      <vt:lpstr>Modelo de Lawrence e Lorsch</vt:lpstr>
      <vt:lpstr>Modelo de Lawrence e Lorsch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DISCIPLINA</dc:title>
  <dc:creator>.</dc:creator>
  <cp:lastModifiedBy>Eloise Livramento</cp:lastModifiedBy>
  <cp:revision>166</cp:revision>
  <dcterms:created xsi:type="dcterms:W3CDTF">2008-02-29T14:01:30Z</dcterms:created>
  <dcterms:modified xsi:type="dcterms:W3CDTF">2016-11-01T01:09:51Z</dcterms:modified>
</cp:coreProperties>
</file>