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748" r:id="rId2"/>
  </p:sldMasterIdLst>
  <p:notesMasterIdLst>
    <p:notesMasterId r:id="rId65"/>
  </p:notesMasterIdLst>
  <p:handoutMasterIdLst>
    <p:handoutMasterId r:id="rId66"/>
  </p:handoutMasterIdLst>
  <p:sldIdLst>
    <p:sldId id="319" r:id="rId3"/>
    <p:sldId id="257" r:id="rId4"/>
    <p:sldId id="350" r:id="rId5"/>
    <p:sldId id="260" r:id="rId6"/>
    <p:sldId id="321" r:id="rId7"/>
    <p:sldId id="322" r:id="rId8"/>
    <p:sldId id="351" r:id="rId9"/>
    <p:sldId id="353" r:id="rId10"/>
    <p:sldId id="354" r:id="rId11"/>
    <p:sldId id="324" r:id="rId12"/>
    <p:sldId id="368" r:id="rId13"/>
    <p:sldId id="378" r:id="rId14"/>
    <p:sldId id="281" r:id="rId15"/>
    <p:sldId id="283" r:id="rId16"/>
    <p:sldId id="310" r:id="rId17"/>
    <p:sldId id="284" r:id="rId18"/>
    <p:sldId id="311" r:id="rId19"/>
    <p:sldId id="377" r:id="rId20"/>
    <p:sldId id="362" r:id="rId21"/>
    <p:sldId id="356" r:id="rId22"/>
    <p:sldId id="359" r:id="rId23"/>
    <p:sldId id="360" r:id="rId24"/>
    <p:sldId id="268" r:id="rId25"/>
    <p:sldId id="361" r:id="rId26"/>
    <p:sldId id="371" r:id="rId27"/>
    <p:sldId id="372" r:id="rId28"/>
    <p:sldId id="367" r:id="rId29"/>
    <p:sldId id="369" r:id="rId30"/>
    <p:sldId id="373" r:id="rId31"/>
    <p:sldId id="374" r:id="rId32"/>
    <p:sldId id="293" r:id="rId33"/>
    <p:sldId id="298" r:id="rId34"/>
    <p:sldId id="363" r:id="rId35"/>
    <p:sldId id="364" r:id="rId36"/>
    <p:sldId id="376" r:id="rId37"/>
    <p:sldId id="370" r:id="rId38"/>
    <p:sldId id="375" r:id="rId39"/>
    <p:sldId id="299" r:id="rId40"/>
    <p:sldId id="304" r:id="rId41"/>
    <p:sldId id="379" r:id="rId42"/>
    <p:sldId id="329" r:id="rId43"/>
    <p:sldId id="330" r:id="rId44"/>
    <p:sldId id="381" r:id="rId45"/>
    <p:sldId id="383" r:id="rId46"/>
    <p:sldId id="384" r:id="rId47"/>
    <p:sldId id="332" r:id="rId48"/>
    <p:sldId id="365" r:id="rId49"/>
    <p:sldId id="338" r:id="rId50"/>
    <p:sldId id="382" r:id="rId51"/>
    <p:sldId id="337" r:id="rId52"/>
    <p:sldId id="333" r:id="rId53"/>
    <p:sldId id="334" r:id="rId54"/>
    <p:sldId id="339" r:id="rId55"/>
    <p:sldId id="341" r:id="rId56"/>
    <p:sldId id="342" r:id="rId57"/>
    <p:sldId id="344" r:id="rId58"/>
    <p:sldId id="366" r:id="rId59"/>
    <p:sldId id="343" r:id="rId60"/>
    <p:sldId id="346" r:id="rId61"/>
    <p:sldId id="347" r:id="rId62"/>
    <p:sldId id="348" r:id="rId63"/>
    <p:sldId id="380" r:id="rId64"/>
  </p:sldIdLst>
  <p:sldSz cx="9144000" cy="6858000" type="screen4x3"/>
  <p:notesSz cx="6858000" cy="91170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14639B1-D190-4E9E-B790-F71559618DE4}">
          <p14:sldIdLst>
            <p14:sldId id="319"/>
            <p14:sldId id="257"/>
            <p14:sldId id="350"/>
            <p14:sldId id="260"/>
            <p14:sldId id="321"/>
            <p14:sldId id="322"/>
            <p14:sldId id="351"/>
            <p14:sldId id="353"/>
            <p14:sldId id="354"/>
            <p14:sldId id="324"/>
            <p14:sldId id="368"/>
            <p14:sldId id="378"/>
            <p14:sldId id="281"/>
            <p14:sldId id="283"/>
            <p14:sldId id="310"/>
            <p14:sldId id="284"/>
            <p14:sldId id="311"/>
            <p14:sldId id="377"/>
            <p14:sldId id="362"/>
            <p14:sldId id="356"/>
            <p14:sldId id="359"/>
            <p14:sldId id="360"/>
            <p14:sldId id="268"/>
            <p14:sldId id="361"/>
            <p14:sldId id="371"/>
            <p14:sldId id="372"/>
            <p14:sldId id="367"/>
            <p14:sldId id="369"/>
            <p14:sldId id="373"/>
            <p14:sldId id="374"/>
            <p14:sldId id="293"/>
            <p14:sldId id="298"/>
            <p14:sldId id="363"/>
            <p14:sldId id="364"/>
            <p14:sldId id="376"/>
            <p14:sldId id="370"/>
            <p14:sldId id="375"/>
            <p14:sldId id="299"/>
            <p14:sldId id="304"/>
            <p14:sldId id="379"/>
            <p14:sldId id="329"/>
            <p14:sldId id="330"/>
            <p14:sldId id="381"/>
            <p14:sldId id="383"/>
            <p14:sldId id="384"/>
            <p14:sldId id="332"/>
            <p14:sldId id="365"/>
            <p14:sldId id="338"/>
            <p14:sldId id="382"/>
            <p14:sldId id="337"/>
            <p14:sldId id="333"/>
            <p14:sldId id="334"/>
            <p14:sldId id="339"/>
            <p14:sldId id="341"/>
            <p14:sldId id="342"/>
            <p14:sldId id="344"/>
            <p14:sldId id="366"/>
            <p14:sldId id="343"/>
            <p14:sldId id="346"/>
            <p14:sldId id="347"/>
            <p14:sldId id="348"/>
            <p14:sldId id="3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D80E69"/>
    <a:srgbClr val="9F117A"/>
    <a:srgbClr val="C9C400"/>
    <a:srgbClr val="D4ECBA"/>
    <a:srgbClr val="FFFFCC"/>
    <a:srgbClr val="FFFFFF"/>
    <a:srgbClr val="00FFFF"/>
    <a:srgbClr val="F9E5D3"/>
    <a:srgbClr val="EEB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>
        <p:scale>
          <a:sx n="106" d="100"/>
          <a:sy n="106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4"/>
    </p:cViewPr>
  </p:sorterViewPr>
  <p:notesViewPr>
    <p:cSldViewPr>
      <p:cViewPr varScale="1">
        <p:scale>
          <a:sx n="51" d="100"/>
          <a:sy n="51" d="100"/>
        </p:scale>
        <p:origin x="-2736" y="-108"/>
      </p:cViewPr>
      <p:guideLst>
        <p:guide orient="horz" pos="287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E2DEB9B6-553D-4E5C-BCF0-DC9B139606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58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C0F1FCF6-5EF2-4182-94D3-E979F064BE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830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F71C71-6714-4E12-9C1D-08EC3D2C7C85}" type="slidenum">
              <a:rPr lang="pt-BR"/>
              <a:pPr>
                <a:defRPr/>
              </a:pPr>
              <a:t>1</a:t>
            </a:fld>
            <a:endParaRPr lang="pt-B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61B79E-D648-4E56-9FDB-DD4116C55C4B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407B4F-2DF4-429F-B28B-629C12080E98}" type="slidenum">
              <a:rPr lang="pt-BR"/>
              <a:pPr>
                <a:defRPr/>
              </a:pPr>
              <a:t>31</a:t>
            </a:fld>
            <a:endParaRPr 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A708A7-3A9B-4DA8-92BB-EFEC8285285B}" type="slidenum">
              <a:rPr lang="pt-BR"/>
              <a:pPr>
                <a:defRPr/>
              </a:pPr>
              <a:t>32</a:t>
            </a:fld>
            <a:endParaRPr lang="pt-BR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36F759-88FB-426A-9247-8DCD73EE61FD}" type="slidenum">
              <a:rPr lang="pt-BR"/>
              <a:pPr>
                <a:defRPr/>
              </a:pPr>
              <a:t>38</a:t>
            </a:fld>
            <a:endParaRPr lang="pt-B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A8A62-8B99-4A4D-8517-6217B0AB3CC8}" type="slidenum">
              <a:rPr lang="pt-BR"/>
              <a:pPr>
                <a:defRPr/>
              </a:pPr>
              <a:t>39</a:t>
            </a:fld>
            <a:endParaRPr lang="pt-B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9287B-5131-4F0D-AEE4-93EBB0EF969F}" type="slidenum">
              <a:rPr lang="pt-BR"/>
              <a:pPr>
                <a:defRPr/>
              </a:pPr>
              <a:t>54</a:t>
            </a:fld>
            <a:endParaRPr lang="pt-B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2465C-50D9-4693-A0F7-CF59B92A6579}" type="slidenum">
              <a:rPr lang="pt-BR"/>
              <a:pPr>
                <a:defRPr/>
              </a:pPr>
              <a:t>59</a:t>
            </a:fld>
            <a:endParaRPr lang="pt-B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5408EC-11BF-46CE-A8D2-569CD56FBB2E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D4A505-4824-4CEC-A2A6-CCED0F380C65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F1FCF6-5EF2-4182-94D3-E979F064BE03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57B989-8A01-4AC2-AA5D-9F66BD1B18BE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507B8-8C9E-489C-9686-7643E3FCBD2C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0285A-3F6A-4A62-9B84-B9B09355DC48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4D6829-DE47-4951-962B-B684D8A0385A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43B8B-29C7-4607-B203-9040DB6D1C1B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DDA0-FE92-4258-ABE4-774AE70EC3A8}" type="datetime1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AC57-FF2F-46C4-BC9B-709BE3746239}" type="datetime1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D62F-8EF1-44A2-8C05-A62A0132C63B}" type="datetime1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C9E1B-2D50-4DA0-869D-A7C1DE87ABE6}" type="datetime1">
              <a:rPr lang="pt-BR" smtClean="0"/>
              <a:t>23/08/2017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B13F0C-6347-4D76-BB4F-9DD1D38F5A82}" type="datetime1">
              <a:rPr lang="pt-BR" smtClean="0"/>
              <a:t>23/08/2017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2648" y="857232"/>
            <a:ext cx="8082000" cy="642942"/>
          </a:xfrm>
        </p:spPr>
        <p:txBody>
          <a:bodyPr/>
          <a:lstStyle>
            <a:lvl1pPr>
              <a:defRPr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ABE-0CEC-47C1-B306-CCFBD2F7E972}" type="datetime1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153400" cy="416719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F3AD-E7F9-44C7-8C08-D9E473BE1C16}" type="datetime1">
              <a:rPr lang="pt-BR" smtClean="0"/>
              <a:t>23/08/2017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857232"/>
            <a:ext cx="8082000" cy="642942"/>
          </a:xfrm>
        </p:spPr>
        <p:txBody>
          <a:bodyPr/>
          <a:lstStyle>
            <a:lvl1pPr>
              <a:defRPr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857364"/>
            <a:ext cx="3886200" cy="4304203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857365"/>
            <a:ext cx="3886200" cy="430420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27DF5A-B758-4CFB-A306-B8277259281F}" type="datetime1">
              <a:rPr lang="pt-BR" smtClean="0"/>
              <a:t>23/08/2017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42911" y="857232"/>
            <a:ext cx="8082000" cy="64294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500306"/>
            <a:ext cx="3886200" cy="351949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500306"/>
            <a:ext cx="3886200" cy="351949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E103154-3FB2-4E92-BBC1-1BBF2B58D6EB}" type="datetime1">
              <a:rPr lang="pt-BR" smtClean="0"/>
              <a:t>23/08/2017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 hasCustomPrompt="1"/>
          </p:nvPr>
        </p:nvSpPr>
        <p:spPr>
          <a:xfrm>
            <a:off x="609600" y="1857364"/>
            <a:ext cx="3886200" cy="53531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dirty="0" smtClean="0"/>
              <a:t>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 hasCustomPrompt="1"/>
          </p:nvPr>
        </p:nvSpPr>
        <p:spPr>
          <a:xfrm>
            <a:off x="4800600" y="1857364"/>
            <a:ext cx="3886200" cy="53531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dirty="0" smtClean="0"/>
              <a:t>Texto Mestre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42911" y="857232"/>
            <a:ext cx="8082000" cy="642942"/>
          </a:xfrm>
        </p:spPr>
        <p:txBody>
          <a:bodyPr/>
          <a:lstStyle>
            <a:lvl1pPr>
              <a:defRPr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A2F2-DF0F-47D6-AA43-88121C37577B}" type="datetime1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5C03-D5AD-44B5-AFDB-D9D7371B3666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D753-183B-400A-AC0F-BBDCBD496601}" type="datetime1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857232"/>
            <a:ext cx="8082000" cy="642942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63F-56C7-4BA0-AE0C-4DC1DEA92FA1}" type="datetime1">
              <a:rPr lang="pt-BR" smtClean="0"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 hasCustomPrompt="1"/>
          </p:nvPr>
        </p:nvSpPr>
        <p:spPr>
          <a:xfrm>
            <a:off x="609600" y="2000240"/>
            <a:ext cx="1600200" cy="409576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dirty="0" smtClean="0"/>
              <a:t>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2000241"/>
            <a:ext cx="6400800" cy="4143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solidFill>
          <a:schemeClr val="accent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D7440F1A-287C-4B43-BA8F-14F6BA1A93B0}" type="datetime1">
              <a:rPr lang="pt-BR" smtClean="0"/>
              <a:t>23/08/2017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857232"/>
            <a:ext cx="8082000" cy="642942"/>
          </a:xfrm>
        </p:spPr>
        <p:txBody>
          <a:bodyPr/>
          <a:lstStyle>
            <a:lvl1pPr>
              <a:defRPr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3CC5-E591-446D-A48B-0DACFFB782FC}" type="datetime1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D50E8FF1-6988-43CC-8583-3D114F0DEB47}" type="datetime1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857232"/>
            <a:ext cx="8082000" cy="64294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280B-07D3-4EF0-9FEB-30916BDBA975}" type="datetime1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857232"/>
            <a:ext cx="8082000" cy="64294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F753-E3E0-4C6A-A1AF-BE4B2B3A59B3}" type="datetime1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E62F9-CC58-4322-A55F-DC898203438F}" type="datetime1">
              <a:rPr lang="pt-BR" smtClean="0"/>
              <a:t>23/08/2017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6FE2-A804-40A1-A5FB-FEE8A80E0CDD}" type="datetime1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D289-A649-4736-B1B2-5A887320BCDC}" type="datetime1">
              <a:rPr lang="pt-BR" smtClean="0"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8569-5D76-4846-9984-7F70F7531C6D}" type="datetime1">
              <a:rPr lang="pt-BR" smtClean="0"/>
              <a:t>23/08/2017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E8B7-0E10-4455-9FBC-BE7515D1D810}" type="datetime1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1D68-87D9-4B82-8C31-2F881E365D3A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7A92-1BBE-47BE-8B6E-CBECEB2A4163}" type="datetime1">
              <a:rPr lang="pt-BR" smtClean="0"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4DBD-D0D4-44D1-AC0A-760A01846749}" type="datetime1">
              <a:rPr lang="pt-BR" smtClean="0"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2671-D9A0-44C3-8B5A-19742F8A8313}" type="datetime1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42909" y="857232"/>
            <a:ext cx="8081963" cy="64294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857364"/>
            <a:ext cx="8153400" cy="42691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40C647-4307-4A7F-B0DD-B6F07A796AE7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571472" y="1571613"/>
            <a:ext cx="8572528" cy="24860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573123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49" y="1571612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57161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 descr="imagem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8208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4350" indent="-514350" algn="l" rtl="0" eaLnBrk="1" latinLnBrk="0" hangingPunct="1">
        <a:spcBef>
          <a:spcPts val="700"/>
        </a:spcBef>
        <a:buClr>
          <a:schemeClr val="accent2"/>
        </a:buClr>
        <a:buSzPct val="60000"/>
        <a:buFont typeface="+mj-lt"/>
        <a:buAutoNum type="alphaLcParenR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880110" indent="-514350" algn="l" rtl="0" eaLnBrk="1" latinLnBrk="0" hangingPunct="1">
        <a:spcBef>
          <a:spcPts val="550"/>
        </a:spcBef>
        <a:buClr>
          <a:schemeClr val="accent1"/>
        </a:buClr>
        <a:buSzPct val="70000"/>
        <a:buFontTx/>
        <a:buChar char="–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rtl="0" eaLnBrk="1" latinLnBrk="0" hangingPunct="1">
        <a:spcBef>
          <a:spcPts val="500"/>
        </a:spcBef>
        <a:buClr>
          <a:schemeClr val="accent2"/>
        </a:buClr>
        <a:buSzPct val="75000"/>
        <a:buFont typeface="+mj-lt"/>
        <a:buAutoNum type="alphaLcParenR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1" latinLnBrk="0" hangingPunct="1">
        <a:spcBef>
          <a:spcPts val="400"/>
        </a:spcBef>
        <a:buClr>
          <a:schemeClr val="accent3"/>
        </a:buClr>
        <a:buSzPct val="75000"/>
        <a:buFont typeface="+mj-lt"/>
        <a:buAutoNum type="alphaLcParenR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12.senado.gov.br/manualdecomunicacao/redacao-e-estilo/estilo/estrangeirismo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3568" y="620688"/>
            <a:ext cx="8001000" cy="69269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200" b="1" dirty="0" err="1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Minicurso</a:t>
            </a:r>
            <a:r>
              <a:rPr lang="en-US" sz="2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r>
              <a:rPr lang="en-US" sz="2200" b="1" dirty="0" err="1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Referência</a:t>
            </a:r>
            <a:r>
              <a:rPr lang="en-US" sz="2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200" b="1" dirty="0" err="1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Citação</a:t>
            </a:r>
            <a:endParaRPr lang="pt-BR" sz="2200" b="1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 smtClean="0"/>
              <a:t>UNIVERSIDADE FEDERAL DE SANTA CATARINA. Biblioteca Universitária . Programa de capacitação. </a:t>
            </a:r>
            <a:endParaRPr lang="pt-BR" dirty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1" y="1340768"/>
            <a:ext cx="6353383" cy="408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51520" y="6237312"/>
            <a:ext cx="1922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Março 2015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90045" y="5373216"/>
            <a:ext cx="6383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tx1"/>
                </a:solidFill>
              </a:rPr>
              <a:t>Fonte: </a:t>
            </a:r>
            <a:r>
              <a:rPr lang="pt-BR" sz="1000" dirty="0" err="1" smtClean="0">
                <a:solidFill>
                  <a:schemeClr val="tx1"/>
                </a:solidFill>
              </a:rPr>
              <a:t>Overload</a:t>
            </a:r>
            <a:r>
              <a:rPr lang="pt-BR" sz="1000" dirty="0" smtClean="0">
                <a:solidFill>
                  <a:schemeClr val="tx1"/>
                </a:solidFill>
              </a:rPr>
              <a:t> </a:t>
            </a:r>
            <a:r>
              <a:rPr lang="pt-BR" sz="1000" dirty="0" err="1" smtClean="0">
                <a:solidFill>
                  <a:schemeClr val="tx1"/>
                </a:solidFill>
              </a:rPr>
              <a:t>information</a:t>
            </a:r>
            <a:r>
              <a:rPr lang="pt-BR" sz="1000" dirty="0" smtClean="0">
                <a:solidFill>
                  <a:schemeClr val="tx1"/>
                </a:solidFill>
              </a:rPr>
              <a:t>. Disponível em:  http</a:t>
            </a:r>
            <a:r>
              <a:rPr lang="pt-BR" sz="1000" dirty="0">
                <a:solidFill>
                  <a:schemeClr val="tx1"/>
                </a:solidFill>
              </a:rPr>
              <a:t>://virtual.mjc.edu/mjclibrary/Tutorial/information_overload.jpg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Comment 2"/>
          <p:cNvSpPr>
            <a:spLocks noChangeArrowheads="1"/>
          </p:cNvSpPr>
          <p:nvPr/>
        </p:nvSpPr>
        <p:spPr bwMode="auto">
          <a:xfrm>
            <a:off x="395288" y="1700213"/>
            <a:ext cx="8497887" cy="373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FFE5F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>
                <a:solidFill>
                  <a:srgbClr val="C00000"/>
                </a:solidFill>
                <a:latin typeface="Verdana" pitchFamily="34" charset="0"/>
              </a:rPr>
              <a:t>ENTIDADES Homônimas</a:t>
            </a:r>
          </a:p>
          <a:p>
            <a:pPr>
              <a:defRPr/>
            </a:pPr>
            <a:r>
              <a:rPr lang="pt-BR" dirty="0">
                <a:solidFill>
                  <a:schemeClr val="tx1"/>
                </a:solidFill>
                <a:latin typeface="Verdana" pitchFamily="34" charset="0"/>
              </a:rPr>
              <a:t>No caso de entidades homônimas, deve-se  acrescentar ao final do nome, a área geográfica a qual pertence.</a:t>
            </a:r>
          </a:p>
          <a:p>
            <a:pPr>
              <a:defRPr/>
            </a:pPr>
            <a:endParaRPr lang="pt-BR" sz="1800" dirty="0">
              <a:solidFill>
                <a:srgbClr val="CC3300"/>
              </a:solidFill>
              <a:latin typeface="Verdana" pitchFamily="34" charset="0"/>
            </a:endParaRPr>
          </a:p>
          <a:p>
            <a:pPr>
              <a:defRPr/>
            </a:pPr>
            <a:endParaRPr lang="pt-BR" sz="1800" dirty="0">
              <a:solidFill>
                <a:srgbClr val="CC3300"/>
              </a:solidFill>
              <a:latin typeface="Verdana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pt-BR" dirty="0">
                <a:solidFill>
                  <a:schemeClr val="tx2"/>
                </a:solidFill>
                <a:latin typeface="Verdana" pitchFamily="34" charset="0"/>
              </a:rPr>
              <a:t>BIBLIOTECA NACIONAL (Brasil)</a:t>
            </a:r>
          </a:p>
          <a:p>
            <a:pPr>
              <a:spcBef>
                <a:spcPts val="600"/>
              </a:spcBef>
              <a:defRPr/>
            </a:pPr>
            <a:r>
              <a:rPr lang="pt-BR" dirty="0">
                <a:solidFill>
                  <a:schemeClr val="tx2"/>
                </a:solidFill>
                <a:latin typeface="Verdana" pitchFamily="34" charset="0"/>
              </a:rPr>
              <a:t>BIBLIOTECA NACIONAL (Portugal)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2"/>
                </a:solidFill>
                <a:latin typeface="Verdana" pitchFamily="34" charset="0"/>
              </a:rPr>
              <a:t>COLÉGIO DOM BOSCO (Brasília)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2"/>
                </a:solidFill>
                <a:latin typeface="Verdana" pitchFamily="34" charset="0"/>
              </a:rPr>
              <a:t>COLÉGIO DOM BOSCO (Manaus)</a:t>
            </a:r>
          </a:p>
          <a:p>
            <a:pPr>
              <a:defRPr/>
            </a:pPr>
            <a:endParaRPr lang="pt-BR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pt-BR" sz="1800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BR" sz="1800" dirty="0">
                <a:solidFill>
                  <a:srgbClr val="006699"/>
                </a:solidFill>
                <a:latin typeface="Verdana" pitchFamily="34" charset="0"/>
              </a:rPr>
              <a:t>	</a:t>
            </a:r>
          </a:p>
          <a:p>
            <a:pPr>
              <a:defRPr/>
            </a:pPr>
            <a:endParaRPr lang="pt-BR" sz="1800" dirty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4" name="Texto explicativo em forma de nuvem 3"/>
          <p:cNvSpPr/>
          <p:nvPr/>
        </p:nvSpPr>
        <p:spPr bwMode="auto">
          <a:xfrm>
            <a:off x="4572000" y="2420938"/>
            <a:ext cx="1584325" cy="477837"/>
          </a:xfrm>
          <a:prstGeom prst="cloudCallout">
            <a:avLst>
              <a:gd name="adj1" fmla="val -30145"/>
              <a:gd name="adj2" fmla="val 10076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Exemplos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750" y="333375"/>
            <a:ext cx="2808288" cy="97948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Autor - 6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764D-BC0D-4C60-8F85-7D7203CA875B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539750" y="333375"/>
            <a:ext cx="3816350" cy="115093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Autor Desconhecido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750" y="2420888"/>
            <a:ext cx="8281988" cy="2539157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lvl="1">
              <a:defRPr/>
            </a:pPr>
            <a:r>
              <a:rPr lang="pt-BR" dirty="0">
                <a:solidFill>
                  <a:schemeClr val="tx1"/>
                </a:solidFill>
                <a:latin typeface="Verdana" pitchFamily="34" charset="0"/>
              </a:rPr>
              <a:t>Quando a autoria da obra não puder ser identificada, a entrada deve ser feita pelo título, destacando a primeira 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palavra (desconsiderando </a:t>
            </a:r>
            <a: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artigos definidos, indefinidos ou palavras </a:t>
            </a:r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monossílabas</a:t>
            </a:r>
            <a:r>
              <a:rPr lang="pt-BR" dirty="0">
                <a:solidFill>
                  <a:schemeClr val="tx1"/>
                </a:solidFill>
                <a:latin typeface="Verdana" pitchFamily="34" charset="0"/>
              </a:rPr>
              <a:t>)</a:t>
            </a:r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60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A ÉTICA nas universidades brasileiras</a:t>
            </a:r>
          </a:p>
          <a:p>
            <a:pPr lvl="1">
              <a:spcAft>
                <a:spcPts val="60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DIAGNÓSTICO na educação</a:t>
            </a:r>
          </a:p>
          <a:p>
            <a:pPr lvl="1">
              <a:spcAft>
                <a:spcPts val="60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UM LAGO </a:t>
            </a:r>
            <a:r>
              <a:rPr lang="pt-BR" dirty="0" smtClean="0">
                <a:solidFill>
                  <a:schemeClr val="tx1"/>
                </a:solidFill>
              </a:rPr>
              <a:t>dourado</a:t>
            </a:r>
            <a:endParaRPr lang="pt-BR" dirty="0">
              <a:solidFill>
                <a:schemeClr val="tx1"/>
              </a:solidFill>
              <a:latin typeface="Verdana" pitchFamily="34" charset="0"/>
            </a:endParaRPr>
          </a:p>
          <a:p>
            <a:pPr lvl="1">
              <a:defRPr/>
            </a:pPr>
            <a:endParaRPr lang="pt-BR" dirty="0">
              <a:solidFill>
                <a:schemeClr val="tx1"/>
              </a:solidFill>
              <a:latin typeface="Verdana" pitchFamily="34" charset="0"/>
            </a:endParaRPr>
          </a:p>
          <a:p>
            <a:pPr lvl="1">
              <a:defRPr/>
            </a:pPr>
            <a:endParaRPr lang="pt-BR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5B71-4442-4E54-966A-38DB4DFF258C}" type="datetime1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539750" y="333375"/>
            <a:ext cx="3816350" cy="115093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rgbClr val="FFFFFF"/>
                </a:solidFill>
              </a:rPr>
              <a:t>Título</a:t>
            </a:r>
            <a:endParaRPr lang="pt-BR" sz="2400" b="1" dirty="0">
              <a:solidFill>
                <a:srgbClr val="FFFFFF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750" y="1844675"/>
            <a:ext cx="8281988" cy="427809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lphaLcParenR"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Deve ser reproduzido como consta no documento;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Diferenciado tipograficamente (negrito, itálico, sublinhado);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O subtítulo (se houver) não tem destaque e é precedido por dois pontos.</a:t>
            </a:r>
          </a:p>
          <a:p>
            <a:pPr marL="450850" lvl="1" indent="6350">
              <a:defRPr/>
            </a:pPr>
            <a:endParaRPr lang="pt-BR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0850" lvl="1" indent="6350">
              <a:defRPr/>
            </a:pPr>
            <a:r>
              <a:rPr lang="pt-BR" dirty="0" smtClean="0">
                <a:solidFill>
                  <a:schemeClr val="tx1"/>
                </a:solidFill>
                <a:latin typeface="Georgia" pitchFamily="18" charset="0"/>
              </a:rPr>
              <a:t>LEITÃO, D. M. A informação como insumo estratégico. </a:t>
            </a:r>
            <a:r>
              <a:rPr lang="pt-BR" b="1" dirty="0" smtClean="0">
                <a:solidFill>
                  <a:schemeClr val="tx1"/>
                </a:solidFill>
                <a:latin typeface="Georgia" pitchFamily="18" charset="0"/>
              </a:rPr>
              <a:t>Ci. Inf.</a:t>
            </a:r>
            <a:r>
              <a:rPr lang="pt-BR" dirty="0" smtClean="0">
                <a:solidFill>
                  <a:schemeClr val="tx1"/>
                </a:solidFill>
                <a:latin typeface="Georgia" pitchFamily="18" charset="0"/>
              </a:rPr>
              <a:t>,</a:t>
            </a:r>
            <a:r>
              <a:rPr lang="pt-BR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Georgia" pitchFamily="18" charset="0"/>
              </a:rPr>
              <a:t>Brasília, DF,v. 22, n. 2, p. 118-123, maio/ago., 1989. </a:t>
            </a:r>
          </a:p>
          <a:p>
            <a:pPr marL="450850" lvl="1" indent="6350">
              <a:defRPr/>
            </a:pPr>
            <a:endParaRPr lang="pt-BR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0850" lvl="1" indent="6350">
              <a:defRPr/>
            </a:pPr>
            <a:endParaRPr lang="pt-BR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0850" lvl="1" indent="6350" algn="ctr">
              <a:defRPr/>
            </a:pPr>
            <a:r>
              <a:rPr lang="pt-BR" dirty="0" smtClean="0">
                <a:solidFill>
                  <a:srgbClr val="FF0000"/>
                </a:solidFill>
                <a:latin typeface="Georgia" pitchFamily="18" charset="0"/>
              </a:rPr>
              <a:t>Títulos de Periódicos podem ser abreviados (NBR 6032).</a:t>
            </a:r>
          </a:p>
          <a:p>
            <a:pPr marL="450850" lvl="1" indent="6350" algn="ctr">
              <a:defRPr/>
            </a:pPr>
            <a:endParaRPr lang="pt-BR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450850" lvl="1" indent="6350" algn="ctr">
              <a:defRPr/>
            </a:pPr>
            <a:r>
              <a:rPr lang="pt-BR" dirty="0" smtClean="0">
                <a:solidFill>
                  <a:srgbClr val="FF0000"/>
                </a:solidFill>
                <a:latin typeface="Georgia" pitchFamily="18" charset="0"/>
              </a:rPr>
              <a:t>Títulos com apenas uma palavra não podem ser abreviados.</a:t>
            </a:r>
          </a:p>
          <a:p>
            <a:pPr marL="450850" lvl="1" indent="6350" algn="ctr">
              <a:defRPr/>
            </a:pPr>
            <a:endParaRPr lang="pt-BR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450850" lvl="1" indent="6350" algn="ctr">
              <a:defRPr/>
            </a:pPr>
            <a:endParaRPr lang="pt-BR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450850" lvl="1" indent="6350" algn="ctr">
              <a:defRPr/>
            </a:pPr>
            <a:endParaRPr lang="pt-BR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450850" lvl="1" indent="6350">
              <a:defRPr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LARCHER, l. </a:t>
            </a:r>
            <a:r>
              <a:rPr lang="pt-BR" dirty="0" err="1" smtClean="0">
                <a:solidFill>
                  <a:schemeClr val="tx1"/>
                </a:solidFill>
                <a:latin typeface="+mj-lt"/>
              </a:rPr>
              <a:t>et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 al. Morfologia das </a:t>
            </a:r>
            <a:r>
              <a:rPr lang="pt-BR" dirty="0" err="1" smtClean="0">
                <a:solidFill>
                  <a:schemeClr val="tx1"/>
                </a:solidFill>
                <a:latin typeface="+mj-lt"/>
              </a:rPr>
              <a:t>domácias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 foliares de </a:t>
            </a:r>
            <a:r>
              <a:rPr lang="pt-BR" dirty="0" err="1" smtClean="0">
                <a:solidFill>
                  <a:schemeClr val="tx1"/>
                </a:solidFill>
                <a:latin typeface="+mj-lt"/>
              </a:rPr>
              <a:t>Miconia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+mj-lt"/>
              </a:rPr>
              <a:t>sellowiana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+mj-lt"/>
              </a:rPr>
              <a:t>Naudin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 . </a:t>
            </a:r>
            <a:r>
              <a:rPr lang="pt-BR" b="1" dirty="0" smtClean="0">
                <a:solidFill>
                  <a:schemeClr val="tx1"/>
                </a:solidFill>
                <a:latin typeface="+mj-lt"/>
              </a:rPr>
              <a:t>Biotemas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, Florianópolis, SC,v. 25, n. 1, p. 1-9, mar., 2012. 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eta em curva para a direita 4"/>
          <p:cNvSpPr/>
          <p:nvPr/>
        </p:nvSpPr>
        <p:spPr>
          <a:xfrm flipV="1">
            <a:off x="6496581" y="3479666"/>
            <a:ext cx="288032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em curva para a direita 5"/>
          <p:cNvSpPr/>
          <p:nvPr/>
        </p:nvSpPr>
        <p:spPr>
          <a:xfrm>
            <a:off x="5580112" y="4828274"/>
            <a:ext cx="288032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934994" y="6309320"/>
            <a:ext cx="1886744" cy="365125"/>
          </a:xfrm>
        </p:spPr>
        <p:txBody>
          <a:bodyPr/>
          <a:lstStyle/>
          <a:p>
            <a:fld id="{B1BAEE9E-14AD-4CBB-870C-52E604EAE55A}" type="datetime1">
              <a:rPr lang="pt-BR" smtClean="0"/>
              <a:t>23/08/2017</a:t>
            </a:fld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611560" y="6309320"/>
            <a:ext cx="4394447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mment 3"/>
          <p:cNvSpPr>
            <a:spLocks noChangeArrowheads="1"/>
          </p:cNvSpPr>
          <p:nvPr/>
        </p:nvSpPr>
        <p:spPr bwMode="auto">
          <a:xfrm>
            <a:off x="395536" y="2564904"/>
            <a:ext cx="8424862" cy="3323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defRPr/>
            </a:pPr>
            <a:endParaRPr lang="pt-BR" sz="20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lnSpc>
                <a:spcPct val="95000"/>
              </a:lnSpc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Indica-se </a:t>
            </a:r>
            <a:r>
              <a:rPr lang="pt-BR" sz="2000" b="1" dirty="0">
                <a:solidFill>
                  <a:schemeClr val="tx1"/>
                </a:solidFill>
                <a:latin typeface="Verdana" pitchFamily="34" charset="0"/>
              </a:rPr>
              <a:t>a edição, em algarismo(s) arábico(s) seguido(s) de ponto e abreviatura da palavra edição, </a:t>
            </a:r>
            <a:r>
              <a:rPr lang="pt-BR" sz="2000" b="1" dirty="0">
                <a:solidFill>
                  <a:srgbClr val="3333FF"/>
                </a:solidFill>
                <a:latin typeface="Verdana" pitchFamily="34" charset="0"/>
              </a:rPr>
              <a:t>no idioma da publicação.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pt-BR" sz="2000" b="1" dirty="0">
                <a:solidFill>
                  <a:schemeClr val="tx1"/>
                </a:solidFill>
                <a:latin typeface="Verdana" pitchFamily="34" charset="0"/>
              </a:rPr>
              <a:t>                 </a:t>
            </a:r>
          </a:p>
          <a:p>
            <a:r>
              <a:rPr lang="pt-BR" sz="2000" b="1" dirty="0">
                <a:solidFill>
                  <a:schemeClr val="tx1"/>
                </a:solidFill>
                <a:latin typeface="Verdana" pitchFamily="34" charset="0"/>
              </a:rPr>
              <a:t>                   Exemplo:  </a:t>
            </a:r>
            <a:r>
              <a:rPr lang="pt-BR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2.ed. (português e espanhol)</a:t>
            </a:r>
          </a:p>
          <a:p>
            <a:pPr lvl="7"/>
            <a:r>
              <a:rPr lang="pt-BR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2nd ed. (inglês)</a:t>
            </a:r>
          </a:p>
          <a:p>
            <a:pPr lvl="7"/>
            <a:r>
              <a:rPr lang="pt-BR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2e </a:t>
            </a:r>
            <a:r>
              <a:rPr lang="pt-BR" sz="18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éd</a:t>
            </a:r>
            <a:r>
              <a:rPr lang="pt-BR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(francês)</a:t>
            </a:r>
          </a:p>
          <a:p>
            <a:pPr lvl="7"/>
            <a:r>
              <a:rPr lang="pt-BR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pt-BR" sz="18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</a:t>
            </a:r>
            <a:r>
              <a:rPr lang="pt-BR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(alemão)</a:t>
            </a:r>
          </a:p>
          <a:p>
            <a:pPr lvl="7"/>
            <a:r>
              <a:rPr lang="pt-BR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2ª ed. (</a:t>
            </a:r>
            <a:r>
              <a:rPr lang="pt-BR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italiano)</a:t>
            </a:r>
          </a:p>
          <a:p>
            <a:pPr lvl="7"/>
            <a:endParaRPr lang="pt-BR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83568" y="908720"/>
            <a:ext cx="1800200" cy="7200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Edição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F158-004E-41C4-893C-F689A59C7913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Comment 4"/>
          <p:cNvSpPr>
            <a:spLocks noChangeArrowheads="1"/>
          </p:cNvSpPr>
          <p:nvPr/>
        </p:nvSpPr>
        <p:spPr bwMode="auto">
          <a:xfrm>
            <a:off x="611188" y="2276872"/>
            <a:ext cx="8304212" cy="40010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solidFill>
                  <a:schemeClr val="tx1"/>
                </a:solidFill>
              </a:rPr>
              <a:t>O nome do local (cidade), deve ser indicado tal como aparece na obra. Quando houver homônimos, acrescenta-se o nome do estado ou país.</a:t>
            </a:r>
          </a:p>
          <a:p>
            <a:pPr>
              <a:spcBef>
                <a:spcPct val="50000"/>
              </a:spcBef>
              <a:defRPr/>
            </a:pPr>
            <a:r>
              <a:rPr lang="pt-BR" sz="2000" dirty="0">
                <a:solidFill>
                  <a:schemeClr val="tx1"/>
                </a:solidFill>
              </a:rPr>
              <a:t>Exemplo:</a:t>
            </a:r>
            <a:r>
              <a:rPr lang="pt-BR" sz="2000" dirty="0">
                <a:solidFill>
                  <a:schemeClr val="accent2"/>
                </a:solidFill>
              </a:rPr>
              <a:t>  </a:t>
            </a:r>
            <a:r>
              <a:rPr lang="pt-BR" sz="2000" dirty="0">
                <a:solidFill>
                  <a:srgbClr val="800000"/>
                </a:solidFill>
                <a:latin typeface="Arrus BT" charset="0"/>
              </a:rPr>
              <a:t>Viçosa,  MG    Viçosa, RN</a:t>
            </a:r>
          </a:p>
          <a:p>
            <a:pPr>
              <a:spcBef>
                <a:spcPct val="50000"/>
              </a:spcBef>
              <a:defRPr/>
            </a:pPr>
            <a:endParaRPr lang="pt-BR" sz="2000" dirty="0">
              <a:solidFill>
                <a:srgbClr val="800000"/>
              </a:solidFill>
              <a:latin typeface="Arrus BT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000" dirty="0">
                <a:solidFill>
                  <a:schemeClr val="tx1"/>
                </a:solidFill>
                <a:latin typeface="Arrus BT" charset="0"/>
              </a:rPr>
              <a:t>Quando o Local e a Editora </a:t>
            </a:r>
            <a:r>
              <a:rPr lang="pt-BR" sz="2000" dirty="0">
                <a:solidFill>
                  <a:srgbClr val="800000"/>
                </a:solidFill>
                <a:latin typeface="Arrus BT" charset="0"/>
              </a:rPr>
              <a:t>não aparecem na publicação</a:t>
            </a:r>
            <a:r>
              <a:rPr lang="pt-BR" sz="2000" dirty="0">
                <a:solidFill>
                  <a:schemeClr val="tx1"/>
                </a:solidFill>
                <a:latin typeface="Arrus BT" charset="0"/>
              </a:rPr>
              <a:t> mas são </a:t>
            </a:r>
            <a:r>
              <a:rPr lang="pt-BR" sz="2000" dirty="0" smtClean="0">
                <a:solidFill>
                  <a:schemeClr val="tx1"/>
                </a:solidFill>
                <a:latin typeface="Arrus BT" charset="0"/>
              </a:rPr>
              <a:t>conhecidos pode-se fazer a indicação entre colchetes e, quando são desconhecidos, usa-se as seguintes expressões</a:t>
            </a:r>
            <a:r>
              <a:rPr lang="pt-BR" sz="2000" dirty="0">
                <a:solidFill>
                  <a:schemeClr val="accent2"/>
                </a:solidFill>
                <a:latin typeface="Arrus BT" charset="0"/>
              </a:rPr>
              <a:t>:  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pt-BR" sz="2000" dirty="0">
              <a:solidFill>
                <a:schemeClr val="accent2"/>
              </a:solidFill>
              <a:latin typeface="Arrus BT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000" dirty="0">
                <a:solidFill>
                  <a:schemeClr val="accent2"/>
                </a:solidFill>
                <a:latin typeface="Arrus BT" charset="0"/>
              </a:rPr>
              <a:t>			   </a:t>
            </a:r>
            <a:r>
              <a:rPr lang="pt-BR" sz="2000" dirty="0">
                <a:solidFill>
                  <a:srgbClr val="800000"/>
                </a:solidFill>
              </a:rPr>
              <a:t>[S. l.]    sem local (</a:t>
            </a:r>
            <a:r>
              <a:rPr lang="pt-BR" sz="2000" dirty="0" err="1">
                <a:solidFill>
                  <a:srgbClr val="800000"/>
                </a:solidFill>
              </a:rPr>
              <a:t>sine</a:t>
            </a:r>
            <a:r>
              <a:rPr lang="pt-BR" sz="2000" dirty="0">
                <a:solidFill>
                  <a:srgbClr val="800000"/>
                </a:solidFill>
              </a:rPr>
              <a:t> loco)</a:t>
            </a:r>
          </a:p>
          <a:p>
            <a:pPr eaLnBrk="0" hangingPunct="0">
              <a:lnSpc>
                <a:spcPct val="105000"/>
              </a:lnSpc>
              <a:spcBef>
                <a:spcPct val="25000"/>
              </a:spcBef>
              <a:defRPr/>
            </a:pPr>
            <a:r>
              <a:rPr lang="pt-BR" sz="2000" dirty="0">
                <a:solidFill>
                  <a:srgbClr val="800000"/>
                </a:solidFill>
              </a:rPr>
              <a:t>                     </a:t>
            </a:r>
            <a:r>
              <a:rPr lang="en-US" sz="2000" dirty="0">
                <a:solidFill>
                  <a:srgbClr val="800000"/>
                </a:solidFill>
              </a:rPr>
              <a:t>	</a:t>
            </a:r>
            <a:r>
              <a:rPr lang="pt-BR" sz="2000" dirty="0">
                <a:solidFill>
                  <a:srgbClr val="800000"/>
                </a:solidFill>
              </a:rPr>
              <a:t> 	   [s. n.]    sem editora (</a:t>
            </a:r>
            <a:r>
              <a:rPr lang="pt-BR" sz="2000" dirty="0" err="1">
                <a:solidFill>
                  <a:srgbClr val="800000"/>
                </a:solidFill>
              </a:rPr>
              <a:t>sine</a:t>
            </a:r>
            <a:r>
              <a:rPr lang="pt-BR" sz="2000" dirty="0">
                <a:solidFill>
                  <a:srgbClr val="800000"/>
                </a:solidFill>
              </a:rPr>
              <a:t> nomine)</a:t>
            </a:r>
          </a:p>
          <a:p>
            <a:pPr eaLnBrk="0" hangingPunct="0">
              <a:lnSpc>
                <a:spcPct val="105000"/>
              </a:lnSpc>
              <a:spcBef>
                <a:spcPct val="25000"/>
              </a:spcBef>
              <a:defRPr/>
            </a:pPr>
            <a:r>
              <a:rPr lang="pt-BR" sz="2000" dirty="0">
                <a:solidFill>
                  <a:srgbClr val="800000"/>
                </a:solidFill>
              </a:rPr>
              <a:t>                      </a:t>
            </a:r>
            <a:r>
              <a:rPr lang="en-US" sz="2000" dirty="0">
                <a:solidFill>
                  <a:srgbClr val="800000"/>
                </a:solidFill>
              </a:rPr>
              <a:t>	 	   </a:t>
            </a:r>
            <a:r>
              <a:rPr lang="pt-BR" sz="2000" dirty="0">
                <a:solidFill>
                  <a:srgbClr val="800000"/>
                </a:solidFill>
              </a:rPr>
              <a:t>[S. l. : s. n.]  sem local e sem </a:t>
            </a:r>
            <a:r>
              <a:rPr lang="pt-BR" sz="2000" dirty="0" smtClean="0">
                <a:solidFill>
                  <a:srgbClr val="800000"/>
                </a:solidFill>
              </a:rPr>
              <a:t>editora</a:t>
            </a:r>
            <a:endParaRPr lang="pt-BR" sz="2000" dirty="0">
              <a:solidFill>
                <a:srgbClr val="800000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39552" y="764704"/>
            <a:ext cx="2808288" cy="97948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Local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948264" y="6248401"/>
            <a:ext cx="1814736" cy="365125"/>
          </a:xfrm>
        </p:spPr>
        <p:txBody>
          <a:bodyPr/>
          <a:lstStyle/>
          <a:p>
            <a:fld id="{937CA305-E9A5-43E3-A5BE-980F74271FC2}" type="datetime1">
              <a:rPr lang="pt-BR" smtClean="0"/>
              <a:t>23/08/2017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79513" y="6237312"/>
            <a:ext cx="4583782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mment 2"/>
          <p:cNvSpPr>
            <a:spLocks noChangeArrowheads="1"/>
          </p:cNvSpPr>
          <p:nvPr/>
        </p:nvSpPr>
        <p:spPr bwMode="auto">
          <a:xfrm>
            <a:off x="228600" y="2204864"/>
            <a:ext cx="8686800" cy="39210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O nome do editor deve ser grafado como aparece na publicação.  Eles devem ser abreviados desde que </a:t>
            </a:r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indispensáveis 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à sua identificação.</a:t>
            </a:r>
          </a:p>
          <a:p>
            <a:pPr eaLnBrk="0" hangingPunct="0"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                   </a:t>
            </a:r>
            <a:r>
              <a:rPr lang="pt-BR" b="1" dirty="0">
                <a:latin typeface="Verdana" pitchFamily="34" charset="0"/>
                <a:sym typeface="ZapfDingbats BT" pitchFamily="18" charset="2"/>
              </a:rPr>
              <a:t>Exem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p</a:t>
            </a:r>
            <a:r>
              <a:rPr lang="pt-BR" b="1" dirty="0">
                <a:latin typeface="Verdana" pitchFamily="34" charset="0"/>
                <a:sym typeface="ZapfDingbats BT" pitchFamily="18" charset="2"/>
              </a:rPr>
              <a:t>lo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:  Nobel </a:t>
            </a:r>
            <a:r>
              <a:rPr lang="pt-BR" b="1" dirty="0">
                <a:solidFill>
                  <a:srgbClr val="A50021"/>
                </a:solidFill>
                <a:latin typeface="Verdana" pitchFamily="34" charset="0"/>
                <a:sym typeface="ZapfDingbats BT" pitchFamily="18" charset="2"/>
              </a:rPr>
              <a:t>e não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 Nobel Editora ou Livraria Nobel</a:t>
            </a:r>
          </a:p>
          <a:p>
            <a:pPr algn="ctr" eaLnBrk="0" hangingPunct="0"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                                    Ed. Nacional </a:t>
            </a:r>
            <a:r>
              <a:rPr lang="pt-BR" b="1" dirty="0">
                <a:solidFill>
                  <a:srgbClr val="A50021"/>
                </a:solidFill>
                <a:latin typeface="Verdana" pitchFamily="34" charset="0"/>
                <a:sym typeface="ZapfDingbats BT" pitchFamily="18" charset="2"/>
              </a:rPr>
              <a:t>e não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 </a:t>
            </a:r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Editora Nacional</a:t>
            </a:r>
          </a:p>
          <a:p>
            <a:pPr algn="ctr" eaLnBrk="0" hangingPunct="0">
              <a:defRPr/>
            </a:pPr>
            <a:endParaRPr lang="pt-BR" b="1" dirty="0">
              <a:solidFill>
                <a:schemeClr val="tx1"/>
              </a:solidFill>
              <a:latin typeface="Verdana" pitchFamily="34" charset="0"/>
              <a:sym typeface="ZapfDingbats BT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</a:rPr>
              <a:t>Quando </a:t>
            </a:r>
            <a:r>
              <a:rPr lang="pt-BR" b="1" dirty="0">
                <a:solidFill>
                  <a:srgbClr val="A50021"/>
                </a:solidFill>
                <a:latin typeface="Verdana" pitchFamily="34" charset="0"/>
              </a:rPr>
              <a:t>o editor é o mesmo autor,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Verdana" pitchFamily="34" charset="0"/>
              </a:rPr>
              <a:t>ele</a:t>
            </a:r>
            <a:r>
              <a:rPr lang="en-US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</a:rPr>
              <a:t>não </a:t>
            </a:r>
            <a:r>
              <a:rPr lang="en-US" b="1" dirty="0" err="1">
                <a:solidFill>
                  <a:schemeClr val="tx1"/>
                </a:solidFill>
                <a:latin typeface="Verdana" pitchFamily="34" charset="0"/>
              </a:rPr>
              <a:t>deve</a:t>
            </a:r>
            <a:r>
              <a:rPr lang="en-US" b="1" dirty="0">
                <a:solidFill>
                  <a:schemeClr val="tx1"/>
                </a:solidFill>
                <a:latin typeface="Verdana" pitchFamily="34" charset="0"/>
              </a:rPr>
              <a:t> ser </a:t>
            </a:r>
            <a:r>
              <a:rPr lang="en-US" b="1" dirty="0" err="1">
                <a:solidFill>
                  <a:schemeClr val="tx1"/>
                </a:solidFill>
                <a:latin typeface="Verdana" pitchFamily="34" charset="0"/>
              </a:rPr>
              <a:t>mencionado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</a:rPr>
              <a:t>    	como  editor.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pt-BR" b="1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</a:rPr>
              <a:t>Quando houver mais de uma editora, indica-se a que aparecer 	com maior destaque na folha de rosto, as demais podem </a:t>
            </a:r>
            <a:r>
              <a:rPr lang="pt-BR" b="1" dirty="0" smtClean="0">
                <a:solidFill>
                  <a:schemeClr val="tx1"/>
                </a:solidFill>
                <a:latin typeface="Verdana" pitchFamily="34" charset="0"/>
              </a:rPr>
              <a:t>ser 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</a:rPr>
              <a:t>também registradas com os respectivos lugares.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endParaRPr lang="pt-BR" b="1" dirty="0">
              <a:solidFill>
                <a:schemeClr val="tx1"/>
              </a:solidFill>
              <a:latin typeface="Verdana" pitchFamily="34" charset="0"/>
            </a:endParaRPr>
          </a:p>
          <a:p>
            <a:pPr lvl="1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lang="pt-BR" b="1" dirty="0">
                <a:solidFill>
                  <a:schemeClr val="accent2"/>
                </a:solidFill>
                <a:latin typeface="Verdana" pitchFamily="34" charset="0"/>
                <a:sym typeface="ZapfDingbats BT" pitchFamily="18" charset="2"/>
              </a:rPr>
              <a:t>	</a:t>
            </a:r>
            <a:r>
              <a:rPr lang="pt-BR" b="1" dirty="0">
                <a:solidFill>
                  <a:srgbClr val="0070C0"/>
                </a:solidFill>
                <a:latin typeface="Verdana" pitchFamily="34" charset="0"/>
                <a:sym typeface="ZapfDingbats BT" pitchFamily="18" charset="2"/>
              </a:rPr>
              <a:t>Exemplo:   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A50021"/>
                </a:solidFill>
                <a:latin typeface="Verdana" pitchFamily="34" charset="0"/>
                <a:sym typeface="ZapfDingbats BT" pitchFamily="18" charset="2"/>
              </a:rPr>
              <a:t>	Rio de Janeiro: MAST; São Paulo: UNESP: Nova Estela</a:t>
            </a:r>
          </a:p>
          <a:p>
            <a:pPr eaLnBrk="0" hangingPunct="0">
              <a:spcBef>
                <a:spcPct val="25000"/>
              </a:spcBef>
              <a:defRPr/>
            </a:pPr>
            <a:r>
              <a:rPr lang="pt-BR" b="1" dirty="0">
                <a:solidFill>
                  <a:srgbClr val="A50021"/>
                </a:solidFill>
                <a:latin typeface="Verdana" pitchFamily="34" charset="0"/>
                <a:sym typeface="ZapfDingbats BT" pitchFamily="18" charset="2"/>
              </a:rPr>
              <a:t>      	São Paulo: UNESP: Paz e Terra</a:t>
            </a:r>
            <a:r>
              <a:rPr lang="pt-BR" b="1" dirty="0">
                <a:solidFill>
                  <a:srgbClr val="A50021"/>
                </a:solidFill>
                <a:latin typeface="Verdana" pitchFamily="34" charset="0"/>
              </a:rPr>
              <a:t> </a:t>
            </a:r>
            <a:endParaRPr lang="pt-BR" dirty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27584" y="836712"/>
            <a:ext cx="2376264" cy="936104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Editora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B542-0532-4646-A01A-F7BE24D297DF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7092280" y="6381328"/>
            <a:ext cx="2051720" cy="365125"/>
          </a:xfrm>
        </p:spPr>
        <p:txBody>
          <a:bodyPr/>
          <a:lstStyle/>
          <a:p>
            <a:pPr>
              <a:defRPr/>
            </a:pPr>
            <a:fld id="{769B978F-171C-4CC2-9CE2-1A87A2103576}" type="datetime1">
              <a:rPr lang="pt-BR" smtClean="0"/>
              <a:t>23/08/2017</a:t>
            </a:fld>
            <a:endParaRPr lang="pt-BR" dirty="0"/>
          </a:p>
        </p:txBody>
      </p:sp>
      <p:sp>
        <p:nvSpPr>
          <p:cNvPr id="32773" name="Comment 5"/>
          <p:cNvSpPr>
            <a:spLocks noChangeArrowheads="1"/>
          </p:cNvSpPr>
          <p:nvPr/>
        </p:nvSpPr>
        <p:spPr bwMode="auto">
          <a:xfrm>
            <a:off x="251520" y="2060848"/>
            <a:ext cx="8640960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F9E6D5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>
                <a:solidFill>
                  <a:schemeClr val="tx1"/>
                </a:solidFill>
                <a:sym typeface="ZapfDingbats BT" pitchFamily="18" charset="2"/>
              </a:rPr>
              <a:t>Indica-se sempre o ano de publicação em  algarismos arábicos sem ponto ou espaço entre eles.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pt-BR" dirty="0">
                <a:solidFill>
                  <a:schemeClr val="tx1"/>
                </a:solidFill>
                <a:sym typeface="ZapfDingbats BT" pitchFamily="18" charset="2"/>
              </a:rPr>
              <a:t>                       Exemplo:     2000 e não 2.000 </a:t>
            </a:r>
          </a:p>
          <a:p>
            <a:pPr eaLnBrk="0" hangingPunct="0">
              <a:lnSpc>
                <a:spcPct val="85000"/>
              </a:lnSpc>
              <a:defRPr/>
            </a:pPr>
            <a:endParaRPr lang="pt-BR" dirty="0">
              <a:solidFill>
                <a:schemeClr val="tx1"/>
              </a:solidFill>
              <a:sym typeface="ZapfDingbats BT" pitchFamily="18" charset="2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pt-BR" dirty="0">
                <a:solidFill>
                  <a:srgbClr val="990033"/>
                </a:solidFill>
              </a:rPr>
              <a:t>Quando houver dúvida quanto à data:</a:t>
            </a:r>
            <a:r>
              <a:rPr lang="pt-BR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pt-BR" dirty="0">
                <a:solidFill>
                  <a:schemeClr val="tx1"/>
                </a:solidFill>
              </a:rPr>
              <a:t>Indica-se, sempre entre colchetes: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defRPr/>
            </a:pPr>
            <a:r>
              <a:rPr lang="pt-BR" dirty="0">
                <a:solidFill>
                  <a:schemeClr val="tx1"/>
                </a:solidFill>
              </a:rPr>
              <a:t>		</a:t>
            </a:r>
            <a:r>
              <a:rPr lang="pt-BR" dirty="0" smtClean="0">
                <a:solidFill>
                  <a:schemeClr val="tx1"/>
                </a:solidFill>
              </a:rPr>
              <a:t>uma data provável   </a:t>
            </a:r>
            <a:r>
              <a:rPr lang="pt-BR" dirty="0" smtClean="0">
                <a:solidFill>
                  <a:srgbClr val="FF6600"/>
                </a:solidFill>
              </a:rPr>
              <a:t>[1997?]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defRPr/>
            </a:pPr>
            <a:r>
              <a:rPr lang="pt-BR" dirty="0" smtClean="0">
                <a:solidFill>
                  <a:schemeClr val="tx1"/>
                </a:solidFill>
              </a:rPr>
              <a:t>		uma data aproximada </a:t>
            </a:r>
            <a:r>
              <a:rPr lang="pt-BR" dirty="0" smtClean="0">
                <a:solidFill>
                  <a:srgbClr val="FF6600"/>
                </a:solidFill>
              </a:rPr>
              <a:t>[</a:t>
            </a:r>
            <a:r>
              <a:rPr lang="pt-BR" dirty="0" err="1" smtClean="0">
                <a:solidFill>
                  <a:srgbClr val="FF6600"/>
                </a:solidFill>
              </a:rPr>
              <a:t>ca</a:t>
            </a:r>
            <a:r>
              <a:rPr lang="pt-BR" dirty="0" smtClean="0">
                <a:solidFill>
                  <a:srgbClr val="FF6600"/>
                </a:solidFill>
              </a:rPr>
              <a:t>.  1995]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defRPr/>
            </a:pPr>
            <a:r>
              <a:rPr lang="pt-BR" dirty="0" smtClean="0">
                <a:solidFill>
                  <a:schemeClr val="tx1"/>
                </a:solidFill>
              </a:rPr>
              <a:t>		uma década certa  </a:t>
            </a:r>
            <a:r>
              <a:rPr lang="pt-BR" dirty="0" smtClean="0">
                <a:solidFill>
                  <a:srgbClr val="FF6600"/>
                </a:solidFill>
              </a:rPr>
              <a:t>[199-]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defRPr/>
            </a:pPr>
            <a:r>
              <a:rPr lang="pt-BR" dirty="0" smtClean="0">
                <a:solidFill>
                  <a:schemeClr val="tx1"/>
                </a:solidFill>
              </a:rPr>
              <a:t>		um século certo   </a:t>
            </a:r>
            <a:r>
              <a:rPr lang="pt-BR" dirty="0" smtClean="0">
                <a:solidFill>
                  <a:srgbClr val="FF6600"/>
                </a:solidFill>
              </a:rPr>
              <a:t>[19--]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defRPr/>
            </a:pPr>
            <a:r>
              <a:rPr lang="pt-BR" dirty="0" smtClean="0">
                <a:solidFill>
                  <a:schemeClr val="tx1"/>
                </a:solidFill>
              </a:rPr>
              <a:t>                             um século provável </a:t>
            </a:r>
            <a:r>
              <a:rPr lang="pt-BR" dirty="0" smtClean="0">
                <a:solidFill>
                  <a:srgbClr val="FF6600"/>
                </a:solidFill>
              </a:rPr>
              <a:t>[19--?]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defRPr/>
            </a:pPr>
            <a:r>
              <a:rPr lang="pt-BR" dirty="0" smtClean="0">
                <a:solidFill>
                  <a:srgbClr val="800000"/>
                </a:solidFill>
              </a:rPr>
              <a:t>Nas </a:t>
            </a:r>
            <a:r>
              <a:rPr lang="pt-BR" dirty="0">
                <a:solidFill>
                  <a:srgbClr val="800000"/>
                </a:solidFill>
              </a:rPr>
              <a:t>referências </a:t>
            </a:r>
            <a:r>
              <a:rPr lang="pt-BR" dirty="0" smtClean="0">
                <a:solidFill>
                  <a:srgbClr val="800000"/>
                </a:solidFill>
              </a:rPr>
              <a:t>bibliográficas </a:t>
            </a:r>
            <a:r>
              <a:rPr lang="pt-BR" dirty="0">
                <a:solidFill>
                  <a:srgbClr val="800000"/>
                </a:solidFill>
              </a:rPr>
              <a:t>em vários volumes:</a:t>
            </a:r>
            <a:r>
              <a:rPr lang="pt-BR" dirty="0">
                <a:solidFill>
                  <a:srgbClr val="B7A06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Indica-se a data inicial  seguida de hífen, para monografias em curso de publicação ou, data inicial seguida de hífen e data do último volume para publicado encerrada.   	</a:t>
            </a:r>
          </a:p>
          <a:p>
            <a:pPr lvl="2" eaLnBrk="0" hangingPunct="0">
              <a:spcBef>
                <a:spcPct val="50000"/>
              </a:spcBef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</a:rPr>
              <a:t>	Exemplo: 1999-</a:t>
            </a:r>
          </a:p>
          <a:p>
            <a:pPr lvl="2" eaLnBrk="0" hangingPunct="0">
              <a:spcBef>
                <a:spcPct val="50000"/>
              </a:spcBef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</a:rPr>
              <a:t>	Exemplo: 1990-2000</a:t>
            </a: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7544" y="692696"/>
            <a:ext cx="2808288" cy="98107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459160" y="6397084"/>
            <a:ext cx="5421083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6" name="Comment 12"/>
          <p:cNvSpPr>
            <a:spLocks noChangeArrowheads="1"/>
          </p:cNvSpPr>
          <p:nvPr/>
        </p:nvSpPr>
        <p:spPr bwMode="auto">
          <a:xfrm>
            <a:off x="395288" y="2205038"/>
            <a:ext cx="8382000" cy="37918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00716E"/>
                </a:solidFill>
                <a:latin typeface="Humanst970 BT" pitchFamily="34" charset="0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Notas em geral, Séries ou Coleções</a:t>
            </a:r>
            <a:endParaRPr lang="pt-BR" sz="2000" b="1" dirty="0">
              <a:solidFill>
                <a:srgbClr val="C00000"/>
              </a:solidFill>
              <a:latin typeface="Humanst970 BT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1800" b="1" dirty="0">
                <a:solidFill>
                  <a:schemeClr val="tx1"/>
                </a:solidFill>
                <a:latin typeface="Verdana" pitchFamily="34" charset="0"/>
              </a:rPr>
              <a:t>São indicadas no final da </a:t>
            </a:r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</a:rPr>
              <a:t>referência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pt-BR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pt-BR" sz="1800" b="1" dirty="0">
                <a:solidFill>
                  <a:schemeClr val="tx1"/>
                </a:solidFill>
                <a:latin typeface="Verdana" pitchFamily="34" charset="0"/>
              </a:rPr>
              <a:t>	         	</a:t>
            </a:r>
            <a:r>
              <a:rPr lang="pt-BR" sz="2000" b="1" dirty="0">
                <a:solidFill>
                  <a:schemeClr val="tx1"/>
                </a:solidFill>
                <a:latin typeface="Verdana" pitchFamily="34" charset="0"/>
              </a:rPr>
              <a:t>Ex.:  </a:t>
            </a: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Suplemento</a:t>
            </a:r>
            <a:r>
              <a:rPr lang="pt-BR" sz="2000" b="1" dirty="0">
                <a:solidFill>
                  <a:schemeClr val="tx1"/>
                </a:solidFill>
                <a:latin typeface="Verdana" pitchFamily="34" charset="0"/>
              </a:rPr>
              <a:t>		         </a:t>
            </a: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				        Resumo/Abstract</a:t>
            </a:r>
            <a:endParaRPr lang="pt-BR" sz="2000" b="1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pt-BR" sz="2000" b="1" dirty="0">
                <a:solidFill>
                  <a:schemeClr val="tx1"/>
                </a:solidFill>
                <a:latin typeface="Verdana" pitchFamily="34" charset="0"/>
              </a:rPr>
              <a:t>		        </a:t>
            </a: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Tradução</a:t>
            </a:r>
            <a:endParaRPr lang="pt-BR" sz="2000" b="1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lnSpc>
                <a:spcPct val="115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1800" b="1" dirty="0">
                <a:solidFill>
                  <a:schemeClr val="tx1"/>
                </a:solidFill>
                <a:latin typeface="Verdana" pitchFamily="34" charset="0"/>
              </a:rPr>
              <a:t>Apenas as notas de série ou coleção devem figurar entre   parênteses, devendo-se suprimir as expressões: </a:t>
            </a:r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</a:rPr>
              <a:t>coleção/série</a:t>
            </a:r>
          </a:p>
          <a:p>
            <a:pPr eaLnBrk="0" hangingPunct="0">
              <a:lnSpc>
                <a:spcPct val="115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pt-BR" sz="2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lvl="1">
              <a:lnSpc>
                <a:spcPct val="115000"/>
              </a:lnSpc>
              <a:defRPr/>
            </a:pPr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</a:rPr>
              <a:t>		 </a:t>
            </a:r>
            <a:r>
              <a:rPr lang="pt-BR" sz="2000" b="1" dirty="0">
                <a:solidFill>
                  <a:schemeClr val="tx1"/>
                </a:solidFill>
                <a:latin typeface="Verdana" pitchFamily="34" charset="0"/>
              </a:rPr>
              <a:t>Ex: (Primeiros Passos, 2)</a:t>
            </a:r>
            <a:endParaRPr lang="pt-BR" sz="18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11560" y="764704"/>
            <a:ext cx="3168724" cy="1008087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Elementos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complementares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239-26D8-4BF1-A8D4-1CDF885C7D1D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pt-BR" sz="2500" b="1" dirty="0" smtClean="0">
                <a:solidFill>
                  <a:schemeClr val="bg2"/>
                </a:solidFill>
                <a:latin typeface="Tahoma" pitchFamily="34" charset="0"/>
              </a:rPr>
              <a:t>Modelos e exemplos de Referências</a:t>
            </a:r>
            <a:r>
              <a:rPr lang="pt-BR" sz="2500" dirty="0" smtClean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pt-BR" sz="2500" b="1" dirty="0" smtClean="0">
                <a:solidFill>
                  <a:schemeClr val="bg2"/>
                </a:solidFill>
                <a:latin typeface="Tahoma" pitchFamily="34" charset="0"/>
              </a:rPr>
              <a:t>por  </a:t>
            </a:r>
            <a:br>
              <a:rPr lang="pt-BR" sz="2500" b="1" dirty="0" smtClean="0">
                <a:solidFill>
                  <a:schemeClr val="bg2"/>
                </a:solidFill>
                <a:latin typeface="Tahoma" pitchFamily="34" charset="0"/>
              </a:rPr>
            </a:br>
            <a:r>
              <a:rPr lang="pt-BR" sz="2500" b="1" dirty="0" smtClean="0">
                <a:solidFill>
                  <a:schemeClr val="bg2"/>
                </a:solidFill>
                <a:latin typeface="Tahoma" pitchFamily="34" charset="0"/>
              </a:rPr>
              <a:t>Tipo de Documento</a:t>
            </a:r>
            <a:endParaRPr lang="pt-BR" sz="2500" dirty="0">
              <a:solidFill>
                <a:schemeClr val="bg2"/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760C-9D54-400C-B93D-356EF5F74800}" type="datetime1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539750" y="188913"/>
            <a:ext cx="7704138" cy="1511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>
              <a:buFont typeface="Wingdings" pitchFamily="2" charset="2"/>
              <a:buNone/>
              <a:defRPr/>
            </a:pPr>
            <a:r>
              <a:rPr lang="pt-BR" sz="1800" b="1" kern="0" dirty="0">
                <a:solidFill>
                  <a:srgbClr val="C00000"/>
                </a:solidFill>
                <a:ea typeface="+mj-ea"/>
                <a:cs typeface="+mj-cs"/>
              </a:rPr>
              <a:t>Monografias </a:t>
            </a:r>
            <a:r>
              <a:rPr lang="pt-BR" sz="1800" dirty="0">
                <a:solidFill>
                  <a:srgbClr val="C00000"/>
                </a:solidFill>
              </a:rPr>
              <a:t>“item não seriado, isto é, constituído de uma só parte, ou que se pretende completar em um número </a:t>
            </a:r>
            <a:r>
              <a:rPr lang="pt-BR" sz="1800" dirty="0" smtClean="0">
                <a:solidFill>
                  <a:srgbClr val="C00000"/>
                </a:solidFill>
              </a:rPr>
              <a:t>preestabelecido </a:t>
            </a:r>
            <a:r>
              <a:rPr lang="pt-BR" sz="1800" dirty="0">
                <a:solidFill>
                  <a:srgbClr val="C00000"/>
                </a:solidFill>
              </a:rPr>
              <a:t>de partes separadas” (ABNT, 2002, p. 2).</a:t>
            </a:r>
          </a:p>
          <a:p>
            <a:pPr marL="1371600" lvl="2" indent="-457200" algn="just">
              <a:buFont typeface="Wingdings" pitchFamily="2" charset="2"/>
              <a:buNone/>
              <a:defRPr/>
            </a:pPr>
            <a:r>
              <a:rPr lang="pt-BR" sz="1800" kern="0" dirty="0">
                <a:solidFill>
                  <a:srgbClr val="00B050"/>
                </a:solidFill>
                <a:latin typeface="Tahoma" pitchFamily="34" charset="0"/>
                <a:ea typeface="+mj-ea"/>
                <a:cs typeface="+mj-cs"/>
              </a:rPr>
              <a:t>Livros, Relatórios, Folhetos, Teses, Dissertações, TCC, Dicionários, Enciclopédias, Catálogos, Manuais, etc.</a:t>
            </a:r>
          </a:p>
        </p:txBody>
      </p:sp>
      <p:grpSp>
        <p:nvGrpSpPr>
          <p:cNvPr id="19460" name="Grupo 11"/>
          <p:cNvGrpSpPr>
            <a:grpSpLocks/>
          </p:cNvGrpSpPr>
          <p:nvPr/>
        </p:nvGrpSpPr>
        <p:grpSpPr bwMode="auto">
          <a:xfrm>
            <a:off x="539750" y="1844675"/>
            <a:ext cx="7848600" cy="4464050"/>
            <a:chOff x="827584" y="1844824"/>
            <a:chExt cx="7848871" cy="4464496"/>
          </a:xfrm>
        </p:grpSpPr>
        <p:pic>
          <p:nvPicPr>
            <p:cNvPr id="1946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2132856"/>
              <a:ext cx="1224136" cy="175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1844824"/>
              <a:ext cx="1296144" cy="199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4437112"/>
              <a:ext cx="1584175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4005064"/>
              <a:ext cx="1440160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2160" y="2060848"/>
              <a:ext cx="2019300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43808" y="4365104"/>
              <a:ext cx="1038225" cy="1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7984" y="4149080"/>
              <a:ext cx="1514475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660232" y="6352496"/>
            <a:ext cx="1872208" cy="365125"/>
          </a:xfrm>
        </p:spPr>
        <p:txBody>
          <a:bodyPr/>
          <a:lstStyle/>
          <a:p>
            <a:fld id="{90DB9582-1F65-4624-9100-0954B7DE3377}" type="datetime1">
              <a:rPr lang="pt-BR" smtClean="0"/>
              <a:t>23/08/2017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515760" y="6352496"/>
            <a:ext cx="4381478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19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83568" y="1844824"/>
            <a:ext cx="2808287" cy="83661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Referência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052513"/>
            <a:ext cx="4176712" cy="50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 explicativo retangular com cantos arredondados 5"/>
          <p:cNvSpPr/>
          <p:nvPr/>
        </p:nvSpPr>
        <p:spPr bwMode="auto">
          <a:xfrm>
            <a:off x="250825" y="3213100"/>
            <a:ext cx="3492500" cy="2032000"/>
          </a:xfrm>
          <a:prstGeom prst="wedgeRoundRectCallout">
            <a:avLst>
              <a:gd name="adj1" fmla="val 74492"/>
              <a:gd name="adj2" fmla="val -4741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609600">
              <a:lnSpc>
                <a:spcPct val="90000"/>
              </a:lnSpc>
              <a:buClr>
                <a:schemeClr val="accent1"/>
              </a:buClr>
              <a:buSzPct val="80000"/>
              <a:defRPr/>
            </a:pPr>
            <a:r>
              <a:rPr lang="pt-BR" sz="1400" b="1" dirty="0">
                <a:solidFill>
                  <a:schemeClr val="tx1"/>
                </a:solidFill>
                <a:latin typeface="Verdana" pitchFamily="34" charset="0"/>
              </a:rPr>
              <a:t>“</a:t>
            </a:r>
            <a:r>
              <a:rPr lang="pt-BR" sz="1400" b="1" dirty="0">
                <a:latin typeface="Verdana" pitchFamily="34" charset="0"/>
              </a:rPr>
              <a:t>Referência é um conjunto de elementos que permite a  identificação, no todo ou  em  parte, de documentos impressos ou registrados nos  diversos tipos  de materiais,  audiovisuais,  sonoros,  eletrônicos, etc.” </a:t>
            </a:r>
          </a:p>
          <a:p>
            <a:pPr indent="-609600">
              <a:lnSpc>
                <a:spcPct val="90000"/>
              </a:lnSpc>
              <a:buClr>
                <a:schemeClr val="accent1"/>
              </a:buClr>
              <a:buSzPct val="80000"/>
              <a:defRPr/>
            </a:pPr>
            <a:r>
              <a:rPr lang="pt-BR" sz="1400" dirty="0">
                <a:latin typeface="Verdana" pitchFamily="34" charset="0"/>
              </a:rPr>
              <a:t>                      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(ABNT, 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2002a)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090" y="5512876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http://www.bu.ufsc.br/consultasAcessos/SABERBasesAcessoRestrito.html</a:t>
            </a:r>
            <a:endParaRPr lang="pt-BR" sz="1200" dirty="0"/>
          </a:p>
        </p:txBody>
      </p:sp>
      <p:sp>
        <p:nvSpPr>
          <p:cNvPr id="8" name="Seta dobrada 7"/>
          <p:cNvSpPr/>
          <p:nvPr/>
        </p:nvSpPr>
        <p:spPr>
          <a:xfrm>
            <a:off x="3851920" y="5065080"/>
            <a:ext cx="432048" cy="3600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515894" y="6248401"/>
            <a:ext cx="2247106" cy="365125"/>
          </a:xfrm>
        </p:spPr>
        <p:txBody>
          <a:bodyPr/>
          <a:lstStyle/>
          <a:p>
            <a:fld id="{C01CF11A-6E1F-4ED0-99B9-7C65BFF490D8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3563938" y="4437063"/>
            <a:ext cx="5580062" cy="314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FF9966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608484"/>
            <a:ext cx="9020175" cy="54848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 bwMode="auto">
          <a:xfrm>
            <a:off x="4356100" y="4437063"/>
            <a:ext cx="4787900" cy="1728787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264275" y="908050"/>
            <a:ext cx="2879725" cy="13684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Livro no todo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1 autor com  indicação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de outras responsabilidades: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Ilustrador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288" y="0"/>
            <a:ext cx="8280400" cy="54927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RIBEIRO, João Ubaldo</a:t>
            </a:r>
            <a:r>
              <a:rPr lang="pt-BR" dirty="0"/>
              <a:t>. </a:t>
            </a:r>
            <a:r>
              <a:rPr lang="pt-BR" b="1" dirty="0"/>
              <a:t>Vida e paixão de </a:t>
            </a:r>
            <a:r>
              <a:rPr lang="pt-BR" b="1" dirty="0" err="1" smtClean="0"/>
              <a:t>Pandona</a:t>
            </a:r>
            <a:r>
              <a:rPr lang="pt-BR" dirty="0" err="1" smtClean="0"/>
              <a:t>r</a:t>
            </a:r>
            <a:r>
              <a:rPr lang="pt-BR" dirty="0"/>
              <a:t>,</a:t>
            </a:r>
            <a:r>
              <a:rPr lang="pt-BR" dirty="0" smtClean="0"/>
              <a:t> </a:t>
            </a:r>
            <a:r>
              <a:rPr lang="pt-BR" b="1" dirty="0"/>
              <a:t>o cruel</a:t>
            </a: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Ilustrações de Marcello Barreto de Araújo e  Ivan Baptista. Rio de 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Janeiro: </a:t>
            </a: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Nova Fronteira, 1983. </a:t>
            </a:r>
          </a:p>
        </p:txBody>
      </p:sp>
      <p:sp>
        <p:nvSpPr>
          <p:cNvPr id="15" name="Texto explicativo retangular com cantos arredondados 14"/>
          <p:cNvSpPr/>
          <p:nvPr/>
        </p:nvSpPr>
        <p:spPr bwMode="auto">
          <a:xfrm>
            <a:off x="5012432" y="1853208"/>
            <a:ext cx="936104" cy="347329"/>
          </a:xfrm>
          <a:prstGeom prst="wedgeRoundRectCallout">
            <a:avLst>
              <a:gd name="adj1" fmla="val -72500"/>
              <a:gd name="adj2" fmla="val 998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</a:t>
            </a: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Autor</a:t>
            </a:r>
          </a:p>
        </p:txBody>
      </p:sp>
      <p:cxnSp>
        <p:nvCxnSpPr>
          <p:cNvPr id="17" name="Conector reto 16"/>
          <p:cNvCxnSpPr/>
          <p:nvPr/>
        </p:nvCxnSpPr>
        <p:spPr bwMode="auto">
          <a:xfrm>
            <a:off x="6011863" y="2852738"/>
            <a:ext cx="914400" cy="914400"/>
          </a:xfrm>
          <a:prstGeom prst="lin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FF9966"/>
            </a:outerShdw>
          </a:effectLst>
        </p:spPr>
      </p:cxnSp>
      <p:sp>
        <p:nvSpPr>
          <p:cNvPr id="19" name="Texto explicativo retangular com cantos arredondados 18"/>
          <p:cNvSpPr/>
          <p:nvPr/>
        </p:nvSpPr>
        <p:spPr bwMode="auto">
          <a:xfrm>
            <a:off x="5292080" y="548681"/>
            <a:ext cx="936104" cy="347329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 Título</a:t>
            </a:r>
          </a:p>
        </p:txBody>
      </p:sp>
      <p:sp>
        <p:nvSpPr>
          <p:cNvPr id="20" name="Texto explicativo retangular com cantos arredondados 19"/>
          <p:cNvSpPr/>
          <p:nvPr/>
        </p:nvSpPr>
        <p:spPr bwMode="auto">
          <a:xfrm>
            <a:off x="323528" y="4725144"/>
            <a:ext cx="1368152" cy="347329"/>
          </a:xfrm>
          <a:prstGeom prst="wedgeRoundRectCallout">
            <a:avLst>
              <a:gd name="adj1" fmla="val 79164"/>
              <a:gd name="adj2" fmla="val 10858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Ilustradores </a:t>
            </a:r>
          </a:p>
        </p:txBody>
      </p:sp>
      <p:sp>
        <p:nvSpPr>
          <p:cNvPr id="21" name="Texto explicativo retangular com cantos arredondados 20"/>
          <p:cNvSpPr/>
          <p:nvPr/>
        </p:nvSpPr>
        <p:spPr bwMode="auto">
          <a:xfrm>
            <a:off x="3275856" y="5445224"/>
            <a:ext cx="936104" cy="347329"/>
          </a:xfrm>
          <a:prstGeom prst="wedgeRoundRectCallout">
            <a:avLst>
              <a:gd name="adj1" fmla="val -72500"/>
              <a:gd name="adj2" fmla="val 998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Editora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20F-902E-4C9F-90FC-27069C41D8C2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20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1" descr="Organizado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52513"/>
            <a:ext cx="41386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tângulo 3"/>
          <p:cNvSpPr>
            <a:spLocks noChangeArrowheads="1"/>
          </p:cNvSpPr>
          <p:nvPr/>
        </p:nvSpPr>
        <p:spPr bwMode="auto">
          <a:xfrm>
            <a:off x="539750" y="0"/>
            <a:ext cx="7848600" cy="7572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dirty="0">
                <a:solidFill>
                  <a:srgbClr val="0070C0"/>
                </a:solidFill>
              </a:rPr>
              <a:t>FERREIRA, Sueli Mara Soares Pinto; TARGINO, Maria das Graças (Org.). </a:t>
            </a:r>
            <a:r>
              <a:rPr lang="pt-BR" b="1" dirty="0">
                <a:solidFill>
                  <a:srgbClr val="0070C0"/>
                </a:solidFill>
              </a:rPr>
              <a:t>Acessibilidade e visibilidade de revistas científicas eletrônicas.</a:t>
            </a:r>
            <a:r>
              <a:rPr lang="pt-BR" dirty="0">
                <a:solidFill>
                  <a:srgbClr val="0070C0"/>
                </a:solidFill>
              </a:rPr>
              <a:t> São Paulo: Ed. </a:t>
            </a:r>
            <a:r>
              <a:rPr lang="pt-BR" dirty="0" smtClean="0">
                <a:solidFill>
                  <a:srgbClr val="0070C0"/>
                </a:solidFill>
              </a:rPr>
              <a:t>Senac: </a:t>
            </a:r>
            <a:r>
              <a:rPr lang="pt-BR" dirty="0" err="1">
                <a:solidFill>
                  <a:srgbClr val="0070C0"/>
                </a:solidFill>
              </a:rPr>
              <a:t>Cengage</a:t>
            </a:r>
            <a:r>
              <a:rPr lang="pt-BR" dirty="0">
                <a:solidFill>
                  <a:srgbClr val="0070C0"/>
                </a:solidFill>
              </a:rPr>
              <a:t> Learning, 2010.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219700" y="1628775"/>
            <a:ext cx="2881313" cy="863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500" b="1" dirty="0">
                <a:solidFill>
                  <a:srgbClr val="FFFFFF"/>
                </a:solidFill>
              </a:rPr>
              <a:t>Livro no todo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500" b="1" dirty="0">
                <a:solidFill>
                  <a:srgbClr val="FFFFFF"/>
                </a:solidFill>
              </a:rPr>
              <a:t>2  organizadores</a:t>
            </a:r>
          </a:p>
        </p:txBody>
      </p:sp>
      <p:sp>
        <p:nvSpPr>
          <p:cNvPr id="6" name="Texto explicativo retangular com cantos arredondados 5"/>
          <p:cNvSpPr/>
          <p:nvPr/>
        </p:nvSpPr>
        <p:spPr bwMode="auto">
          <a:xfrm>
            <a:off x="3995936" y="980728"/>
            <a:ext cx="864096" cy="347329"/>
          </a:xfrm>
          <a:prstGeom prst="wedgeRoundRectCallout">
            <a:avLst>
              <a:gd name="adj1" fmla="val -72500"/>
              <a:gd name="adj2" fmla="val 998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</a:t>
            </a: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Autor</a:t>
            </a:r>
          </a:p>
        </p:txBody>
      </p:sp>
      <p:sp>
        <p:nvSpPr>
          <p:cNvPr id="7" name="Texto explicativo retangular com cantos arredondados 6"/>
          <p:cNvSpPr/>
          <p:nvPr/>
        </p:nvSpPr>
        <p:spPr bwMode="auto">
          <a:xfrm>
            <a:off x="4283968" y="5085184"/>
            <a:ext cx="864096" cy="347329"/>
          </a:xfrm>
          <a:prstGeom prst="wedgeRoundRectCallout">
            <a:avLst>
              <a:gd name="adj1" fmla="val -71686"/>
              <a:gd name="adj2" fmla="val 7787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</a:t>
            </a: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Data</a:t>
            </a:r>
          </a:p>
        </p:txBody>
      </p:sp>
      <p:sp>
        <p:nvSpPr>
          <p:cNvPr id="8" name="Texto explicativo retangular com cantos arredondados 7"/>
          <p:cNvSpPr/>
          <p:nvPr/>
        </p:nvSpPr>
        <p:spPr bwMode="auto">
          <a:xfrm>
            <a:off x="3995936" y="2204864"/>
            <a:ext cx="936104" cy="347329"/>
          </a:xfrm>
          <a:prstGeom prst="wedgeRoundRectCallout">
            <a:avLst>
              <a:gd name="adj1" fmla="val -72500"/>
              <a:gd name="adj2" fmla="val 998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</a:t>
            </a: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Título</a:t>
            </a:r>
          </a:p>
        </p:txBody>
      </p:sp>
      <p:sp>
        <p:nvSpPr>
          <p:cNvPr id="9" name="Texto explicativo retangular com cantos arredondados 8"/>
          <p:cNvSpPr/>
          <p:nvPr/>
        </p:nvSpPr>
        <p:spPr bwMode="auto">
          <a:xfrm>
            <a:off x="3923928" y="5877272"/>
            <a:ext cx="1080120" cy="360040"/>
          </a:xfrm>
          <a:prstGeom prst="wedgeRoundRectCallout">
            <a:avLst>
              <a:gd name="adj1" fmla="val -73745"/>
              <a:gd name="adj2" fmla="val -4059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</a:t>
            </a: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Editoras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641011" y="6406241"/>
            <a:ext cx="1891429" cy="365125"/>
          </a:xfrm>
        </p:spPr>
        <p:txBody>
          <a:bodyPr/>
          <a:lstStyle/>
          <a:p>
            <a:fld id="{93FD3BD8-F63A-4D76-8864-1AE10FA4A376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67545" y="6381328"/>
            <a:ext cx="4392488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21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765175"/>
            <a:ext cx="4429125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Imagem 3" descr="Tresauto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37099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276600" y="1412875"/>
            <a:ext cx="2663825" cy="9366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Livro no todo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3 autores com indicação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de tradutor</a:t>
            </a:r>
          </a:p>
        </p:txBody>
      </p:sp>
      <p:sp>
        <p:nvSpPr>
          <p:cNvPr id="22534" name="Retângulo 6"/>
          <p:cNvSpPr>
            <a:spLocks noChangeArrowheads="1"/>
          </p:cNvSpPr>
          <p:nvPr/>
        </p:nvSpPr>
        <p:spPr bwMode="auto">
          <a:xfrm>
            <a:off x="468313" y="188913"/>
            <a:ext cx="8496300" cy="534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dirty="0"/>
              <a:t>BOOTH, Wayne C.; COLOMB, Gregory G.; WILLIAMS, Joseph M. A. </a:t>
            </a:r>
            <a:r>
              <a:rPr lang="pt-BR" b="1" dirty="0"/>
              <a:t>A arte da pesquisa.</a:t>
            </a:r>
            <a:r>
              <a:rPr lang="pt-BR" dirty="0"/>
              <a:t> Tradução de Henrique Rego Monteiro. 2. ed.  São Paulo, SP: Martins Fontes, 2005.</a:t>
            </a:r>
          </a:p>
        </p:txBody>
      </p:sp>
      <p:sp>
        <p:nvSpPr>
          <p:cNvPr id="8" name="Texto explicativo retangular com cantos arredondados 7"/>
          <p:cNvSpPr/>
          <p:nvPr/>
        </p:nvSpPr>
        <p:spPr bwMode="auto">
          <a:xfrm>
            <a:off x="3059832" y="908720"/>
            <a:ext cx="936104" cy="347329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 </a:t>
            </a:r>
            <a:r>
              <a:rPr lang="pt-BR" sz="1400" dirty="0">
                <a:solidFill>
                  <a:srgbClr val="3333FF"/>
                </a:solidFill>
                <a:latin typeface="Verdana" pitchFamily="34" charset="0"/>
              </a:rPr>
              <a:t>Título</a:t>
            </a:r>
          </a:p>
        </p:txBody>
      </p:sp>
      <p:sp>
        <p:nvSpPr>
          <p:cNvPr id="9" name="Texto explicativo retangular com cantos arredondados 8"/>
          <p:cNvSpPr/>
          <p:nvPr/>
        </p:nvSpPr>
        <p:spPr bwMode="auto">
          <a:xfrm>
            <a:off x="0" y="2636912"/>
            <a:ext cx="1115616" cy="347329"/>
          </a:xfrm>
          <a:prstGeom prst="wedgeRoundRectCallout">
            <a:avLst>
              <a:gd name="adj1" fmla="val 41087"/>
              <a:gd name="adj2" fmla="val -13712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Autores</a:t>
            </a:r>
          </a:p>
        </p:txBody>
      </p:sp>
      <p:sp>
        <p:nvSpPr>
          <p:cNvPr id="10" name="Texto explicativo retangular com cantos arredondados 9"/>
          <p:cNvSpPr/>
          <p:nvPr/>
        </p:nvSpPr>
        <p:spPr bwMode="auto">
          <a:xfrm>
            <a:off x="2627784" y="2924944"/>
            <a:ext cx="1152128" cy="347329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 Tradutor</a:t>
            </a:r>
          </a:p>
        </p:txBody>
      </p:sp>
      <p:sp>
        <p:nvSpPr>
          <p:cNvPr id="11" name="Texto explicativo retangular com cantos arredondados 10"/>
          <p:cNvSpPr/>
          <p:nvPr/>
        </p:nvSpPr>
        <p:spPr bwMode="auto">
          <a:xfrm>
            <a:off x="2339752" y="5013176"/>
            <a:ext cx="936104" cy="347329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 Editor</a:t>
            </a:r>
          </a:p>
        </p:txBody>
      </p:sp>
      <p:sp>
        <p:nvSpPr>
          <p:cNvPr id="12" name="Texto explicativo retangular com cantos arredondados 11"/>
          <p:cNvSpPr/>
          <p:nvPr/>
        </p:nvSpPr>
        <p:spPr bwMode="auto">
          <a:xfrm>
            <a:off x="7452320" y="1556792"/>
            <a:ext cx="936104" cy="347329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Edição</a:t>
            </a:r>
          </a:p>
        </p:txBody>
      </p:sp>
      <p:sp>
        <p:nvSpPr>
          <p:cNvPr id="13" name="Oval 60"/>
          <p:cNvSpPr>
            <a:spLocks noChangeArrowheads="1"/>
          </p:cNvSpPr>
          <p:nvPr/>
        </p:nvSpPr>
        <p:spPr bwMode="auto">
          <a:xfrm>
            <a:off x="6443663" y="1700213"/>
            <a:ext cx="865187" cy="6477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prstShdw prst="shdw17" dist="17961" dir="13500000">
              <a:srgbClr val="79DFDD"/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1DAC-6FB8-4F6D-B64A-4E90D684ED05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22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936079"/>
            <a:ext cx="37433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magem 14" descr="CapLivr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908050"/>
            <a:ext cx="4897437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magem 17" descr="CapLivroFich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724400"/>
            <a:ext cx="5580063" cy="15859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9" name="Oval 60"/>
          <p:cNvSpPr>
            <a:spLocks noChangeArrowheads="1"/>
          </p:cNvSpPr>
          <p:nvPr/>
        </p:nvSpPr>
        <p:spPr bwMode="auto">
          <a:xfrm>
            <a:off x="7451725" y="5013325"/>
            <a:ext cx="431800" cy="4318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prstShdw prst="shdw17" dist="17961" dir="13500000">
              <a:srgbClr val="79DFDD"/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5364163" y="3141663"/>
            <a:ext cx="3024187" cy="31273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0" name="Retângulo 8"/>
          <p:cNvSpPr>
            <a:spLocks noChangeArrowheads="1"/>
          </p:cNvSpPr>
          <p:nvPr/>
        </p:nvSpPr>
        <p:spPr bwMode="auto">
          <a:xfrm>
            <a:off x="0" y="0"/>
            <a:ext cx="9144000" cy="7155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sz="1500" dirty="0">
                <a:solidFill>
                  <a:srgbClr val="0070C0"/>
                </a:solidFill>
              </a:rPr>
              <a:t>SADER, Emir.  Ruy Mauro: intelectual revolucionário</a:t>
            </a:r>
            <a:r>
              <a:rPr lang="pt-BR" sz="1500" dirty="0">
                <a:solidFill>
                  <a:schemeClr val="accent2">
                    <a:lumMod val="75000"/>
                  </a:schemeClr>
                </a:solidFill>
              </a:rPr>
              <a:t>. In: </a:t>
            </a:r>
            <a:r>
              <a:rPr lang="pt-BR" sz="1500" dirty="0" smtClean="0">
                <a:solidFill>
                  <a:schemeClr val="accent2">
                    <a:lumMod val="75000"/>
                  </a:schemeClr>
                </a:solidFill>
              </a:rPr>
              <a:t>_____.; </a:t>
            </a:r>
            <a:r>
              <a:rPr lang="pt-BR" sz="1500" dirty="0">
                <a:solidFill>
                  <a:schemeClr val="accent2">
                    <a:lumMod val="75000"/>
                  </a:schemeClr>
                </a:solidFill>
              </a:rPr>
              <a:t>SANTOS, </a:t>
            </a:r>
            <a:r>
              <a:rPr lang="pt-BR" sz="1500" dirty="0" err="1" smtClean="0">
                <a:solidFill>
                  <a:schemeClr val="accent2">
                    <a:lumMod val="75000"/>
                  </a:schemeClr>
                </a:solidFill>
              </a:rPr>
              <a:t>Theotônio</a:t>
            </a:r>
            <a:r>
              <a:rPr lang="pt-BR" sz="1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1500" dirty="0">
                <a:solidFill>
                  <a:schemeClr val="accent2">
                    <a:lumMod val="75000"/>
                  </a:schemeClr>
                </a:solidFill>
              </a:rPr>
              <a:t>dos </a:t>
            </a:r>
            <a:r>
              <a:rPr lang="pt-BR" sz="1500" dirty="0" smtClean="0">
                <a:solidFill>
                  <a:schemeClr val="accent2">
                    <a:lumMod val="75000"/>
                  </a:schemeClr>
                </a:solidFill>
              </a:rPr>
              <a:t>(Coord.).  </a:t>
            </a:r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A América Latina e os desafios da globalização</a:t>
            </a:r>
            <a:r>
              <a:rPr lang="pt-BR" sz="1500" dirty="0">
                <a:solidFill>
                  <a:schemeClr val="accent2">
                    <a:lumMod val="75000"/>
                  </a:schemeClr>
                </a:solidFill>
              </a:rPr>
              <a:t>: ensaios dedicados a Ruy Mauro Marini. Rio de Janeiro: Ed. </a:t>
            </a:r>
            <a:r>
              <a:rPr lang="pt-BR" sz="1500" dirty="0" smtClean="0">
                <a:solidFill>
                  <a:schemeClr val="accent2">
                    <a:lumMod val="75000"/>
                  </a:schemeClr>
                </a:solidFill>
              </a:rPr>
              <a:t>PUC-Rio</a:t>
            </a:r>
            <a:r>
              <a:rPr lang="pt-BR" sz="1500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pt-BR" sz="1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1500" dirty="0">
                <a:solidFill>
                  <a:schemeClr val="accent2">
                    <a:lumMod val="75000"/>
                  </a:schemeClr>
                </a:solidFill>
              </a:rPr>
              <a:t>São Paulo: </a:t>
            </a:r>
            <a:r>
              <a:rPr lang="pt-BR" sz="1500" dirty="0" err="1">
                <a:solidFill>
                  <a:schemeClr val="accent2">
                    <a:lumMod val="75000"/>
                  </a:schemeClr>
                </a:solidFill>
              </a:rPr>
              <a:t>Boitempo</a:t>
            </a:r>
            <a:r>
              <a:rPr lang="pt-BR" sz="1500" dirty="0">
                <a:solidFill>
                  <a:schemeClr val="accent2">
                    <a:lumMod val="75000"/>
                  </a:schemeClr>
                </a:solidFill>
              </a:rPr>
              <a:t>, 2009, p. 27-35.</a:t>
            </a: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6480175" y="908050"/>
            <a:ext cx="2268538" cy="7207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Capítulo de livro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430869" y="6381750"/>
            <a:ext cx="1957481" cy="365125"/>
          </a:xfrm>
        </p:spPr>
        <p:txBody>
          <a:bodyPr/>
          <a:lstStyle/>
          <a:p>
            <a:pPr>
              <a:defRPr/>
            </a:pPr>
            <a:fld id="{5E40912A-8552-4E1E-B6C2-AA5336C13864}" type="datetime1">
              <a:rPr lang="pt-BR" smtClean="0"/>
              <a:t>23/08/2017</a:t>
            </a:fld>
            <a:endParaRPr lang="pt-BR" dirty="0"/>
          </a:p>
        </p:txBody>
      </p:sp>
      <p:sp>
        <p:nvSpPr>
          <p:cNvPr id="11" name="Espaço Reservado para Rodapé 2"/>
          <p:cNvSpPr txBox="1">
            <a:spLocks/>
          </p:cNvSpPr>
          <p:nvPr/>
        </p:nvSpPr>
        <p:spPr>
          <a:xfrm>
            <a:off x="493034" y="6421611"/>
            <a:ext cx="5087078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pt-BR" sz="1400" dirty="0" smtClean="0"/>
              <a:t>Programa de Capacitação da Biblioteca Universitária</a:t>
            </a:r>
            <a:endParaRPr lang="pt-B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55093"/>
            <a:ext cx="3528764" cy="509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202385"/>
            <a:ext cx="3672036" cy="496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875240" y="4941168"/>
            <a:ext cx="2268760" cy="7200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Dissertação</a:t>
            </a:r>
          </a:p>
        </p:txBody>
      </p:sp>
      <p:sp>
        <p:nvSpPr>
          <p:cNvPr id="7" name="Texto explicativo retangular com cantos arredondados 6"/>
          <p:cNvSpPr/>
          <p:nvPr/>
        </p:nvSpPr>
        <p:spPr bwMode="auto">
          <a:xfrm>
            <a:off x="3059832" y="1326443"/>
            <a:ext cx="936104" cy="316682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Autor</a:t>
            </a:r>
          </a:p>
        </p:txBody>
      </p:sp>
      <p:sp>
        <p:nvSpPr>
          <p:cNvPr id="8" name="Texto explicativo retangular com cantos arredondados 7"/>
          <p:cNvSpPr/>
          <p:nvPr/>
        </p:nvSpPr>
        <p:spPr bwMode="auto">
          <a:xfrm>
            <a:off x="7308304" y="1484784"/>
            <a:ext cx="936104" cy="347329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 Título</a:t>
            </a:r>
          </a:p>
        </p:txBody>
      </p:sp>
      <p:sp>
        <p:nvSpPr>
          <p:cNvPr id="9" name="Texto explicativo retangular com cantos arredondados 8"/>
          <p:cNvSpPr/>
          <p:nvPr/>
        </p:nvSpPr>
        <p:spPr bwMode="auto">
          <a:xfrm>
            <a:off x="3923928" y="3140968"/>
            <a:ext cx="792088" cy="316682"/>
          </a:xfrm>
          <a:prstGeom prst="wedgeRoundRectCallout">
            <a:avLst>
              <a:gd name="adj1" fmla="val 90303"/>
              <a:gd name="adj2" fmla="val 11736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Banca</a:t>
            </a:r>
          </a:p>
        </p:txBody>
      </p:sp>
      <p:sp>
        <p:nvSpPr>
          <p:cNvPr id="10" name="Texto explicativo retangular com cantos arredondados 9"/>
          <p:cNvSpPr/>
          <p:nvPr/>
        </p:nvSpPr>
        <p:spPr bwMode="auto">
          <a:xfrm>
            <a:off x="6588224" y="1168102"/>
            <a:ext cx="936104" cy="316682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  Autor</a:t>
            </a:r>
          </a:p>
        </p:txBody>
      </p:sp>
      <p:sp>
        <p:nvSpPr>
          <p:cNvPr id="11" name="Texto explicativo retangular com cantos arredondados 10"/>
          <p:cNvSpPr/>
          <p:nvPr/>
        </p:nvSpPr>
        <p:spPr bwMode="auto">
          <a:xfrm>
            <a:off x="0" y="4221163"/>
            <a:ext cx="1944688" cy="1296987"/>
          </a:xfrm>
          <a:prstGeom prst="wedgeRoundRectCallout">
            <a:avLst>
              <a:gd name="adj1" fmla="val 66636"/>
              <a:gd name="adj2" fmla="val -415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300" dirty="0"/>
              <a:t>Natureza do trabalho: Dissertação, nome do programa/Universidade, Grau: Mestre em: nome do orientador nome do </a:t>
            </a:r>
            <a:r>
              <a:rPr lang="pt-BR" sz="1300" dirty="0" err="1"/>
              <a:t>coorientador</a:t>
            </a:r>
            <a:endParaRPr lang="pt-BR" sz="1300" dirty="0"/>
          </a:p>
        </p:txBody>
      </p:sp>
      <p:sp>
        <p:nvSpPr>
          <p:cNvPr id="12" name="Texto explicativo retangular com cantos arredondados 11"/>
          <p:cNvSpPr/>
          <p:nvPr/>
        </p:nvSpPr>
        <p:spPr bwMode="auto">
          <a:xfrm>
            <a:off x="395536" y="2276872"/>
            <a:ext cx="936104" cy="347329"/>
          </a:xfrm>
          <a:prstGeom prst="wedgeRoundRectCallout">
            <a:avLst>
              <a:gd name="adj1" fmla="val 72394"/>
              <a:gd name="adj2" fmla="val 910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 </a:t>
            </a: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Título</a:t>
            </a:r>
          </a:p>
        </p:txBody>
      </p:sp>
      <p:sp>
        <p:nvSpPr>
          <p:cNvPr id="16" name="Texto explicativo retangular com cantos arredondados 15"/>
          <p:cNvSpPr/>
          <p:nvPr/>
        </p:nvSpPr>
        <p:spPr bwMode="auto">
          <a:xfrm>
            <a:off x="7199313" y="2349500"/>
            <a:ext cx="1944687" cy="1495425"/>
          </a:xfrm>
          <a:prstGeom prst="wedgeRoundRectCallout">
            <a:avLst>
              <a:gd name="adj1" fmla="val -68972"/>
              <a:gd name="adj2" fmla="val 50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300" dirty="0"/>
              <a:t>Natureza do trabalho: Dissertação;  nível: mestrado em, Título do trabalho, nota de aprovação e nome do programa</a:t>
            </a:r>
            <a:r>
              <a:rPr lang="pt-BR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1300" dirty="0"/>
              <a:t>Local e data de aprovação.</a:t>
            </a:r>
          </a:p>
        </p:txBody>
      </p:sp>
      <p:sp>
        <p:nvSpPr>
          <p:cNvPr id="17" name="Texto explicativo retangular com cantos arredondados 16"/>
          <p:cNvSpPr/>
          <p:nvPr/>
        </p:nvSpPr>
        <p:spPr bwMode="auto">
          <a:xfrm>
            <a:off x="3167844" y="5661248"/>
            <a:ext cx="1512168" cy="316682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 Local e data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23528" y="0"/>
            <a:ext cx="8351838" cy="10618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solidFill>
                  <a:srgbClr val="0070C0"/>
                </a:solidFill>
              </a:rPr>
              <a:t>BEM, Roberta Moraes de. </a:t>
            </a:r>
            <a:r>
              <a:rPr lang="pt-BR" sz="1400" b="1" dirty="0">
                <a:solidFill>
                  <a:srgbClr val="0070C0"/>
                </a:solidFill>
              </a:rPr>
              <a:t>Uma proposta de gestão da informação para a área de patrimônio imobiliário e meio ambiente de uma empresa do setor elétrico, a partir da utilização da metodologia </a:t>
            </a:r>
            <a:r>
              <a:rPr lang="pt-BR" sz="1400" b="1" dirty="0" err="1">
                <a:solidFill>
                  <a:srgbClr val="0070C0"/>
                </a:solidFill>
              </a:rPr>
              <a:t>Commonkads</a:t>
            </a:r>
            <a:r>
              <a:rPr lang="pt-BR" sz="1400" b="1" dirty="0">
                <a:solidFill>
                  <a:srgbClr val="0070C0"/>
                </a:solidFill>
              </a:rPr>
              <a:t>.</a:t>
            </a:r>
            <a:r>
              <a:rPr lang="pt-BR" sz="1400" dirty="0">
                <a:solidFill>
                  <a:srgbClr val="0070C0"/>
                </a:solidFill>
              </a:rPr>
              <a:t>  2009. 176 p. Dissertação (Mestrado) -  Programa de Pós-Graduação em Engenharia e Gestão do Conhecimento, Centro Tecnológico, Universidade Federal de Santa Catarina.  Florianópolis, 2009. 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A445-E177-42C5-8FD6-69BCF48D9149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33845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96281"/>
            <a:ext cx="289560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23850" y="260350"/>
            <a:ext cx="8351838" cy="4810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1400" dirty="0">
                <a:solidFill>
                  <a:srgbClr val="0070C0"/>
                </a:solidFill>
                <a:latin typeface="Verdana" pitchFamily="34" charset="0"/>
              </a:rPr>
              <a:t>PIPER, Ross. </a:t>
            </a:r>
            <a:r>
              <a:rPr lang="en-US" sz="1400" b="1" dirty="0">
                <a:solidFill>
                  <a:srgbClr val="0070C0"/>
                </a:solidFill>
                <a:latin typeface="Verdana" pitchFamily="34" charset="0"/>
              </a:rPr>
              <a:t>Extinct animals:</a:t>
            </a:r>
            <a:r>
              <a:rPr lang="en-US" sz="1400" dirty="0">
                <a:solidFill>
                  <a:srgbClr val="0070C0"/>
                </a:solidFill>
                <a:latin typeface="Verdana" pitchFamily="34" charset="0"/>
              </a:rPr>
              <a:t> an encyclopedia of species that have disappeared during human history. Westport: Greenwood Press, 2009.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XXII,</a:t>
            </a:r>
            <a:r>
              <a:rPr lang="en-US" sz="1400" dirty="0">
                <a:solidFill>
                  <a:srgbClr val="0070C0"/>
                </a:solidFill>
                <a:latin typeface="Verdana" pitchFamily="34" charset="0"/>
              </a:rPr>
              <a:t> 204p.</a:t>
            </a:r>
            <a:endParaRPr lang="pt-BR" sz="14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79512" y="836712"/>
            <a:ext cx="1944688" cy="719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Enciclopédia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F128-6A96-4F83-86E6-196E72E6A722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25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59"/>
            <a:ext cx="3799012" cy="489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de seta reta 10"/>
          <p:cNvCxnSpPr/>
          <p:nvPr/>
        </p:nvCxnSpPr>
        <p:spPr bwMode="auto">
          <a:xfrm>
            <a:off x="323850" y="3429000"/>
            <a:ext cx="1655763" cy="57626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D80E69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FF9966"/>
            </a:outerShdw>
          </a:effectLst>
        </p:spPr>
      </p:cxnSp>
      <p:cxnSp>
        <p:nvCxnSpPr>
          <p:cNvPr id="13" name="Conector de seta reta 12"/>
          <p:cNvCxnSpPr/>
          <p:nvPr/>
        </p:nvCxnSpPr>
        <p:spPr bwMode="auto">
          <a:xfrm>
            <a:off x="179388" y="836613"/>
            <a:ext cx="1439862" cy="43180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FF9966"/>
            </a:outerShdw>
          </a:effectLst>
        </p:spPr>
      </p:cxnSp>
      <p:cxnSp>
        <p:nvCxnSpPr>
          <p:cNvPr id="15" name="Conector de seta reta 14"/>
          <p:cNvCxnSpPr/>
          <p:nvPr/>
        </p:nvCxnSpPr>
        <p:spPr bwMode="auto">
          <a:xfrm>
            <a:off x="395288" y="981075"/>
            <a:ext cx="936625" cy="107950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FF9966"/>
            </a:outerShdw>
          </a:effectLst>
        </p:spPr>
      </p:cxn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1075"/>
            <a:ext cx="3933577" cy="528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468313" y="188913"/>
            <a:ext cx="7848600" cy="479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1400" dirty="0">
                <a:latin typeface="Verdana" pitchFamily="34" charset="0"/>
              </a:rPr>
              <a:t>QUELILE. In: PIPER, Ross. </a:t>
            </a:r>
            <a:r>
              <a:rPr lang="en-US" sz="1400" b="1" dirty="0">
                <a:latin typeface="Verdana" pitchFamily="34" charset="0"/>
              </a:rPr>
              <a:t>Extinct animals</a:t>
            </a:r>
            <a:r>
              <a:rPr lang="en-US" sz="1400" dirty="0">
                <a:latin typeface="Verdana" pitchFamily="34" charset="0"/>
              </a:rPr>
              <a:t>: an encyclopedia of species that have disappeared during human history. Westport: Greenwood Press, 2009. p. 26-28.</a:t>
            </a:r>
            <a:endParaRPr lang="pt-BR" sz="1400" dirty="0">
              <a:latin typeface="Verdana" pitchFamily="34" charset="0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179512" y="980728"/>
            <a:ext cx="2268537" cy="7207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Verbete de </a:t>
            </a: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enciclopédia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477000" y="6381328"/>
            <a:ext cx="2055440" cy="365125"/>
          </a:xfrm>
        </p:spPr>
        <p:txBody>
          <a:bodyPr/>
          <a:lstStyle/>
          <a:p>
            <a:fld id="{D58717E5-FC7C-43D4-8766-F3B1B0937CB8}" type="datetime1">
              <a:rPr lang="pt-BR" smtClean="0"/>
              <a:t>23/08/2017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68313" y="6381328"/>
            <a:ext cx="4751759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68313" y="188913"/>
            <a:ext cx="3816350" cy="1008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Periódicos:</a:t>
            </a: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impresso 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73238"/>
            <a:ext cx="30003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547813" y="1268413"/>
            <a:ext cx="6192837" cy="5365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/>
              <a:t>EDUCAÇÃO BRASILEIRA. Brasília : CRUB, v. 32, n. 64, jan./jun. 2010.</a:t>
            </a:r>
          </a:p>
        </p:txBody>
      </p:sp>
      <p:sp>
        <p:nvSpPr>
          <p:cNvPr id="7" name="Up Arrow Callout 9"/>
          <p:cNvSpPr/>
          <p:nvPr/>
        </p:nvSpPr>
        <p:spPr>
          <a:xfrm>
            <a:off x="1547813" y="5084763"/>
            <a:ext cx="6192837" cy="1296987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defRPr/>
            </a:pPr>
            <a:endParaRPr lang="pt-BR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BR" sz="1400" dirty="0" smtClean="0">
                <a:solidFill>
                  <a:schemeClr val="tx1"/>
                </a:solidFill>
                <a:latin typeface="Verdana" pitchFamily="34" charset="0"/>
              </a:rPr>
              <a:t>Indica-se o nome completo sem abreviatura, com letras maiúscula</a:t>
            </a:r>
          </a:p>
          <a:p>
            <a:pPr>
              <a:defRPr/>
            </a:pPr>
            <a:r>
              <a:rPr lang="pt-BR" sz="1400" dirty="0" smtClean="0">
                <a:solidFill>
                  <a:schemeClr val="tx1"/>
                </a:solidFill>
                <a:latin typeface="Verdana" pitchFamily="34" charset="0"/>
              </a:rPr>
              <a:t>Os meses devem ser abreviados de acordo com o idioma da publicação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pt-BR" b="1" dirty="0" smtClean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 rot="5400000">
            <a:off x="5310188" y="3267075"/>
            <a:ext cx="2268538" cy="7191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Fascículo de revista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7020272" y="6381750"/>
            <a:ext cx="2053878" cy="365125"/>
          </a:xfrm>
        </p:spPr>
        <p:txBody>
          <a:bodyPr/>
          <a:lstStyle/>
          <a:p>
            <a:fld id="{4A83F051-F6CF-4A31-B58C-5EF8E6649E57}" type="datetime1">
              <a:rPr lang="pt-BR" smtClean="0"/>
              <a:t>23/08/2017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94627" y="6381750"/>
            <a:ext cx="4509422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384376" cy="492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3600400" cy="492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95288" y="333375"/>
            <a:ext cx="7993062" cy="6740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 smtClean="0">
                <a:latin typeface="Verdana" pitchFamily="34" charset="0"/>
              </a:rPr>
              <a:t>MAGALHÃES, Elizete Aparecida de et </a:t>
            </a:r>
            <a:r>
              <a:rPr lang="pt-BR" sz="1400" dirty="0">
                <a:latin typeface="Verdana" pitchFamily="34" charset="0"/>
              </a:rPr>
              <a:t>al. </a:t>
            </a:r>
            <a:r>
              <a:rPr lang="pt-BR" sz="1400" dirty="0" smtClean="0">
                <a:latin typeface="Verdana" pitchFamily="34" charset="0"/>
              </a:rPr>
              <a:t>A influência da lei de responsabilidade fiscal (LRF) na tomada de decisão pelos gestores públicos municipais. </a:t>
            </a:r>
            <a:r>
              <a:rPr lang="pt-BR" sz="1400" b="1" dirty="0" smtClean="0">
                <a:latin typeface="Verdana" pitchFamily="34" charset="0"/>
              </a:rPr>
              <a:t>Contabilidade </a:t>
            </a:r>
            <a:r>
              <a:rPr lang="pt-BR" sz="1400" b="1" dirty="0">
                <a:latin typeface="Verdana" pitchFamily="34" charset="0"/>
              </a:rPr>
              <a:t>vista &amp; revista,</a:t>
            </a:r>
            <a:r>
              <a:rPr lang="pt-BR" sz="1400" dirty="0">
                <a:latin typeface="Verdana" pitchFamily="34" charset="0"/>
              </a:rPr>
              <a:t> Belo Horizonte, v. 16, n. 3, p. </a:t>
            </a:r>
            <a:r>
              <a:rPr lang="pt-BR" sz="1400" dirty="0" smtClean="0">
                <a:latin typeface="Verdana" pitchFamily="34" charset="0"/>
              </a:rPr>
              <a:t>09-26, dez., 2005</a:t>
            </a:r>
            <a:r>
              <a:rPr lang="pt-BR" sz="1400" dirty="0">
                <a:latin typeface="Verdana" pitchFamily="34" charset="0"/>
              </a:rPr>
              <a:t>.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6588224" y="2132856"/>
            <a:ext cx="2268537" cy="7207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Artigo de revista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477000" y="6409278"/>
            <a:ext cx="1839416" cy="365125"/>
          </a:xfrm>
        </p:spPr>
        <p:txBody>
          <a:bodyPr/>
          <a:lstStyle/>
          <a:p>
            <a:fld id="{285F68DE-0594-4767-BFF5-D339C09B8A6F}" type="datetime1">
              <a:rPr lang="pt-BR" smtClean="0"/>
              <a:t>23/08/2017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5288" y="6411401"/>
            <a:ext cx="5421083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28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176340" cy="51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7" y="1412875"/>
            <a:ext cx="4186979" cy="504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288" y="333375"/>
            <a:ext cx="7993062" cy="479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latin typeface="Verdana" pitchFamily="34" charset="0"/>
              </a:rPr>
              <a:t>SEMINÁRIO INTERNACIONAL DE ENGENHARIA DE SAÚDE PÚBLICA, 2., 2004, Goiânia, GO . </a:t>
            </a:r>
            <a:r>
              <a:rPr lang="pt-BR" sz="1400" b="1" dirty="0">
                <a:latin typeface="Verdana" pitchFamily="34" charset="0"/>
              </a:rPr>
              <a:t>Anais ...</a:t>
            </a:r>
            <a:r>
              <a:rPr lang="pt-BR" sz="1400" dirty="0">
                <a:latin typeface="Verdana" pitchFamily="34" charset="0"/>
              </a:rPr>
              <a:t> Brasília: FUNASA, 2006. 964p. 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23850" y="1196975"/>
            <a:ext cx="1727200" cy="719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Evento</a:t>
            </a:r>
          </a:p>
        </p:txBody>
      </p:sp>
      <p:sp>
        <p:nvSpPr>
          <p:cNvPr id="13" name="Texto explicativo retangular com cantos arredondados 12"/>
          <p:cNvSpPr/>
          <p:nvPr/>
        </p:nvSpPr>
        <p:spPr bwMode="auto">
          <a:xfrm>
            <a:off x="467544" y="3501009"/>
            <a:ext cx="1800200" cy="347329"/>
          </a:xfrm>
          <a:prstGeom prst="wedgeRoundRectCallout">
            <a:avLst>
              <a:gd name="adj1" fmla="val 71580"/>
              <a:gd name="adj2" fmla="val 42772"/>
              <a:gd name="adj3" fmla="val 16667"/>
            </a:avLst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</a:t>
            </a:r>
            <a:r>
              <a:rPr lang="pt-BR" sz="1300" dirty="0">
                <a:solidFill>
                  <a:srgbClr val="3333FF"/>
                </a:solidFill>
                <a:latin typeface="Verdana" pitchFamily="34" charset="0"/>
              </a:rPr>
              <a:t>Data do evento</a:t>
            </a:r>
          </a:p>
        </p:txBody>
      </p:sp>
      <p:sp>
        <p:nvSpPr>
          <p:cNvPr id="14" name="Texto explicativo retangular com cantos arredondados 13"/>
          <p:cNvSpPr/>
          <p:nvPr/>
        </p:nvSpPr>
        <p:spPr bwMode="auto">
          <a:xfrm>
            <a:off x="4499992" y="836712"/>
            <a:ext cx="2160240" cy="576063"/>
          </a:xfrm>
          <a:prstGeom prst="wedgeRoundRectCallout">
            <a:avLst>
              <a:gd name="adj1" fmla="val -18306"/>
              <a:gd name="adj2" fmla="val 95065"/>
              <a:gd name="adj3" fmla="val 16667"/>
            </a:avLst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300" dirty="0">
                <a:solidFill>
                  <a:srgbClr val="3333FF"/>
                </a:solidFill>
                <a:latin typeface="Verdana" pitchFamily="34" charset="0"/>
              </a:rPr>
              <a:t>     Data de publicação,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300" dirty="0">
                <a:solidFill>
                  <a:srgbClr val="3333FF"/>
                </a:solidFill>
                <a:latin typeface="Verdana" pitchFamily="34" charset="0"/>
              </a:rPr>
              <a:t>     editor</a:t>
            </a:r>
          </a:p>
        </p:txBody>
      </p:sp>
      <p:sp>
        <p:nvSpPr>
          <p:cNvPr id="9" name="Oval 60"/>
          <p:cNvSpPr>
            <a:spLocks noChangeArrowheads="1"/>
          </p:cNvSpPr>
          <p:nvPr/>
        </p:nvSpPr>
        <p:spPr bwMode="auto">
          <a:xfrm>
            <a:off x="4716016" y="1484784"/>
            <a:ext cx="2160240" cy="7920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prstShdw prst="shdw17" dist="17961" dir="13500000">
              <a:srgbClr val="79DFDD"/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60"/>
          <p:cNvSpPr>
            <a:spLocks noChangeArrowheads="1"/>
          </p:cNvSpPr>
          <p:nvPr/>
        </p:nvSpPr>
        <p:spPr bwMode="auto">
          <a:xfrm>
            <a:off x="2123728" y="4077072"/>
            <a:ext cx="1728192" cy="57606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prstShdw prst="shdw17" dist="17961" dir="13500000">
              <a:srgbClr val="79DFDD"/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84168" y="6381328"/>
            <a:ext cx="2667000" cy="365125"/>
          </a:xfrm>
        </p:spPr>
        <p:txBody>
          <a:bodyPr/>
          <a:lstStyle/>
          <a:p>
            <a:fld id="{436AA466-115A-4054-B157-1AFCD60BA083}" type="datetime1">
              <a:rPr lang="pt-BR" smtClean="0"/>
              <a:t>23/08/2017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5421083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29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347864" y="908720"/>
            <a:ext cx="4824412" cy="11525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Elementos </a:t>
            </a:r>
            <a:r>
              <a:rPr lang="pt-BR" sz="3200" b="1" dirty="0" smtClean="0">
                <a:solidFill>
                  <a:srgbClr val="FFFFFF"/>
                </a:solidFill>
              </a:rPr>
              <a:t>essenciais</a:t>
            </a:r>
            <a:endParaRPr lang="pt-BR" sz="3200" b="1" dirty="0">
              <a:solidFill>
                <a:srgbClr val="FFFFFF"/>
              </a:solidFill>
            </a:endParaRPr>
          </a:p>
        </p:txBody>
      </p:sp>
      <p:sp>
        <p:nvSpPr>
          <p:cNvPr id="7" name="Texto explicativo retangular com cantos arredondados 6"/>
          <p:cNvSpPr/>
          <p:nvPr/>
        </p:nvSpPr>
        <p:spPr bwMode="auto">
          <a:xfrm>
            <a:off x="755576" y="2708920"/>
            <a:ext cx="7416824" cy="2826306"/>
          </a:xfrm>
          <a:prstGeom prst="wedgeRoundRectCallout">
            <a:avLst>
              <a:gd name="adj1" fmla="val -22209"/>
              <a:gd name="adj2" fmla="val -789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609600" eaLnBrk="0" hangingPunct="0"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pt-BR" sz="2000" kern="0" dirty="0" smtClean="0">
                <a:solidFill>
                  <a:schemeClr val="tx1"/>
                </a:solidFill>
                <a:latin typeface="Verdana" pitchFamily="34" charset="0"/>
              </a:rPr>
              <a:t>São as informações indispensáveis á identificação de uma obra: autor, título, edição, local, editora e data de publicação.</a:t>
            </a:r>
          </a:p>
          <a:p>
            <a:pPr indent="-609600" eaLnBrk="0" hangingPunct="0">
              <a:defRPr/>
            </a:pPr>
            <a:endParaRPr lang="pt-BR" sz="2000" kern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indent="-609600" eaLnBrk="0" hangingPunct="0">
              <a:defRPr/>
            </a:pPr>
            <a:r>
              <a:rPr lang="pt-BR" sz="2000" kern="0" dirty="0" smtClean="0">
                <a:solidFill>
                  <a:schemeClr val="tx1"/>
                </a:solidFill>
                <a:latin typeface="Verdana" pitchFamily="34" charset="0"/>
              </a:rPr>
              <a:t>	Esses elementos devem ser retirados da obra, preferencialmente da folha de rosto, caso seja necessário pode-se retirá-los de outras fontes mas deve-se fazer a indicação entre colchetes.</a:t>
            </a:r>
            <a:endParaRPr lang="pt-BR" sz="2000" kern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C97E-360E-40AC-B639-EDD6902F88A8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714375"/>
            <a:ext cx="54197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692275" y="2997200"/>
            <a:ext cx="2951163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7A005C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0"/>
            <a:ext cx="7129040" cy="8633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latin typeface="Verdana" pitchFamily="34" charset="0"/>
              </a:rPr>
              <a:t>BORJA, Patrícia Campos. Avaliação </a:t>
            </a:r>
            <a:r>
              <a:rPr lang="pt-BR" sz="1400" dirty="0" err="1">
                <a:latin typeface="Verdana" pitchFamily="34" charset="0"/>
              </a:rPr>
              <a:t>quali-quantitativa</a:t>
            </a:r>
            <a:r>
              <a:rPr lang="pt-BR" sz="1400" dirty="0">
                <a:latin typeface="Verdana" pitchFamily="34" charset="0"/>
              </a:rPr>
              <a:t> dos serviços de saneamento da cidade de Salvador. In:SEMINÁRIO INTERNACIONAL DE ENGENHARIA DE SAÚDE PÚBLICA, 2., 2004, Goiânia, GO . </a:t>
            </a:r>
            <a:r>
              <a:rPr lang="pt-BR" sz="1400" b="1" dirty="0">
                <a:latin typeface="Verdana" pitchFamily="34" charset="0"/>
              </a:rPr>
              <a:t>Anais ...</a:t>
            </a:r>
            <a:r>
              <a:rPr lang="pt-BR" sz="1400" dirty="0">
                <a:latin typeface="Verdana" pitchFamily="34" charset="0"/>
              </a:rPr>
              <a:t> Brasília: FUNASA, 2006</a:t>
            </a:r>
            <a:r>
              <a:rPr lang="pt-BR" sz="1400" dirty="0">
                <a:solidFill>
                  <a:schemeClr val="tx1"/>
                </a:solidFill>
                <a:latin typeface="Verdana" pitchFamily="34" charset="0"/>
              </a:rPr>
              <a:t>. </a:t>
            </a:r>
            <a:r>
              <a:rPr lang="pt-BR" sz="1400" dirty="0" smtClean="0">
                <a:solidFill>
                  <a:schemeClr val="tx1"/>
                </a:solidFill>
                <a:latin typeface="Verdana" pitchFamily="34" charset="0"/>
              </a:rPr>
              <a:t>p 55-77.</a:t>
            </a:r>
            <a:endParaRPr lang="pt-BR" sz="14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588224" y="1772816"/>
            <a:ext cx="2268537" cy="863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Trabalho publicado</a:t>
            </a: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e</a:t>
            </a:r>
            <a:r>
              <a:rPr lang="pt-BR" sz="1400" b="1" dirty="0" smtClean="0">
                <a:solidFill>
                  <a:srgbClr val="FFFFFF"/>
                </a:solidFill>
              </a:rPr>
              <a:t>m </a:t>
            </a:r>
            <a:r>
              <a:rPr lang="pt-BR" sz="1400" b="1" dirty="0">
                <a:solidFill>
                  <a:srgbClr val="FFFFFF"/>
                </a:solidFill>
              </a:rPr>
              <a:t>evento</a:t>
            </a:r>
          </a:p>
        </p:txBody>
      </p:sp>
      <p:sp>
        <p:nvSpPr>
          <p:cNvPr id="8" name="Texto explicativo retangular com cantos arredondados 7"/>
          <p:cNvSpPr/>
          <p:nvPr/>
        </p:nvSpPr>
        <p:spPr bwMode="auto">
          <a:xfrm>
            <a:off x="611560" y="2729753"/>
            <a:ext cx="863600" cy="347663"/>
          </a:xfrm>
          <a:prstGeom prst="wedgeRoundRectCallout">
            <a:avLst>
              <a:gd name="adj1" fmla="val 66832"/>
              <a:gd name="adj2" fmla="val 910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Artigo</a:t>
            </a:r>
            <a:endParaRPr lang="pt-BR" sz="1400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CF1F-20B2-48D8-A734-B3E003203C2D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30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Comment 10"/>
          <p:cNvSpPr>
            <a:spLocks noChangeArrowheads="1"/>
          </p:cNvSpPr>
          <p:nvPr/>
        </p:nvSpPr>
        <p:spPr bwMode="auto">
          <a:xfrm>
            <a:off x="611188" y="1989138"/>
            <a:ext cx="8001000" cy="1685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CC00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ENTREVISTAS </a:t>
            </a:r>
          </a:p>
          <a:p>
            <a:pPr lvl="1" eaLnBrk="0" hangingPunct="0">
              <a:defRPr/>
            </a:pPr>
            <a:endParaRPr lang="pt-BR" sz="2000" dirty="0">
              <a:solidFill>
                <a:schemeClr val="tx2"/>
              </a:solidFill>
              <a:latin typeface="Arrus BT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pt-BR" sz="2000" dirty="0">
                <a:solidFill>
                  <a:schemeClr val="tx2"/>
                </a:solidFill>
                <a:latin typeface="Arrus BT" charset="0"/>
              </a:rPr>
              <a:t>MELLO, Evaldo Cabral de. O passado no presente. </a:t>
            </a:r>
            <a:r>
              <a:rPr lang="pt-BR" sz="2000" b="1" dirty="0">
                <a:solidFill>
                  <a:schemeClr val="tx2"/>
                </a:solidFill>
                <a:latin typeface="Arrus BT" charset="0"/>
              </a:rPr>
              <a:t>Veja</a:t>
            </a:r>
            <a:r>
              <a:rPr lang="pt-BR" sz="2000" dirty="0">
                <a:solidFill>
                  <a:schemeClr val="tx2"/>
                </a:solidFill>
                <a:latin typeface="Arrus BT" charset="0"/>
              </a:rPr>
              <a:t>, São Paulo, n. 1528, p 9-11, 4 set. 1998. Entrevista concedida a João Gabriel de Lima. 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95288" y="620687"/>
            <a:ext cx="4968800" cy="10795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Outros tipos de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documentos</a:t>
            </a:r>
          </a:p>
        </p:txBody>
      </p:sp>
      <p:sp>
        <p:nvSpPr>
          <p:cNvPr id="9" name="Up Arrow Callout 9"/>
          <p:cNvSpPr/>
          <p:nvPr/>
        </p:nvSpPr>
        <p:spPr>
          <a:xfrm>
            <a:off x="1691680" y="3429000"/>
            <a:ext cx="5976937" cy="1944688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pt-B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Ao referenciar entrevistas, faz-se  a descrição física de </a:t>
            </a:r>
            <a:r>
              <a:rPr lang="pt-BR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acordo com o suporte adotado. 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pt-B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entrada para entrevista é dada pelo nome do  entrevistado.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pt-B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Quando o entrevistador tem maior destaque, entrar por este. </a:t>
            </a:r>
            <a:endParaRPr lang="pt-BR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C83AED2-2B68-4AF1-B282-2349F791D97B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31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mment 52"/>
          <p:cNvSpPr>
            <a:spLocks noChangeArrowheads="1"/>
          </p:cNvSpPr>
          <p:nvPr/>
        </p:nvSpPr>
        <p:spPr bwMode="auto">
          <a:xfrm>
            <a:off x="4355976" y="2852936"/>
            <a:ext cx="3240360" cy="17235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0000"/>
                </a:solidFill>
                <a:latin typeface="Arrus BT" charset="0"/>
              </a:rPr>
              <a:t>Elementos essenciais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0000"/>
                </a:solidFill>
                <a:latin typeface="Arrus BT" charset="0"/>
              </a:rPr>
              <a:t>Autor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0000"/>
                </a:solidFill>
                <a:latin typeface="Arrus BT" charset="0"/>
              </a:rPr>
              <a:t>Título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0000"/>
                </a:solidFill>
                <a:latin typeface="Arrus BT" charset="0"/>
              </a:rPr>
              <a:t>URL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0000"/>
                </a:solidFill>
                <a:latin typeface="Arrus BT" charset="0"/>
              </a:rPr>
              <a:t>Data de acesso</a:t>
            </a:r>
            <a:endParaRPr lang="pt-BR" sz="2000" dirty="0">
              <a:solidFill>
                <a:schemeClr val="tx1"/>
              </a:solidFill>
              <a:latin typeface="Arrus BT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23528" y="1988840"/>
            <a:ext cx="3816350" cy="1008062"/>
          </a:xfrm>
          <a:prstGeom prst="ellipse">
            <a:avLst/>
          </a:prstGeom>
          <a:solidFill>
            <a:srgbClr val="D80E69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Documentos</a:t>
            </a: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online 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E56-7569-4579-9576-9BC3F8F8C01E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32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upo 7"/>
          <p:cNvGrpSpPr>
            <a:grpSpLocks/>
          </p:cNvGrpSpPr>
          <p:nvPr/>
        </p:nvGrpSpPr>
        <p:grpSpPr bwMode="auto">
          <a:xfrm>
            <a:off x="322833" y="188640"/>
            <a:ext cx="8645525" cy="5877198"/>
            <a:chOff x="251520" y="188943"/>
            <a:chExt cx="8644880" cy="5876770"/>
          </a:xfrm>
        </p:grpSpPr>
        <p:pic>
          <p:nvPicPr>
            <p:cNvPr id="3379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548680"/>
              <a:ext cx="8624193" cy="5517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7" name="Rectangle 16"/>
            <p:cNvSpPr>
              <a:spLocks noChangeArrowheads="1"/>
            </p:cNvSpPr>
            <p:nvPr/>
          </p:nvSpPr>
          <p:spPr bwMode="auto">
            <a:xfrm>
              <a:off x="1907704" y="4437113"/>
              <a:ext cx="6988696" cy="307777"/>
            </a:xfrm>
            <a:prstGeom prst="rect">
              <a:avLst/>
            </a:prstGeom>
            <a:noFill/>
            <a:ln w="9525">
              <a:solidFill>
                <a:srgbClr val="CC0099"/>
              </a:solidFill>
              <a:miter lim="800000"/>
              <a:headEnd/>
              <a:tailEnd/>
            </a:ln>
            <a:effectLst>
              <a:prstShdw prst="shdw17" dist="17961" dir="2700000">
                <a:srgbClr val="7A005C"/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endParaRPr lang="pt-BR" sz="1400">
                <a:solidFill>
                  <a:schemeClr val="tx2"/>
                </a:solidFill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6299444" y="1773426"/>
              <a:ext cx="2269956" cy="7190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1400" b="1" dirty="0">
                  <a:solidFill>
                    <a:srgbClr val="FFFFFF"/>
                  </a:solidFill>
                </a:rPr>
                <a:t>Periódico </a:t>
              </a:r>
            </a:p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1400" b="1" dirty="0">
                  <a:solidFill>
                    <a:srgbClr val="FFFFFF"/>
                  </a:solidFill>
                </a:rPr>
                <a:t>online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4218" y="188943"/>
              <a:ext cx="8424307" cy="480096"/>
            </a:xfrm>
            <a:prstGeom prst="rect">
              <a:avLst/>
            </a:prstGeom>
            <a:solidFill>
              <a:srgbClr val="D4ECBA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1400" dirty="0"/>
                <a:t>ARQUIVOS CATARINENSES DE MEDICINA. Florianópolis: Associação Catarinense de Medicina,1957-. ISSN </a:t>
              </a:r>
              <a:r>
                <a:rPr lang="pt-BR" sz="1400" dirty="0">
                  <a:solidFill>
                    <a:schemeClr val="tx1"/>
                  </a:solidFill>
                </a:rPr>
                <a:t>1806-4280. </a:t>
              </a:r>
              <a:r>
                <a:rPr lang="pt-BR" sz="1400" dirty="0"/>
                <a:t>Disponível em: </a:t>
              </a:r>
              <a:r>
                <a:rPr lang="pt-BR" sz="1400" dirty="0" smtClean="0"/>
                <a:t>&lt;</a:t>
              </a:r>
              <a:r>
                <a:rPr lang="pt-BR" sz="1400" dirty="0" smtClean="0">
                  <a:solidFill>
                    <a:schemeClr val="tx1"/>
                  </a:solidFill>
                </a:rPr>
                <a:t>http://www.acm.org.br/revista/</a:t>
              </a:r>
              <a:r>
                <a:rPr lang="pt-BR" sz="1400" dirty="0" smtClean="0"/>
                <a:t>&gt;. </a:t>
              </a:r>
              <a:r>
                <a:rPr lang="pt-BR" sz="1400" dirty="0"/>
                <a:t>Acesso em: </a:t>
              </a:r>
              <a:r>
                <a:rPr lang="pt-BR" sz="1400" dirty="0" smtClean="0">
                  <a:solidFill>
                    <a:schemeClr val="tx1"/>
                  </a:solidFill>
                </a:rPr>
                <a:t>10 abr. 2012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ABA4-10A4-4CD4-A1FA-50ACE3A1C61A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33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7488238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76238" y="106353"/>
            <a:ext cx="8156575" cy="954107"/>
          </a:xfrm>
          <a:prstGeom prst="rect">
            <a:avLst/>
          </a:prstGeom>
          <a:solidFill>
            <a:srgbClr val="D4ECBA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CASTRO, Grace </a:t>
            </a:r>
            <a:r>
              <a:rPr lang="pt-BR" sz="1400" dirty="0" err="1">
                <a:solidFill>
                  <a:schemeClr val="tx1"/>
                </a:solidFill>
                <a:ea typeface="Calibri" pitchFamily="34" charset="0"/>
                <a:cs typeface="TimesNewRomanPS-BoldMT"/>
              </a:rPr>
              <a:t>Arriello</a:t>
            </a:r>
            <a:r>
              <a:rPr lang="pt-BR" sz="1400" dirty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 de </a:t>
            </a:r>
            <a:r>
              <a:rPr lang="pt-BR" sz="1400" dirty="0" err="1">
                <a:solidFill>
                  <a:schemeClr val="tx1"/>
                </a:solidFill>
                <a:ea typeface="Calibri" pitchFamily="34" charset="0"/>
                <a:cs typeface="TimesNewRomanPS-BoldMT"/>
              </a:rPr>
              <a:t>et</a:t>
            </a:r>
            <a:r>
              <a:rPr lang="pt-BR" sz="1400" dirty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 al. Prevalência de prolapso de valva mitral e doença  tireoidiana em pacientes com artrite reumatóide de um hospital </a:t>
            </a:r>
            <a:r>
              <a:rPr lang="pt-BR" sz="1400" dirty="0" smtClean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universitário. </a:t>
            </a:r>
            <a:r>
              <a:rPr lang="pt-BR" sz="1400" b="1" dirty="0" smtClean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Arquivo </a:t>
            </a:r>
            <a:r>
              <a:rPr lang="pt-BR" sz="1400" b="1" dirty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Catarinenses de Medicina, </a:t>
            </a:r>
            <a:r>
              <a:rPr lang="pt-BR" sz="1400" dirty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Florianópolis,  v</a:t>
            </a:r>
            <a:r>
              <a:rPr lang="pt-BR" sz="1400" dirty="0" smtClean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.  39</a:t>
            </a:r>
            <a:r>
              <a:rPr lang="pt-BR" sz="1400" dirty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, n. 4, p. 18-22, 2011. Disponível em:  &lt;http://</a:t>
            </a:r>
            <a:r>
              <a:rPr lang="pt-BR" sz="1400" dirty="0" smtClean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www.acm.org.br/revista/&gt;. </a:t>
            </a:r>
            <a:r>
              <a:rPr lang="pt-BR" sz="1400" dirty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Acesso em: 24 fev. 2012 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 rot="5400000">
            <a:off x="6875463" y="2852738"/>
            <a:ext cx="2268537" cy="7191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Artigo de periódico</a:t>
            </a: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online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5865813" y="6460472"/>
            <a:ext cx="2667000" cy="365125"/>
          </a:xfrm>
        </p:spPr>
        <p:txBody>
          <a:bodyPr/>
          <a:lstStyle/>
          <a:p>
            <a:fld id="{8174DB0B-A4B2-4B33-A356-225611871E54}" type="datetime1">
              <a:rPr lang="pt-BR" smtClean="0"/>
              <a:t>23/08/2017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539553" y="6492875"/>
            <a:ext cx="4536504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34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08051"/>
            <a:ext cx="4049962" cy="547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68313" y="1844675"/>
            <a:ext cx="2808287" cy="10080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Norma Técnica</a:t>
            </a: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 online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850" y="260350"/>
            <a:ext cx="8136582" cy="867930"/>
          </a:xfrm>
          <a:prstGeom prst="rect">
            <a:avLst/>
          </a:prstGeom>
          <a:solidFill>
            <a:srgbClr val="D4ECB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/>
              <a:t>ASSOCIAÇÃO BRASILEIRA DE NORMAS TÉCNICAS</a:t>
            </a:r>
            <a:r>
              <a:rPr lang="pt-BR" sz="1400" dirty="0">
                <a:solidFill>
                  <a:schemeClr val="tx1"/>
                </a:solidFill>
              </a:rPr>
              <a:t>.  </a:t>
            </a:r>
            <a:r>
              <a:rPr lang="pt-BR" sz="1400" b="1" dirty="0">
                <a:solidFill>
                  <a:schemeClr val="tx1"/>
                </a:solidFill>
              </a:rPr>
              <a:t>NBR 14724</a:t>
            </a:r>
            <a:r>
              <a:rPr lang="pt-BR" sz="1400" dirty="0">
                <a:solidFill>
                  <a:schemeClr val="tx1"/>
                </a:solidFill>
              </a:rPr>
              <a:t>: </a:t>
            </a:r>
            <a:r>
              <a:rPr lang="pt-BR" sz="1400" dirty="0" smtClean="0">
                <a:solidFill>
                  <a:schemeClr val="tx1"/>
                </a:solidFill>
              </a:rPr>
              <a:t>i</a:t>
            </a:r>
            <a:r>
              <a:rPr lang="pt-BR" sz="1400" dirty="0" smtClean="0"/>
              <a:t>nformação </a:t>
            </a:r>
            <a:r>
              <a:rPr lang="pt-BR" sz="1400" dirty="0"/>
              <a:t>e documentação : </a:t>
            </a:r>
            <a:r>
              <a:rPr lang="pt-BR" sz="1400" dirty="0" smtClean="0"/>
              <a:t>trabalhos </a:t>
            </a:r>
            <a:r>
              <a:rPr lang="pt-BR" sz="1400" dirty="0"/>
              <a:t>acadêmicos : </a:t>
            </a:r>
            <a:r>
              <a:rPr lang="pt-BR" sz="1400" dirty="0" smtClean="0"/>
              <a:t>apresentação</a:t>
            </a:r>
            <a:r>
              <a:rPr lang="pt-BR" sz="1400" dirty="0"/>
              <a:t>.  3. ed.  Rio de Janeiro , 2011. 11 p. </a:t>
            </a:r>
            <a:r>
              <a:rPr lang="pt-BR" sz="1400" dirty="0" smtClean="0"/>
              <a:t> Disponível </a:t>
            </a:r>
            <a:r>
              <a:rPr lang="pt-BR" sz="1400" dirty="0"/>
              <a:t>em: &lt;http://www.abntcolecao.com.br/norma.aspx?ID=86662# &gt;. Acesso em: 28 fev. 2012. </a:t>
            </a:r>
            <a:r>
              <a:rPr lang="pt-BR" sz="1400" dirty="0" smtClean="0"/>
              <a:t>Acesso exclusivo para assinantes da coleção eletrônica.</a:t>
            </a:r>
            <a:endParaRPr lang="pt-BR" sz="14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84168" y="6453336"/>
            <a:ext cx="2667000" cy="293118"/>
          </a:xfrm>
        </p:spPr>
        <p:txBody>
          <a:bodyPr/>
          <a:lstStyle/>
          <a:p>
            <a:fld id="{E7CFB25B-9BFB-47BB-9C15-5FC8CB1A7B1D}" type="datetime1">
              <a:rPr lang="pt-BR" smtClean="0"/>
              <a:t>23/08/2017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566059" y="6453336"/>
            <a:ext cx="4365981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35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68313" y="188913"/>
            <a:ext cx="2591519" cy="79181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Jornal online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84976" cy="4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 bwMode="auto">
          <a:xfrm>
            <a:off x="209237" y="5877272"/>
            <a:ext cx="792162" cy="314325"/>
          </a:xfrm>
          <a:prstGeom prst="rect">
            <a:avLst/>
          </a:prstGeom>
          <a:noFill/>
          <a:ln w="28575" cmpd="sng">
            <a:solidFill>
              <a:srgbClr val="FF0000">
                <a:alpha val="9700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9700-B3EA-49F4-8F36-2E0719F1317A}" type="datetime1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36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26137"/>
            <a:ext cx="4895974" cy="423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 bwMode="auto">
          <a:xfrm>
            <a:off x="1619250" y="2205038"/>
            <a:ext cx="1223963" cy="180022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FF9966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268413"/>
            <a:ext cx="51847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50824" y="260350"/>
            <a:ext cx="8137599" cy="674031"/>
          </a:xfrm>
          <a:prstGeom prst="rect">
            <a:avLst/>
          </a:prstGeom>
          <a:solidFill>
            <a:srgbClr val="D4ECB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/>
              <a:t>FREITAS, </a:t>
            </a:r>
            <a:r>
              <a:rPr lang="pt-BR" sz="1400" dirty="0">
                <a:solidFill>
                  <a:schemeClr val="tx1"/>
                </a:solidFill>
              </a:rPr>
              <a:t>Janio de. Gelatina </a:t>
            </a:r>
            <a:r>
              <a:rPr lang="pt-BR" sz="1400" dirty="0"/>
              <a:t>de incertezas. </a:t>
            </a:r>
            <a:r>
              <a:rPr lang="pt-BR" sz="1400" b="1" dirty="0"/>
              <a:t>Folha de S. Paulo</a:t>
            </a:r>
            <a:r>
              <a:rPr lang="pt-BR" sz="1400" dirty="0"/>
              <a:t>, 28 fev. 2012. Caderno A, p. 10. Disponível em: </a:t>
            </a:r>
            <a:r>
              <a:rPr lang="pt-BR" sz="1400" dirty="0" smtClean="0">
                <a:solidFill>
                  <a:schemeClr val="tx1"/>
                </a:solidFill>
              </a:rPr>
              <a:t>&lt; http://library.pressdisplay.com/pressdisplay/viewer.</a:t>
            </a:r>
            <a:r>
              <a:rPr lang="pt-BR" sz="1400" dirty="0" err="1" smtClean="0">
                <a:solidFill>
                  <a:schemeClr val="tx1"/>
                </a:solidFill>
              </a:rPr>
              <a:t>aspx</a:t>
            </a:r>
            <a:r>
              <a:rPr lang="pt-BR" sz="1400" dirty="0" smtClean="0">
                <a:solidFill>
                  <a:schemeClr val="tx1"/>
                </a:solidFill>
              </a:rPr>
              <a:t> </a:t>
            </a:r>
            <a:r>
              <a:rPr lang="pt-BR" sz="1400" dirty="0" smtClean="0"/>
              <a:t>&gt;. </a:t>
            </a:r>
            <a:r>
              <a:rPr lang="pt-BR" sz="1400" dirty="0"/>
              <a:t>Acesso em: 28 fev. 2012. 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8A6C-A771-4F5D-928C-4604A964DC6D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37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Grupo 11"/>
          <p:cNvGrpSpPr>
            <a:grpSpLocks/>
          </p:cNvGrpSpPr>
          <p:nvPr/>
        </p:nvGrpSpPr>
        <p:grpSpPr bwMode="auto">
          <a:xfrm>
            <a:off x="0" y="188640"/>
            <a:ext cx="9144000" cy="5183758"/>
            <a:chOff x="144039" y="116620"/>
            <a:chExt cx="9142821" cy="5184588"/>
          </a:xfrm>
        </p:grpSpPr>
        <p:sp>
          <p:nvSpPr>
            <p:cNvPr id="49159" name="Comment 7"/>
            <p:cNvSpPr>
              <a:spLocks noChangeArrowheads="1"/>
            </p:cNvSpPr>
            <p:nvPr/>
          </p:nvSpPr>
          <p:spPr bwMode="auto">
            <a:xfrm>
              <a:off x="144039" y="116620"/>
              <a:ext cx="9142821" cy="5233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pt-BR" sz="1400" dirty="0">
                  <a:solidFill>
                    <a:schemeClr val="tx2"/>
                  </a:solidFill>
                  <a:latin typeface="Verdana" pitchFamily="34" charset="0"/>
                </a:rPr>
                <a:t>CUNHA, Murilo. </a:t>
              </a:r>
              <a:r>
                <a:rPr lang="pt-BR" sz="1400" b="1" dirty="0">
                  <a:solidFill>
                    <a:schemeClr val="tx2"/>
                  </a:solidFill>
                  <a:latin typeface="Verdana" pitchFamily="34" charset="0"/>
                </a:rPr>
                <a:t>Caem os gastos com as </a:t>
              </a:r>
              <a:r>
                <a:rPr lang="pt-BR" sz="1400" b="1" dirty="0" err="1">
                  <a:solidFill>
                    <a:schemeClr val="tx2"/>
                  </a:solidFill>
                  <a:latin typeface="Verdana" pitchFamily="34" charset="0"/>
                </a:rPr>
                <a:t>BUs</a:t>
              </a:r>
              <a:r>
                <a:rPr lang="pt-BR" sz="1400" b="1" dirty="0">
                  <a:solidFill>
                    <a:schemeClr val="tx2"/>
                  </a:solidFill>
                  <a:latin typeface="Verdana" pitchFamily="34" charset="0"/>
                </a:rPr>
                <a:t> </a:t>
              </a:r>
              <a:r>
                <a:rPr lang="pt-BR" sz="1400" dirty="0">
                  <a:solidFill>
                    <a:schemeClr val="tx2"/>
                  </a:solidFill>
                  <a:latin typeface="Verdana" pitchFamily="34" charset="0"/>
                </a:rPr>
                <a:t>[mensagem pessoal]. Mensagem  recebida por &lt;cbbugestao20112013@mailman.ufsc.br&gt; em 23 fev. 2012.</a:t>
              </a:r>
            </a:p>
          </p:txBody>
        </p:sp>
        <p:pic>
          <p:nvPicPr>
            <p:cNvPr id="389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764704"/>
              <a:ext cx="8280920" cy="453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o explicativo retangular com cantos arredondados 8"/>
            <p:cNvSpPr/>
            <p:nvPr/>
          </p:nvSpPr>
          <p:spPr bwMode="auto">
            <a:xfrm>
              <a:off x="4067958" y="836444"/>
              <a:ext cx="1944436" cy="317551"/>
            </a:xfrm>
            <a:prstGeom prst="wedgeRoundRectCallout">
              <a:avLst>
                <a:gd name="adj1" fmla="val -67495"/>
                <a:gd name="adj2" fmla="val 104201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1400" dirty="0">
                  <a:solidFill>
                    <a:srgbClr val="3333FF"/>
                  </a:solidFill>
                  <a:latin typeface="Tahoma" pitchFamily="34" charset="0"/>
                </a:rPr>
                <a:t>Autor da mensagem</a:t>
              </a:r>
            </a:p>
          </p:txBody>
        </p:sp>
        <p:sp>
          <p:nvSpPr>
            <p:cNvPr id="10" name="Texto explicativo retangular com cantos arredondados 9"/>
            <p:cNvSpPr/>
            <p:nvPr/>
          </p:nvSpPr>
          <p:spPr bwMode="auto">
            <a:xfrm>
              <a:off x="5580650" y="1628732"/>
              <a:ext cx="1944437" cy="315964"/>
            </a:xfrm>
            <a:prstGeom prst="wedgeRoundRectCallout">
              <a:avLst>
                <a:gd name="adj1" fmla="val -76720"/>
                <a:gd name="adj2" fmla="val -30547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1400" dirty="0">
                  <a:solidFill>
                    <a:srgbClr val="3333FF"/>
                  </a:solidFill>
                  <a:latin typeface="Tahoma" pitchFamily="34" charset="0"/>
                </a:rPr>
                <a:t>Título da mensagem</a:t>
              </a:r>
            </a:p>
          </p:txBody>
        </p:sp>
        <p:sp>
          <p:nvSpPr>
            <p:cNvPr id="11" name="Texto explicativo retangular com cantos arredondados 10"/>
            <p:cNvSpPr/>
            <p:nvPr/>
          </p:nvSpPr>
          <p:spPr bwMode="auto">
            <a:xfrm>
              <a:off x="3275897" y="1773219"/>
              <a:ext cx="1871422" cy="315963"/>
            </a:xfrm>
            <a:prstGeom prst="wedgeRoundRectCallout">
              <a:avLst>
                <a:gd name="adj1" fmla="val -109945"/>
                <a:gd name="adj2" fmla="val -155668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1400" dirty="0">
                  <a:solidFill>
                    <a:srgbClr val="3333FF"/>
                  </a:solidFill>
                  <a:latin typeface="Tahoma" pitchFamily="34" charset="0"/>
                </a:rPr>
                <a:t>Mensagem recebida </a:t>
              </a:r>
            </a:p>
          </p:txBody>
        </p:sp>
      </p:grpSp>
      <p:sp>
        <p:nvSpPr>
          <p:cNvPr id="13" name="Up Arrow Callout 9"/>
          <p:cNvSpPr/>
          <p:nvPr/>
        </p:nvSpPr>
        <p:spPr>
          <a:xfrm>
            <a:off x="3923928" y="3284984"/>
            <a:ext cx="4608513" cy="1944688"/>
          </a:xfrm>
          <a:prstGeom prst="up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14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1400" dirty="0" smtClean="0">
                <a:solidFill>
                  <a:srgbClr val="3333FF"/>
                </a:solidFill>
                <a:latin typeface="Calibri" pitchFamily="34" charset="0"/>
              </a:rPr>
              <a:t>As informações devem ser retiradas, sempre que possível, do cabeçalho da mensagem recebida. </a:t>
            </a:r>
          </a:p>
          <a:p>
            <a:pPr>
              <a:buClr>
                <a:srgbClr val="002060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1400" dirty="0" smtClean="0">
                <a:solidFill>
                  <a:srgbClr val="3333FF"/>
                </a:solidFill>
                <a:latin typeface="Calibri" pitchFamily="34" charset="0"/>
              </a:rPr>
              <a:t> Quando o e-mail for cópia, poderá ser acrescentado os demais destinatários após o primeiro,  separados por ponto e vírgula.</a:t>
            </a:r>
            <a:endParaRPr lang="pt-BR" sz="1400" dirty="0">
              <a:solidFill>
                <a:srgbClr val="3333FF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7164288" y="3068960"/>
            <a:ext cx="1439863" cy="647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 err="1">
                <a:solidFill>
                  <a:srgbClr val="FFFFFF"/>
                </a:solidFill>
              </a:rPr>
              <a:t>E-mail</a:t>
            </a:r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ADA3-890C-41C8-BA5D-9604BEC2B0D3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38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82804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mment 2"/>
          <p:cNvSpPr>
            <a:spLocks noChangeArrowheads="1"/>
          </p:cNvSpPr>
          <p:nvPr/>
        </p:nvSpPr>
        <p:spPr bwMode="auto">
          <a:xfrm>
            <a:off x="107504" y="0"/>
            <a:ext cx="8820472" cy="1077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ALVES, Maria </a:t>
            </a:r>
            <a:r>
              <a:rPr lang="pt-BR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Bernardete</a:t>
            </a:r>
            <a:r>
              <a:rPr lang="pt-BR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Martins; ARRUDA, Susana Margareth. </a:t>
            </a:r>
            <a:r>
              <a:rPr lang="pt-BR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Como fazer referências</a:t>
            </a:r>
            <a:r>
              <a:rPr lang="pt-BR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 bibliográficas, eletrônicas e demais formas de documento. Florianópolis: Universidade Federal de Santa Catarina. Biblioteca Universitária, c2001. Disponível em: &lt;http://ufsc.br/framerefer.html&gt;.  Acesso em: 23 fev. 2012.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6443663" y="3573463"/>
            <a:ext cx="2016125" cy="312737"/>
          </a:xfrm>
          <a:prstGeom prst="rect">
            <a:avLst/>
          </a:prstGeom>
          <a:noFill/>
          <a:ln cmpd="sng">
            <a:solidFill>
              <a:srgbClr val="FF0000">
                <a:alpha val="9700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500563" y="3716338"/>
            <a:ext cx="1584325" cy="649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 err="1">
                <a:solidFill>
                  <a:srgbClr val="FFFFFF"/>
                </a:solidFill>
              </a:rPr>
              <a:t>Homepage</a:t>
            </a:r>
            <a:endParaRPr lang="pt-BR" sz="1400" b="1" dirty="0">
              <a:solidFill>
                <a:srgbClr val="FFFFFF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100821" y="6309320"/>
            <a:ext cx="2667000" cy="365125"/>
          </a:xfrm>
        </p:spPr>
        <p:txBody>
          <a:bodyPr/>
          <a:lstStyle/>
          <a:p>
            <a:fld id="{EB103167-80FF-4D91-A6DE-1BC09D1C2FDA}" type="datetime1">
              <a:rPr lang="pt-BR" smtClean="0"/>
              <a:t>23/08/2017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67544" y="6379627"/>
            <a:ext cx="5421083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39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/>
          </p:cNvSpPr>
          <p:nvPr/>
        </p:nvSpPr>
        <p:spPr bwMode="auto">
          <a:xfrm>
            <a:off x="3563888" y="1772816"/>
            <a:ext cx="381000" cy="3810000"/>
          </a:xfrm>
          <a:prstGeom prst="leftBrace">
            <a:avLst>
              <a:gd name="adj1" fmla="val 83333"/>
              <a:gd name="adj2" fmla="val 51375"/>
            </a:avLst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788024" y="1988840"/>
            <a:ext cx="266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AUTOR  PESSOAL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572000" y="2743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ENTIDADE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267200" y="35814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ORGANIZADORES, EDITOR, etc.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495800" y="46482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AUTOR DESCONHECIDO</a:t>
            </a: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395536" y="2924175"/>
            <a:ext cx="2952328" cy="1152897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rgbClr val="FFFFFF"/>
                </a:solidFill>
              </a:rPr>
              <a:t>Responsabilidade</a:t>
            </a:r>
            <a:endParaRPr lang="pt-BR" sz="2400" b="1" dirty="0">
              <a:solidFill>
                <a:srgbClr val="FFFFFF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A0A2-EF32-4F84-B80C-957B8FCD34DA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7" grpId="0" animBg="1" autoUpdateAnimBg="0"/>
      <p:bldP spid="8199" grpId="0" autoUpdateAnimBg="0"/>
      <p:bldP spid="8200" grpId="0" autoUpdateAnimBg="0"/>
      <p:bldP spid="820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>
              <a:defRPr/>
            </a:pPr>
            <a:r>
              <a:rPr lang="en-US" sz="4000" dirty="0" err="1" smtClean="0">
                <a:solidFill>
                  <a:schemeClr val="bg2"/>
                </a:solidFill>
              </a:rPr>
              <a:t>Citação</a:t>
            </a:r>
            <a:r>
              <a:rPr lang="en-US" sz="4000" dirty="0" smtClean="0">
                <a:solidFill>
                  <a:schemeClr val="bg2"/>
                </a:solidFill>
              </a:rPr>
              <a:t>: NBR10520 / 2002</a:t>
            </a:r>
            <a:endParaRPr lang="pt-BR" sz="4000" dirty="0">
              <a:solidFill>
                <a:schemeClr val="bg2"/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0935-6FAA-4B20-AB8D-4748BE9BD6A3}" type="datetime1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40</a:t>
            </a:fld>
            <a:endParaRPr lang="pt-BR"/>
          </a:p>
        </p:txBody>
      </p:sp>
      <p:pic>
        <p:nvPicPr>
          <p:cNvPr id="1028" name="Picture 4" descr="http://healeylibrary.wikispaces.com/file/view/Frustr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780928"/>
            <a:ext cx="3705225" cy="29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195736" y="5701681"/>
            <a:ext cx="4536504" cy="319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http://healeylibrary.wikispaces.com/file/view/Frustrated.jpg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23850" y="692150"/>
            <a:ext cx="3600450" cy="8651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800" b="1" dirty="0">
                <a:solidFill>
                  <a:srgbClr val="FFFFFF"/>
                </a:solidFill>
              </a:rPr>
              <a:t>O quê é citação?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4170363" cy="477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 explicativo retangular com cantos arredondados 6"/>
          <p:cNvSpPr/>
          <p:nvPr/>
        </p:nvSpPr>
        <p:spPr bwMode="auto">
          <a:xfrm>
            <a:off x="250825" y="3213100"/>
            <a:ext cx="3492500" cy="1409700"/>
          </a:xfrm>
          <a:prstGeom prst="wedgeRoundRectCallout">
            <a:avLst>
              <a:gd name="adj1" fmla="val 68382"/>
              <a:gd name="adj2" fmla="val -4298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  <a:buSzPct val="80000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Citação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“menção, no texto, de uma informação extraída de outra fonte”</a:t>
            </a:r>
          </a:p>
          <a:p>
            <a:pPr algn="ctr">
              <a:lnSpc>
                <a:spcPct val="120000"/>
              </a:lnSpc>
              <a:buClr>
                <a:schemeClr val="accent1"/>
              </a:buClr>
              <a:buSzPct val="80000"/>
              <a:defRPr/>
            </a:pP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(ABNT, </a:t>
            </a:r>
            <a:r>
              <a:rPr lang="pt-B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2002b,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p.1)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24933" y="5459433"/>
            <a:ext cx="410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http://www.bu.ufsc.br/consultasAcessos/SABERBasesAcessoRestrito.html</a:t>
            </a:r>
            <a:endParaRPr lang="pt-BR" sz="1200" dirty="0"/>
          </a:p>
        </p:txBody>
      </p:sp>
      <p:sp>
        <p:nvSpPr>
          <p:cNvPr id="9" name="Seta dobrada 8"/>
          <p:cNvSpPr/>
          <p:nvPr/>
        </p:nvSpPr>
        <p:spPr>
          <a:xfrm>
            <a:off x="4172905" y="5284780"/>
            <a:ext cx="504056" cy="5040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5C40-65E7-44C9-95BC-74E3DB46DE9E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41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988840"/>
            <a:ext cx="8429625" cy="4105175"/>
          </a:xfr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Calibri" pitchFamily="34" charset="0"/>
              </a:rPr>
              <a:t>Dar </a:t>
            </a:r>
            <a:r>
              <a:rPr lang="en-US" sz="2400" dirty="0" err="1" smtClean="0">
                <a:latin typeface="Calibri" pitchFamily="34" charset="0"/>
              </a:rPr>
              <a:t>credibilidade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trabalho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científico</a:t>
            </a:r>
            <a:r>
              <a:rPr lang="en-US" sz="2400" dirty="0" smtClean="0">
                <a:latin typeface="Calibri" pitchFamily="34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latin typeface="Calibri" pitchFamily="34" charset="0"/>
              </a:rPr>
              <a:t>Fornecer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informações</a:t>
            </a:r>
            <a:r>
              <a:rPr lang="en-US" sz="2400" dirty="0" smtClean="0">
                <a:latin typeface="Calibri" pitchFamily="34" charset="0"/>
              </a:rPr>
              <a:t> a </a:t>
            </a:r>
            <a:r>
              <a:rPr lang="en-US" sz="2400" dirty="0" err="1" smtClean="0">
                <a:latin typeface="Calibri" pitchFamily="34" charset="0"/>
              </a:rPr>
              <a:t>respeito</a:t>
            </a:r>
            <a:r>
              <a:rPr lang="en-US" sz="2400" dirty="0" smtClean="0">
                <a:latin typeface="Calibri" pitchFamily="34" charset="0"/>
              </a:rPr>
              <a:t> dos </a:t>
            </a:r>
            <a:r>
              <a:rPr lang="en-US" sz="2400" dirty="0" err="1" smtClean="0">
                <a:latin typeface="Calibri" pitchFamily="34" charset="0"/>
              </a:rPr>
              <a:t>trabalhos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desenvolvidos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na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área</a:t>
            </a:r>
            <a:r>
              <a:rPr lang="en-US" sz="2400" dirty="0" smtClean="0">
                <a:latin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</a:rPr>
              <a:t>pesquisa</a:t>
            </a:r>
            <a:r>
              <a:rPr lang="en-US" sz="2400" dirty="0" smtClean="0">
                <a:latin typeface="Calibri" pitchFamily="34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latin typeface="Calibri" pitchFamily="34" charset="0"/>
              </a:rPr>
              <a:t>Fornecer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exemplos</a:t>
            </a:r>
            <a:r>
              <a:rPr lang="en-US" sz="2400" dirty="0" smtClean="0">
                <a:latin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</a:rPr>
              <a:t>pontos</a:t>
            </a:r>
            <a:r>
              <a:rPr lang="en-US" sz="2400" dirty="0" smtClean="0">
                <a:latin typeface="Calibri" pitchFamily="34" charset="0"/>
              </a:rPr>
              <a:t> de vista </a:t>
            </a:r>
            <a:r>
              <a:rPr lang="en-US" sz="2400" dirty="0" err="1" smtClean="0">
                <a:latin typeface="Calibri" pitchFamily="34" charset="0"/>
              </a:rPr>
              <a:t>semelhantes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divergentes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sobre</a:t>
            </a:r>
            <a:r>
              <a:rPr lang="en-US" sz="2400" dirty="0" smtClean="0">
                <a:latin typeface="Calibri" pitchFamily="34" charset="0"/>
              </a:rPr>
              <a:t> o </a:t>
            </a:r>
            <a:r>
              <a:rPr lang="en-US" sz="2400" dirty="0" err="1" smtClean="0">
                <a:latin typeface="Calibri" pitchFamily="34" charset="0"/>
              </a:rPr>
              <a:t>assunto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objeto</a:t>
            </a:r>
            <a:r>
              <a:rPr lang="en-US" sz="2400" dirty="0" smtClean="0">
                <a:latin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</a:rPr>
              <a:t>sua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pesquisa</a:t>
            </a:r>
            <a:r>
              <a:rPr lang="en-US" sz="2400" dirty="0" smtClean="0">
                <a:latin typeface="Calibri" pitchFamily="34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Calibri" pitchFamily="34" charset="0"/>
              </a:rPr>
              <a:t>Questões éticas – não usar ideias e conceitos de outros autores sem a devida citação;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Calibri" pitchFamily="34" charset="0"/>
              </a:rPr>
              <a:t>Plágio – é o uso da ideia de um autor e não incluí-lo na lista de referências (PORTO; SILVA, 2002);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Calibri" pitchFamily="34" charset="0"/>
              </a:rPr>
              <a:t>Autoplágio: Embora não seja crime é antiético.(PAMPLONA, 2009)</a:t>
            </a:r>
            <a:r>
              <a:rPr lang="pt-BR" sz="1600" dirty="0">
                <a:latin typeface="Verdana" pitchFamily="34" charset="0"/>
              </a:rPr>
              <a:t>.</a:t>
            </a: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552" y="620688"/>
            <a:ext cx="2879725" cy="1079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Por quê citar?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92A5-3CF1-46BA-8124-28681B5D6B39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42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67544" y="1052736"/>
            <a:ext cx="2879725" cy="1079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 err="1">
                <a:solidFill>
                  <a:srgbClr val="FFFFFF"/>
                </a:solidFill>
              </a:rPr>
              <a:t>Autoplágio</a:t>
            </a:r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75928" y="3356992"/>
            <a:ext cx="8136904" cy="161890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400" dirty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pt-BR" sz="2000" dirty="0">
                <a:solidFill>
                  <a:schemeClr val="tx1"/>
                </a:solidFill>
                <a:latin typeface="Verdana" pitchFamily="34" charset="0"/>
              </a:rPr>
              <a:t>O </a:t>
            </a:r>
            <a:r>
              <a:rPr lang="pt-BR" sz="2000" dirty="0" err="1">
                <a:solidFill>
                  <a:schemeClr val="tx1"/>
                </a:solidFill>
                <a:latin typeface="Verdana" pitchFamily="34" charset="0"/>
              </a:rPr>
              <a:t>autoplágio</a:t>
            </a:r>
            <a:r>
              <a:rPr lang="pt-BR" sz="2000" dirty="0">
                <a:solidFill>
                  <a:schemeClr val="tx1"/>
                </a:solidFill>
                <a:latin typeface="Verdana" pitchFamily="34" charset="0"/>
              </a:rPr>
              <a:t> “Ocorre quando uma pessoa apresenta uma obra com partes de outra obra de própria autoria, sem qualquer referência a obra anterior. Enquanto o plágio é crime, o autoplágio é apenas antiético, a não ser que os direitos da primeira obra não sejam mais do autor”  (PAMPLONA, 2009</a:t>
            </a:r>
            <a:r>
              <a:rPr lang="pt-BR" sz="2000" dirty="0" smtClean="0">
                <a:solidFill>
                  <a:schemeClr val="tx1"/>
                </a:solidFill>
                <a:latin typeface="Verdana" pitchFamily="34" charset="0"/>
              </a:rPr>
              <a:t>).</a:t>
            </a:r>
            <a:endParaRPr lang="pt-BR" sz="2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74CF-C36E-450D-92E0-701749305F08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677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857232"/>
            <a:ext cx="3671320" cy="64294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Autocitação???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ABE-0CEC-47C1-B306-CCFBD2F7E972}" type="datetime1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44</a:t>
            </a:fld>
            <a:endParaRPr lang="pt-BR"/>
          </a:p>
        </p:txBody>
      </p:sp>
      <p:pic>
        <p:nvPicPr>
          <p:cNvPr id="7" name="Picture 2" descr="http://lowres.cartoonstock.com/education-teaching-self_citation-self_citations-citation-professor-bibliography-cgan3021_lo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080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339752" y="5695420"/>
            <a:ext cx="4886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http://lowres.cartoonstock.com/education-teaching-self_citation-self_citations-citation-professor-bibliography-cgan3021_low.jpg</a:t>
            </a:r>
          </a:p>
        </p:txBody>
      </p:sp>
    </p:spTree>
    <p:extLst>
      <p:ext uri="{BB962C8B-B14F-4D97-AF65-F5344CB8AC3E}">
        <p14:creationId xmlns:p14="http://schemas.microsoft.com/office/powerpoint/2010/main" val="2279425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857232"/>
            <a:ext cx="8082000" cy="771568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Plágio: procedimentos em caso de plágio na UFSC</a:t>
            </a: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280B-07D3-4EF0-9FEB-30916BDBA975}" type="datetime1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45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1988840"/>
            <a:ext cx="671353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331640" y="5532140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http://portal.bu.ufsc.br/files/2013/09/MC-04-Procedimentos-em-Caso-de-Pl%C3%A1gio.pdf</a:t>
            </a:r>
          </a:p>
        </p:txBody>
      </p:sp>
    </p:spTree>
    <p:extLst>
      <p:ext uri="{BB962C8B-B14F-4D97-AF65-F5344CB8AC3E}">
        <p14:creationId xmlns:p14="http://schemas.microsoft.com/office/powerpoint/2010/main" val="4252198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11560" y="1052736"/>
            <a:ext cx="2879725" cy="1079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Citação Direta: curta</a:t>
            </a:r>
          </a:p>
        </p:txBody>
      </p:sp>
      <p:sp>
        <p:nvSpPr>
          <p:cNvPr id="9" name="Texto explicativo retangular com cantos arredondados 8"/>
          <p:cNvSpPr/>
          <p:nvPr/>
        </p:nvSpPr>
        <p:spPr bwMode="auto">
          <a:xfrm>
            <a:off x="4211638" y="404813"/>
            <a:ext cx="4140200" cy="1804749"/>
          </a:xfrm>
          <a:prstGeom prst="wedgeRoundRectCallout">
            <a:avLst>
              <a:gd name="adj1" fmla="val -54434"/>
              <a:gd name="adj2" fmla="val 86926"/>
              <a:gd name="adj3" fmla="val 16667"/>
            </a:avLst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É a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transcrição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ou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cópia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de um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parágrafo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frase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ou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expressão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usando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as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mesmas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palavras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usadas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pelo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autor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consultado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Neste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caso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devem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vir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entre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aspas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, se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inseridas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no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texto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ou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com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destaque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gráfico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com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mais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três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linhas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 </a:t>
            </a:r>
            <a:endParaRPr lang="pt-BR" dirty="0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97200"/>
            <a:ext cx="83534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 explicativo retangular com cantos arredondados 13"/>
          <p:cNvSpPr/>
          <p:nvPr/>
        </p:nvSpPr>
        <p:spPr bwMode="auto">
          <a:xfrm>
            <a:off x="5364088" y="4293096"/>
            <a:ext cx="2520280" cy="1736646"/>
          </a:xfrm>
          <a:prstGeom prst="wedgeRoundRectCallout">
            <a:avLst>
              <a:gd name="adj1" fmla="val -81013"/>
              <a:gd name="adj2" fmla="val -6414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50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 err="1">
                <a:solidFill>
                  <a:schemeClr val="tx1"/>
                </a:solidFill>
                <a:latin typeface="+mj-lt"/>
              </a:rPr>
              <a:t>Citações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curtas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, com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até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três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linhas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devem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ser 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inseridas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no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texto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entre “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aspas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duplas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”  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incluído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número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de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página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60D8-406B-4C47-AA73-D2897C52B4DC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11560" y="980728"/>
            <a:ext cx="3168650" cy="12239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Citação Direta: longa</a:t>
            </a:r>
          </a:p>
        </p:txBody>
      </p:sp>
      <p:pic>
        <p:nvPicPr>
          <p:cNvPr id="4608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84566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 explicativo retangular com cantos arredondados 13"/>
          <p:cNvSpPr/>
          <p:nvPr/>
        </p:nvSpPr>
        <p:spPr bwMode="auto">
          <a:xfrm>
            <a:off x="5580112" y="764704"/>
            <a:ext cx="3095625" cy="2008188"/>
          </a:xfrm>
          <a:prstGeom prst="wedgeRoundRectCallout">
            <a:avLst>
              <a:gd name="adj1" fmla="val -91357"/>
              <a:gd name="adj2" fmla="val 72011"/>
              <a:gd name="adj3" fmla="val 16667"/>
            </a:avLst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50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 err="1">
                <a:latin typeface="+mj-lt"/>
              </a:rPr>
              <a:t>Citações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longas</a:t>
            </a:r>
            <a:r>
              <a:rPr lang="en-US" b="1" dirty="0">
                <a:latin typeface="+mj-lt"/>
              </a:rPr>
              <a:t>, com </a:t>
            </a:r>
            <a:r>
              <a:rPr lang="en-US" b="1" dirty="0" err="1">
                <a:latin typeface="+mj-lt"/>
              </a:rPr>
              <a:t>mais</a:t>
            </a:r>
            <a:r>
              <a:rPr lang="en-US" b="1" dirty="0">
                <a:latin typeface="+mj-lt"/>
              </a:rPr>
              <a:t> de </a:t>
            </a:r>
            <a:r>
              <a:rPr lang="en-US" b="1" dirty="0" err="1">
                <a:latin typeface="+mj-lt"/>
              </a:rPr>
              <a:t>três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linhas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devem</a:t>
            </a:r>
            <a:r>
              <a:rPr lang="en-US" dirty="0">
                <a:latin typeface="+mj-lt"/>
              </a:rPr>
              <a:t> ser  </a:t>
            </a:r>
            <a:r>
              <a:rPr lang="en-US" dirty="0" err="1">
                <a:latin typeface="+mj-lt"/>
              </a:rPr>
              <a:t>destacadas</a:t>
            </a:r>
            <a:r>
              <a:rPr lang="en-US" dirty="0">
                <a:latin typeface="+mj-lt"/>
              </a:rPr>
              <a:t> com um </a:t>
            </a:r>
            <a:r>
              <a:rPr lang="en-US" dirty="0" err="1">
                <a:latin typeface="+mj-lt"/>
              </a:rPr>
              <a:t>recuo</a:t>
            </a:r>
            <a:r>
              <a:rPr lang="en-US" dirty="0">
                <a:latin typeface="+mj-lt"/>
              </a:rPr>
              <a:t> de 4 cm </a:t>
            </a:r>
            <a:r>
              <a:rPr lang="en-US" dirty="0" err="1">
                <a:latin typeface="+mj-lt"/>
              </a:rPr>
              <a:t>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margem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esquerda</a:t>
            </a:r>
            <a:r>
              <a:rPr lang="en-US" dirty="0">
                <a:latin typeface="+mj-lt"/>
              </a:rPr>
              <a:t> com um </a:t>
            </a:r>
            <a:r>
              <a:rPr lang="en-US" dirty="0" err="1">
                <a:latin typeface="+mj-lt"/>
              </a:rPr>
              <a:t>tipo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letra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menor</a:t>
            </a:r>
            <a:r>
              <a:rPr lang="en-US" dirty="0">
                <a:latin typeface="+mj-lt"/>
              </a:rPr>
              <a:t> do </a:t>
            </a:r>
            <a:r>
              <a:rPr lang="en-US" dirty="0" err="1">
                <a:latin typeface="+mj-lt"/>
              </a:rPr>
              <a:t>que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utilizada</a:t>
            </a:r>
            <a:r>
              <a:rPr lang="en-US" dirty="0">
                <a:latin typeface="+mj-lt"/>
              </a:rPr>
              <a:t> no </a:t>
            </a:r>
            <a:r>
              <a:rPr lang="en-US" dirty="0" err="1">
                <a:latin typeface="+mj-lt"/>
              </a:rPr>
              <a:t>texto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espaçamento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simples.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83568" y="3933056"/>
            <a:ext cx="1008062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pt-BR" b="1" dirty="0">
                <a:solidFill>
                  <a:schemeClr val="tx1"/>
                </a:solidFill>
              </a:rPr>
              <a:t>Margem</a:t>
            </a:r>
          </a:p>
          <a:p>
            <a:pPr algn="ctr" eaLnBrk="0" hangingPunct="0">
              <a:defRPr/>
            </a:pPr>
            <a:r>
              <a:rPr lang="pt-BR" b="1" dirty="0">
                <a:solidFill>
                  <a:schemeClr val="tx1"/>
                </a:solidFill>
              </a:rPr>
              <a:t>4cm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7463-C7AC-456C-A84C-D5BACEE55FCB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971550" y="2205038"/>
            <a:ext cx="7775575" cy="1368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“A ansiedade de biblioteca é caracterizada como um sentimento negativo, uma incerteza que causa uma desordem mental nos estudantes, quando estes usam a biblioteca, desconhecendo a organização de seus recursos” </a:t>
            </a:r>
            <a:r>
              <a:rPr lang="pt-BR" b="1" dirty="0">
                <a:solidFill>
                  <a:schemeClr val="accent1"/>
                </a:solidFill>
                <a:latin typeface="Verdana" pitchFamily="34" charset="0"/>
              </a:rPr>
              <a:t>(MELLON, 1986, p. 163, tradução nossa).</a:t>
            </a: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1042988" y="4797425"/>
            <a:ext cx="7777162" cy="1008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MELLON, Constance A.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Library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anxiety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 a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grounded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theory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and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its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development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 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College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&amp; 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Research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Libraries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v. 47, p. 161-165, 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Mar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 1986.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827584" y="908720"/>
            <a:ext cx="2881312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Citação de texto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traduzido</a:t>
            </a:r>
          </a:p>
        </p:txBody>
      </p:sp>
      <p:sp>
        <p:nvSpPr>
          <p:cNvPr id="10" name="Texto explicativo retangular com cantos arredondados 9"/>
          <p:cNvSpPr/>
          <p:nvPr/>
        </p:nvSpPr>
        <p:spPr bwMode="auto">
          <a:xfrm>
            <a:off x="5652120" y="673100"/>
            <a:ext cx="2951163" cy="1531938"/>
          </a:xfrm>
          <a:prstGeom prst="wedgeRoundRectCallout">
            <a:avLst>
              <a:gd name="adj1" fmla="val -86889"/>
              <a:gd name="adj2" fmla="val 5476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44000" indent="-60960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</a:t>
            </a:r>
            <a:r>
              <a:rPr lang="en-US" sz="1400" dirty="0" err="1">
                <a:latin typeface="Verdana" pitchFamily="34" charset="0"/>
              </a:rPr>
              <a:t>Quando</a:t>
            </a:r>
            <a:r>
              <a:rPr lang="en-US" sz="1400" dirty="0">
                <a:latin typeface="Verdana" pitchFamily="34" charset="0"/>
              </a:rPr>
              <a:t> a </a:t>
            </a:r>
            <a:r>
              <a:rPr lang="en-US" sz="1400" dirty="0" err="1">
                <a:latin typeface="Verdana" pitchFamily="34" charset="0"/>
              </a:rPr>
              <a:t>citação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incluir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texto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traduzido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pelo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autor</a:t>
            </a:r>
            <a:r>
              <a:rPr lang="en-US" sz="1400" dirty="0">
                <a:latin typeface="Verdana" pitchFamily="34" charset="0"/>
              </a:rPr>
              <a:t>, </a:t>
            </a:r>
            <a:r>
              <a:rPr lang="en-US" sz="1400" dirty="0" err="1">
                <a:latin typeface="Verdana" pitchFamily="34" charset="0"/>
              </a:rPr>
              <a:t>deve</a:t>
            </a:r>
            <a:r>
              <a:rPr lang="en-US" sz="1400" dirty="0">
                <a:latin typeface="Verdana" pitchFamily="34" charset="0"/>
              </a:rPr>
              <a:t>-se </a:t>
            </a:r>
            <a:r>
              <a:rPr lang="en-US" sz="1400" dirty="0" err="1" smtClean="0">
                <a:latin typeface="Verdana" pitchFamily="34" charset="0"/>
              </a:rPr>
              <a:t>mencionar</a:t>
            </a:r>
            <a:r>
              <a:rPr lang="en-US" sz="1400" dirty="0" smtClean="0">
                <a:latin typeface="Verdana" pitchFamily="34" charset="0"/>
              </a:rPr>
              <a:t>, </a:t>
            </a:r>
            <a:r>
              <a:rPr lang="en-US" sz="1400" dirty="0" err="1">
                <a:latin typeface="Verdana" pitchFamily="34" charset="0"/>
              </a:rPr>
              <a:t>após</a:t>
            </a:r>
            <a:r>
              <a:rPr lang="en-US" sz="1400" dirty="0">
                <a:latin typeface="Verdana" pitchFamily="34" charset="0"/>
              </a:rPr>
              <a:t> a </a:t>
            </a:r>
            <a:r>
              <a:rPr lang="en-US" sz="1400" dirty="0" err="1">
                <a:latin typeface="Verdana" pitchFamily="34" charset="0"/>
              </a:rPr>
              <a:t>chamada</a:t>
            </a:r>
            <a:r>
              <a:rPr lang="en-US" sz="1400" dirty="0">
                <a:latin typeface="Verdana" pitchFamily="34" charset="0"/>
              </a:rPr>
              <a:t> da </a:t>
            </a:r>
            <a:r>
              <a:rPr lang="en-US" sz="1400" dirty="0" err="1">
                <a:latin typeface="Verdana" pitchFamily="34" charset="0"/>
              </a:rPr>
              <a:t>citação</a:t>
            </a:r>
            <a:r>
              <a:rPr lang="en-US" sz="1400" dirty="0">
                <a:latin typeface="Verdana" pitchFamily="34" charset="0"/>
              </a:rPr>
              <a:t>, a </a:t>
            </a:r>
            <a:r>
              <a:rPr lang="en-US" sz="1400" dirty="0" err="1">
                <a:latin typeface="Verdana" pitchFamily="34" charset="0"/>
              </a:rPr>
              <a:t>expressão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</a:rPr>
              <a:t>:(</a:t>
            </a:r>
            <a:r>
              <a:rPr lang="en-US" sz="1400" dirty="0" err="1">
                <a:solidFill>
                  <a:schemeClr val="tx1"/>
                </a:solidFill>
                <a:latin typeface="Verdana" pitchFamily="34" charset="0"/>
              </a:rPr>
              <a:t>tradução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itchFamily="34" charset="0"/>
              </a:rPr>
              <a:t>nossa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</a:rPr>
              <a:t>) entre </a:t>
            </a:r>
            <a:r>
              <a:rPr lang="en-US" sz="1400" dirty="0" err="1">
                <a:latin typeface="Verdana" pitchFamily="34" charset="0"/>
              </a:rPr>
              <a:t>parênteses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</a:t>
            </a:r>
          </a:p>
        </p:txBody>
      </p:sp>
      <p:sp>
        <p:nvSpPr>
          <p:cNvPr id="11" name="Texto explicativo retangular com cantos arredondados 10"/>
          <p:cNvSpPr/>
          <p:nvPr/>
        </p:nvSpPr>
        <p:spPr bwMode="auto">
          <a:xfrm>
            <a:off x="467544" y="3789040"/>
            <a:ext cx="2016224" cy="936104"/>
          </a:xfrm>
          <a:prstGeom prst="wedgeRoundRectCallout">
            <a:avLst>
              <a:gd name="adj1" fmla="val 80686"/>
              <a:gd name="adj2" fmla="val 7322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50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 err="1">
                <a:solidFill>
                  <a:schemeClr val="tx1"/>
                </a:solidFill>
                <a:latin typeface="+mj-lt"/>
              </a:rPr>
              <a:t>Faz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-se a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referência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da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obra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original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A00C-EAE4-4D7C-8EB0-021C1A98D629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48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 animBg="1" autoUpdateAnimBg="0"/>
      <p:bldP spid="226310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ABE-0CEC-47C1-B306-CCFBD2F7E972}" type="datetime1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49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323528" y="1928802"/>
            <a:ext cx="8064896" cy="1788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citação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textos em língua estrangeira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há 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duas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opções: 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Transcrever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citação na língua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Traduzir o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e indicar,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após a chamada do autor, a expressão: tradução nossa.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BR" sz="6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6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 rot="373762">
            <a:off x="4788024" y="692696"/>
            <a:ext cx="3384376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FFFFFF"/>
                </a:solidFill>
              </a:rPr>
              <a:t>Citação de texto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FFFFFF"/>
                </a:solidFill>
              </a:rPr>
              <a:t>e</a:t>
            </a:r>
            <a:r>
              <a:rPr lang="pt-BR" b="1" dirty="0" smtClean="0">
                <a:solidFill>
                  <a:srgbClr val="FFFFFF"/>
                </a:solidFill>
              </a:rPr>
              <a:t>m idioma estrangeiro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9" name="Comment 2"/>
          <p:cNvSpPr>
            <a:spLocks noChangeArrowheads="1"/>
          </p:cNvSpPr>
          <p:nvPr/>
        </p:nvSpPr>
        <p:spPr bwMode="auto">
          <a:xfrm>
            <a:off x="611560" y="3356992"/>
            <a:ext cx="7848872" cy="31947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pt-BR" sz="1200" b="1" dirty="0"/>
              <a:t>Palavras estrangeiras, negrito, itálico, </a:t>
            </a:r>
            <a:r>
              <a:rPr lang="pt-BR" sz="1200" b="1" dirty="0" smtClean="0"/>
              <a:t>aspas...</a:t>
            </a:r>
            <a:endParaRPr lang="pt-BR" sz="1200" dirty="0"/>
          </a:p>
          <a:p>
            <a:pPr algn="just">
              <a:spcBef>
                <a:spcPct val="20000"/>
              </a:spcBef>
              <a:defRPr/>
            </a:pPr>
            <a:endParaRPr lang="pt-BR" sz="1200" dirty="0" smtClean="0"/>
          </a:p>
          <a:p>
            <a:pPr algn="just">
              <a:spcBef>
                <a:spcPct val="20000"/>
              </a:spcBef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O uso do itálico </a:t>
            </a:r>
            <a:r>
              <a:rPr lang="pt-BR" sz="1200" dirty="0">
                <a:solidFill>
                  <a:schemeClr val="tx1"/>
                </a:solidFill>
              </a:rPr>
              <a:t>para palavras </a:t>
            </a:r>
            <a:r>
              <a:rPr lang="pt-BR" sz="1200" dirty="0" smtClean="0">
                <a:solidFill>
                  <a:schemeClr val="tx1"/>
                </a:solidFill>
              </a:rPr>
              <a:t>estrangeiras, citação em língua estrangeira e expressões latinas usadas nas citações é uma questão que gera dúvidas e diferentes interpretações nos manuais sobre normalização. </a:t>
            </a:r>
            <a:endParaRPr lang="pt-BR" sz="1200" dirty="0">
              <a:solidFill>
                <a:schemeClr val="tx1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pt-BR" sz="1200" b="1" dirty="0" smtClean="0"/>
              <a:t>Dicas:</a:t>
            </a:r>
          </a:p>
          <a:p>
            <a:pPr marL="228600" indent="-228600">
              <a:spcBef>
                <a:spcPct val="20000"/>
              </a:spcBef>
              <a:buAutoNum type="arabicPeriod"/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Se o termo estrangeiro já foi incorporado à língua portuguesa, use-o sem itálico. Consulte a lista desses termos disponível na página do Senado Federal&lt;</a:t>
            </a:r>
            <a:r>
              <a:rPr lang="pt-BR" sz="1200" u="sng" dirty="0" smtClean="0">
                <a:hlinkClick r:id="rId2"/>
              </a:rPr>
              <a:t>http</a:t>
            </a:r>
            <a:r>
              <a:rPr lang="pt-BR" sz="1200" u="sng" dirty="0">
                <a:hlinkClick r:id="rId2"/>
              </a:rPr>
              <a:t>://</a:t>
            </a:r>
            <a:r>
              <a:rPr lang="pt-BR" sz="1200" u="sng" dirty="0" smtClean="0">
                <a:hlinkClick r:id="rId2"/>
              </a:rPr>
              <a:t>www12.senado.gov.br/manualdecomunicacao/redacao-e-estilo/estilo/estrangeirismo</a:t>
            </a:r>
            <a:r>
              <a:rPr lang="pt-BR" sz="1200" u="sng" dirty="0" smtClean="0"/>
              <a:t>&gt;.</a:t>
            </a:r>
          </a:p>
          <a:p>
            <a:pPr marL="228600" indent="-228600">
              <a:spcBef>
                <a:spcPct val="20000"/>
              </a:spcBef>
              <a:buAutoNum type="arabicPeriod"/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O uso do itálico para citações diretas de textos em língua estrangeira é desnecessário tendo em vista que já utilizam o destaque das aspas (citação até 3 linhas) e  do recuo de parágrafo, fonte menor do texto e espaço entrelinhas também menor (citação com mais de três linhas).</a:t>
            </a:r>
          </a:p>
          <a:p>
            <a:pPr marL="228600" indent="-228600">
              <a:spcBef>
                <a:spcPct val="20000"/>
              </a:spcBef>
              <a:buAutoNum type="arabicPeriod"/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Tanto o </a:t>
            </a:r>
            <a:r>
              <a:rPr lang="pt-BR" sz="1200" dirty="0">
                <a:solidFill>
                  <a:schemeClr val="tx1"/>
                </a:solidFill>
              </a:rPr>
              <a:t>itálico </a:t>
            </a:r>
            <a:r>
              <a:rPr lang="pt-BR" sz="1200" dirty="0" smtClean="0">
                <a:solidFill>
                  <a:schemeClr val="tx1"/>
                </a:solidFill>
              </a:rPr>
              <a:t>quanto as </a:t>
            </a:r>
            <a:r>
              <a:rPr lang="pt-BR" sz="1200" dirty="0">
                <a:solidFill>
                  <a:schemeClr val="tx1"/>
                </a:solidFill>
              </a:rPr>
              <a:t>aspas têm a </a:t>
            </a:r>
            <a:r>
              <a:rPr lang="pt-BR" sz="1200" dirty="0" smtClean="0">
                <a:solidFill>
                  <a:schemeClr val="tx1"/>
                </a:solidFill>
              </a:rPr>
              <a:t>função de destacar  </a:t>
            </a:r>
            <a:r>
              <a:rPr lang="pt-BR" sz="1200" dirty="0">
                <a:solidFill>
                  <a:schemeClr val="tx1"/>
                </a:solidFill>
              </a:rPr>
              <a:t>parte do texto (uma letra, uma palavra, uma expressão, uma frase ou </a:t>
            </a:r>
            <a:r>
              <a:rPr lang="pt-BR" sz="1200" dirty="0" smtClean="0">
                <a:solidFill>
                  <a:schemeClr val="tx1"/>
                </a:solidFill>
              </a:rPr>
              <a:t>um parágrafo) que se pretende realçar. </a:t>
            </a:r>
          </a:p>
          <a:p>
            <a:pPr marL="228600" indent="-228600">
              <a:spcBef>
                <a:spcPct val="20000"/>
              </a:spcBef>
              <a:buAutoNum type="arabicPeriod"/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No </a:t>
            </a:r>
            <a:r>
              <a:rPr lang="pt-BR" sz="1200" dirty="0">
                <a:solidFill>
                  <a:schemeClr val="tx1"/>
                </a:solidFill>
              </a:rPr>
              <a:t>que diz respeito às expressões latinas utilizadas </a:t>
            </a:r>
            <a:r>
              <a:rPr lang="pt-BR" sz="1200" dirty="0" smtClean="0">
                <a:solidFill>
                  <a:schemeClr val="tx1"/>
                </a:solidFill>
              </a:rPr>
              <a:t>nas citações</a:t>
            </a:r>
            <a:r>
              <a:rPr lang="pt-BR" sz="1200" dirty="0">
                <a:solidFill>
                  <a:schemeClr val="tx1"/>
                </a:solidFill>
              </a:rPr>
              <a:t>, a NBR 10520 não utiliza o itálico. </a:t>
            </a:r>
          </a:p>
          <a:p>
            <a:pPr marL="228600" indent="-228600">
              <a:spcBef>
                <a:spcPct val="20000"/>
              </a:spcBef>
              <a:buAutoNum type="arabicPeriod"/>
              <a:defRPr/>
            </a:pPr>
            <a:endParaRPr lang="pt-BR" sz="1400" dirty="0" smtClean="0"/>
          </a:p>
        </p:txBody>
      </p:sp>
    </p:spTree>
    <p:extLst>
      <p:ext uri="{BB962C8B-B14F-4D97-AF65-F5344CB8AC3E}">
        <p14:creationId xmlns:p14="http://schemas.microsoft.com/office/powerpoint/2010/main" val="144583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Comment 4"/>
          <p:cNvSpPr>
            <a:spLocks noChangeArrowheads="1"/>
          </p:cNvSpPr>
          <p:nvPr/>
        </p:nvSpPr>
        <p:spPr bwMode="auto">
          <a:xfrm>
            <a:off x="179512" y="1556792"/>
            <a:ext cx="8820150" cy="4253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accent5"/>
                </a:solidFill>
                <a:latin typeface="Verdana" pitchFamily="34" charset="0"/>
              </a:rPr>
              <a:t>AUTOR PESSOAL </a:t>
            </a:r>
            <a:r>
              <a:rPr lang="pt-BR" dirty="0">
                <a:solidFill>
                  <a:schemeClr val="accent5"/>
                </a:solidFill>
                <a:latin typeface="Verdana" pitchFamily="34" charset="0"/>
              </a:rPr>
              <a:t> O formato de </a:t>
            </a:r>
            <a:r>
              <a:rPr lang="pt-BR" dirty="0">
                <a:solidFill>
                  <a:srgbClr val="C00000"/>
                </a:solidFill>
                <a:latin typeface="Verdana" pitchFamily="34" charset="0"/>
              </a:rPr>
              <a:t>entrada*</a:t>
            </a:r>
            <a:r>
              <a:rPr lang="pt-BR" dirty="0">
                <a:solidFill>
                  <a:schemeClr val="accent5"/>
                </a:solidFill>
                <a:latin typeface="Verdana" pitchFamily="34" charset="0"/>
              </a:rPr>
              <a:t> para autor pessoal é:  sobrenome, nome (s), abreviado (s) ou não. Quando houver mais de um autor, os nomes devem ser listados na ordem em que aparecem na obra, não em ordem alfabética</a:t>
            </a:r>
            <a:r>
              <a:rPr lang="pt-BR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rgbClr val="CC0000"/>
                </a:solidFill>
                <a:latin typeface="Verdana" pitchFamily="34" charset="0"/>
              </a:rPr>
              <a:t>UM AUTOR </a:t>
            </a:r>
            <a:endParaRPr lang="en-US" b="1" dirty="0">
              <a:solidFill>
                <a:srgbClr val="CC0000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BR" b="1" dirty="0">
                <a:solidFill>
                  <a:schemeClr val="tx2"/>
                </a:solidFill>
                <a:latin typeface="Verdana" pitchFamily="34" charset="0"/>
              </a:rPr>
              <a:t>SCHÜTZ, Edgar. </a:t>
            </a:r>
          </a:p>
          <a:p>
            <a:pPr>
              <a:defRPr/>
            </a:pPr>
            <a:endParaRPr lang="pt-BR" b="1" dirty="0">
              <a:solidFill>
                <a:srgbClr val="006699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pt-BR" b="1" dirty="0">
                <a:solidFill>
                  <a:srgbClr val="CC0000"/>
                </a:solidFill>
                <a:latin typeface="Verdana" pitchFamily="34" charset="0"/>
              </a:rPr>
              <a:t>DOIS AUTORES</a:t>
            </a:r>
            <a:r>
              <a:rPr lang="pt-BR" b="1" dirty="0">
                <a:solidFill>
                  <a:srgbClr val="FF6600"/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srgbClr val="FF6600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pt-BR" b="1" dirty="0">
                <a:solidFill>
                  <a:schemeClr val="tx2"/>
                </a:solidFill>
                <a:latin typeface="Verdana" pitchFamily="34" charset="0"/>
              </a:rPr>
              <a:t>SÓDERSTEN, </a:t>
            </a:r>
            <a:r>
              <a:rPr lang="pt-BR" b="1" dirty="0" err="1">
                <a:solidFill>
                  <a:schemeClr val="tx2"/>
                </a:solidFill>
                <a:latin typeface="Verdana" pitchFamily="34" charset="0"/>
              </a:rPr>
              <a:t>Bo</a:t>
            </a:r>
            <a:r>
              <a:rPr lang="pt-BR" b="1" dirty="0">
                <a:solidFill>
                  <a:schemeClr val="tx2"/>
                </a:solidFill>
                <a:latin typeface="Verdana" pitchFamily="34" charset="0"/>
              </a:rPr>
              <a:t>;</a:t>
            </a:r>
            <a:r>
              <a:rPr lang="en-US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latin typeface="Verdana" pitchFamily="34" charset="0"/>
              </a:rPr>
              <a:t>GEOFREY, </a:t>
            </a:r>
            <a:r>
              <a:rPr lang="pt-BR" b="1" dirty="0" err="1">
                <a:solidFill>
                  <a:schemeClr val="tx2"/>
                </a:solidFill>
                <a:latin typeface="Verdana" pitchFamily="34" charset="0"/>
              </a:rPr>
              <a:t>Reed</a:t>
            </a:r>
            <a:r>
              <a:rPr lang="pt-BR" b="1" dirty="0">
                <a:solidFill>
                  <a:schemeClr val="tx2"/>
                </a:solidFill>
                <a:latin typeface="Verdana" pitchFamily="34" charset="0"/>
              </a:rPr>
              <a:t>. </a:t>
            </a:r>
          </a:p>
          <a:p>
            <a:pPr>
              <a:defRPr/>
            </a:pPr>
            <a:endParaRPr lang="pt-BR" b="1" dirty="0">
              <a:solidFill>
                <a:srgbClr val="CC0000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BR" b="1" dirty="0">
                <a:solidFill>
                  <a:srgbClr val="CC0000"/>
                </a:solidFill>
                <a:latin typeface="Verdana" pitchFamily="34" charset="0"/>
              </a:rPr>
              <a:t>TRÊS AUTORES</a:t>
            </a:r>
            <a:endParaRPr lang="en-US" b="1" dirty="0">
              <a:solidFill>
                <a:srgbClr val="CC00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tx2"/>
                </a:solidFill>
                <a:latin typeface="Verdana" pitchFamily="34" charset="0"/>
              </a:rPr>
              <a:t>NORTON, Peter; AITKEN, Peter; WILTON, Richard. </a:t>
            </a:r>
          </a:p>
          <a:p>
            <a:pPr>
              <a:spcBef>
                <a:spcPct val="50000"/>
              </a:spcBef>
              <a:defRPr/>
            </a:pPr>
            <a:endParaRPr lang="pt-BR" b="1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b="1" dirty="0" smtClean="0">
                <a:solidFill>
                  <a:srgbClr val="C00000"/>
                </a:solidFill>
                <a:latin typeface="Verdana" pitchFamily="34" charset="0"/>
              </a:rPr>
              <a:t>* Entrada </a:t>
            </a:r>
            <a:r>
              <a:rPr lang="pt-BR" b="1" dirty="0">
                <a:solidFill>
                  <a:srgbClr val="C00000"/>
                </a:solidFill>
                <a:latin typeface="Verdana" pitchFamily="34" charset="0"/>
              </a:rPr>
              <a:t>é o nome, palavra ou expressão que encabeça a </a:t>
            </a:r>
            <a:r>
              <a:rPr lang="pt-BR" b="1" dirty="0" smtClean="0">
                <a:solidFill>
                  <a:srgbClr val="C00000"/>
                </a:solidFill>
                <a:latin typeface="Verdana" pitchFamily="34" charset="0"/>
              </a:rPr>
              <a:t>referência</a:t>
            </a:r>
          </a:p>
        </p:txBody>
      </p:sp>
      <p:sp>
        <p:nvSpPr>
          <p:cNvPr id="6" name="Texto explicativo em forma de nuvem 5"/>
          <p:cNvSpPr/>
          <p:nvPr/>
        </p:nvSpPr>
        <p:spPr bwMode="auto">
          <a:xfrm>
            <a:off x="3779838" y="2492375"/>
            <a:ext cx="1584325" cy="477838"/>
          </a:xfrm>
          <a:prstGeom prst="cloudCallout">
            <a:avLst>
              <a:gd name="adj1" fmla="val -30145"/>
              <a:gd name="adj2" fmla="val 10076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Exemplos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67544" y="0"/>
            <a:ext cx="2808288" cy="97948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Autor - 1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59EF-B19E-4489-B67D-E4B504CDFD13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Grupo 17"/>
          <p:cNvGrpSpPr>
            <a:grpSpLocks/>
          </p:cNvGrpSpPr>
          <p:nvPr/>
        </p:nvGrpSpPr>
        <p:grpSpPr bwMode="auto">
          <a:xfrm>
            <a:off x="323528" y="692697"/>
            <a:ext cx="8560122" cy="5040559"/>
            <a:chOff x="323206" y="692936"/>
            <a:chExt cx="8560890" cy="5039875"/>
          </a:xfrm>
        </p:grpSpPr>
        <p:sp>
          <p:nvSpPr>
            <p:cNvPr id="225285" name="Rectangle 5"/>
            <p:cNvSpPr>
              <a:spLocks noChangeArrowheads="1"/>
            </p:cNvSpPr>
            <p:nvPr/>
          </p:nvSpPr>
          <p:spPr bwMode="auto">
            <a:xfrm>
              <a:off x="539447" y="5012978"/>
              <a:ext cx="7993780" cy="576185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  <a:effectLst>
              <a:prstShdw prst="shdw17" dist="17961" dir="13500000">
                <a:srgbClr val="79DFDD"/>
              </a:prstShdw>
            </a:effectLst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23206" y="764934"/>
              <a:ext cx="2879983" cy="9809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2000" b="1" dirty="0">
                  <a:solidFill>
                    <a:srgbClr val="FFFFFF"/>
                  </a:solidFill>
                </a:rPr>
                <a:t>Citação de citação</a:t>
              </a:r>
            </a:p>
          </p:txBody>
        </p:sp>
        <p:pic>
          <p:nvPicPr>
            <p:cNvPr id="4916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916832"/>
              <a:ext cx="8424936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4365104"/>
              <a:ext cx="8236410" cy="1367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o explicativo retangular com cantos arredondados 9"/>
            <p:cNvSpPr/>
            <p:nvPr/>
          </p:nvSpPr>
          <p:spPr bwMode="auto">
            <a:xfrm>
              <a:off x="1763688" y="3789040"/>
              <a:ext cx="1368152" cy="347329"/>
            </a:xfrm>
            <a:prstGeom prst="wedgeRoundRectCallout">
              <a:avLst>
                <a:gd name="adj1" fmla="val -13120"/>
                <a:gd name="adj2" fmla="val 209508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dirty="0">
                  <a:solidFill>
                    <a:srgbClr val="3333FF"/>
                  </a:solidFill>
                  <a:latin typeface="Tahoma" pitchFamily="34" charset="0"/>
                </a:rPr>
                <a:t>  citado por</a:t>
              </a:r>
            </a:p>
          </p:txBody>
        </p:sp>
        <p:sp>
          <p:nvSpPr>
            <p:cNvPr id="11" name="Texto explicativo retangular com cantos arredondados 10"/>
            <p:cNvSpPr/>
            <p:nvPr/>
          </p:nvSpPr>
          <p:spPr bwMode="auto">
            <a:xfrm>
              <a:off x="3923929" y="3788859"/>
              <a:ext cx="2088232" cy="347329"/>
            </a:xfrm>
            <a:prstGeom prst="wedgeRoundRectCallout">
              <a:avLst>
                <a:gd name="adj1" fmla="val -57791"/>
                <a:gd name="adj2" fmla="val 170018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dirty="0">
                  <a:solidFill>
                    <a:srgbClr val="3333FF"/>
                  </a:solidFill>
                  <a:latin typeface="Tahoma" pitchFamily="34" charset="0"/>
                </a:rPr>
                <a:t> obra consultada</a:t>
              </a:r>
            </a:p>
          </p:txBody>
        </p:sp>
        <p:sp>
          <p:nvSpPr>
            <p:cNvPr id="13" name="Canto dobrado 12"/>
            <p:cNvSpPr/>
            <p:nvPr/>
          </p:nvSpPr>
          <p:spPr bwMode="auto">
            <a:xfrm>
              <a:off x="5436233" y="692936"/>
              <a:ext cx="3312665" cy="1055882"/>
            </a:xfrm>
            <a:prstGeom prst="foldedCorner">
              <a:avLst>
                <a:gd name="adj" fmla="val 217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spcAft>
                  <a:spcPct val="500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b="1" dirty="0" err="1" smtClean="0"/>
                <a:t>Citação</a:t>
              </a:r>
              <a:r>
                <a:rPr lang="en-US" b="1" dirty="0" smtClean="0"/>
                <a:t> </a:t>
              </a:r>
              <a:r>
                <a:rPr lang="en-US" b="1" dirty="0"/>
                <a:t>de </a:t>
              </a:r>
              <a:r>
                <a:rPr lang="en-US" b="1" dirty="0" err="1"/>
                <a:t>citação</a:t>
              </a:r>
              <a:r>
                <a:rPr lang="en-US" b="1" dirty="0"/>
                <a:t> é a </a:t>
              </a:r>
              <a:r>
                <a:rPr lang="en-US" b="1" dirty="0" err="1"/>
                <a:t>citação</a:t>
              </a:r>
              <a:r>
                <a:rPr lang="en-US" b="1" dirty="0"/>
                <a:t> de um </a:t>
              </a:r>
              <a:r>
                <a:rPr lang="en-US" b="1" dirty="0" err="1"/>
                <a:t>texto</a:t>
              </a:r>
              <a:r>
                <a:rPr lang="en-US" b="1" dirty="0"/>
                <a:t> </a:t>
              </a:r>
              <a:r>
                <a:rPr lang="en-US" b="1" dirty="0" err="1"/>
                <a:t>citado</a:t>
              </a:r>
              <a:r>
                <a:rPr lang="en-US" b="1" dirty="0"/>
                <a:t> </a:t>
              </a:r>
              <a:r>
                <a:rPr lang="en-US" b="1" dirty="0" err="1"/>
                <a:t>por</a:t>
              </a:r>
              <a:r>
                <a:rPr lang="en-US" b="1" dirty="0"/>
                <a:t> outro </a:t>
              </a:r>
              <a:r>
                <a:rPr lang="en-US" b="1" dirty="0" err="1" smtClean="0"/>
                <a:t>autor</a:t>
              </a:r>
              <a:r>
                <a:rPr lang="en-US" b="1" dirty="0" smtClean="0"/>
                <a:t>.</a:t>
              </a:r>
              <a:endParaRPr lang="pt-BR" dirty="0"/>
            </a:p>
          </p:txBody>
        </p:sp>
        <p:sp>
          <p:nvSpPr>
            <p:cNvPr id="14" name="Canto dobrado 13"/>
            <p:cNvSpPr/>
            <p:nvPr/>
          </p:nvSpPr>
          <p:spPr bwMode="auto">
            <a:xfrm>
              <a:off x="6156526" y="3573311"/>
              <a:ext cx="2727570" cy="697790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spcAft>
                  <a:spcPct val="500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b="1" dirty="0" err="1">
                  <a:solidFill>
                    <a:schemeClr val="tx1"/>
                  </a:solidFill>
                </a:rPr>
                <a:t>Faz</a:t>
              </a:r>
              <a:r>
                <a:rPr lang="en-US" b="1" dirty="0">
                  <a:solidFill>
                    <a:schemeClr val="tx1"/>
                  </a:solidFill>
                </a:rPr>
                <a:t>-se a </a:t>
              </a:r>
              <a:r>
                <a:rPr lang="en-US" b="1" dirty="0" err="1">
                  <a:solidFill>
                    <a:schemeClr val="tx1"/>
                  </a:solidFill>
                </a:rPr>
                <a:t>referência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da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obra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consultada</a:t>
              </a:r>
              <a:r>
                <a:rPr lang="en-US" b="1" dirty="0" smtClean="0">
                  <a:solidFill>
                    <a:schemeClr val="tx1"/>
                  </a:solidFill>
                </a:rPr>
                <a:t>.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o explicativo retangular com cantos arredondados 15"/>
            <p:cNvSpPr/>
            <p:nvPr/>
          </p:nvSpPr>
          <p:spPr bwMode="auto">
            <a:xfrm>
              <a:off x="3419872" y="1124744"/>
              <a:ext cx="1368152" cy="347329"/>
            </a:xfrm>
            <a:prstGeom prst="wedgeRoundRectCallout">
              <a:avLst>
                <a:gd name="adj1" fmla="val -7550"/>
                <a:gd name="adj2" fmla="val 187569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dirty="0">
                  <a:solidFill>
                    <a:srgbClr val="3333FF"/>
                  </a:solidFill>
                  <a:latin typeface="Tahoma" pitchFamily="34" charset="0"/>
                </a:rPr>
                <a:t>  citado por</a:t>
              </a:r>
            </a:p>
          </p:txBody>
        </p:sp>
      </p:grpSp>
      <p:sp>
        <p:nvSpPr>
          <p:cNvPr id="12" name="Texto explicativo retangular com cantos arredondados 11"/>
          <p:cNvSpPr/>
          <p:nvPr/>
        </p:nvSpPr>
        <p:spPr bwMode="auto">
          <a:xfrm>
            <a:off x="179512" y="3573017"/>
            <a:ext cx="1224136" cy="531209"/>
          </a:xfrm>
          <a:prstGeom prst="wedgeRoundRectCallout">
            <a:avLst>
              <a:gd name="adj1" fmla="val -10660"/>
              <a:gd name="adj2" fmla="val 14717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Obra não consultada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AFF2-FF19-4716-87D4-5B67E723AA40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50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7416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652963"/>
            <a:ext cx="741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395536" y="692696"/>
            <a:ext cx="2881312" cy="12684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Citação Indireta ou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paráfrase</a:t>
            </a:r>
          </a:p>
        </p:txBody>
      </p:sp>
      <p:sp>
        <p:nvSpPr>
          <p:cNvPr id="12" name="Texto explicativo retangular com cantos arredondados 11"/>
          <p:cNvSpPr/>
          <p:nvPr/>
        </p:nvSpPr>
        <p:spPr bwMode="auto">
          <a:xfrm>
            <a:off x="4860032" y="620688"/>
            <a:ext cx="3922712" cy="1803400"/>
          </a:xfrm>
          <a:prstGeom prst="wedgeRoundRectCallout">
            <a:avLst>
              <a:gd name="adj1" fmla="val -86889"/>
              <a:gd name="adj2" fmla="val 54767"/>
              <a:gd name="adj3" fmla="val 16667"/>
            </a:avLst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1400" b="1" dirty="0">
                <a:latin typeface="Arial Narrow" pitchFamily="34" charset="0"/>
                <a:cs typeface="Tahoma" pitchFamily="34" charset="0"/>
              </a:rPr>
              <a:t>É a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transcrição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das </a:t>
            </a:r>
            <a:r>
              <a:rPr lang="en-US" sz="1400" b="1" dirty="0" err="1" smtClean="0">
                <a:latin typeface="Arial Narrow" pitchFamily="34" charset="0"/>
                <a:cs typeface="Tahoma" pitchFamily="34" charset="0"/>
              </a:rPr>
              <a:t>idéias</a:t>
            </a:r>
            <a:r>
              <a:rPr lang="en-US" sz="1400" b="1" dirty="0" smtClean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de um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autor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usando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as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próprias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palavras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. 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Ao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contrário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da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citação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direta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, a 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citação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indireta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deve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ser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encorajada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,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pois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é a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maneira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que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o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pesquisador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tem de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ler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,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compreender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e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gerar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conhecimento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a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partir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do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conhecimento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de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outros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autores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.</a:t>
            </a:r>
            <a:endParaRPr lang="pt-BR" sz="1300" b="1" dirty="0">
              <a:latin typeface="Arial Narrow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D70E-9E46-4B4A-BF2C-AC6D4EA060A6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51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156AE4-A409-4D1B-9C2C-E8B3FD0B2BB2}" type="datetime1">
              <a:rPr lang="pt-BR" smtClean="0"/>
              <a:t>23/08/2017</a:t>
            </a:fld>
            <a:endParaRPr lang="pt-BR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71265" y="2564904"/>
            <a:ext cx="8458200" cy="3468216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a)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Leia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e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releia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o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texto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original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até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que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seja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capaz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de 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reescrevê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-lo com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suas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próprias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palavras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;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b)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Não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use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aspas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nas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citações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indiretas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/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paráfrases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;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c)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Anote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os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dados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referentes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a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fonte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-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sobrenome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do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autor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seguido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do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ano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de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publicação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da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obra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;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d)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Faça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a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referência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no final do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trabalho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.</a:t>
            </a:r>
            <a:endParaRPr lang="pt-BR" sz="28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552" y="692696"/>
            <a:ext cx="3960813" cy="1079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Dicas para se fazer uma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Citação indireta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52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989138"/>
            <a:ext cx="8642350" cy="3960812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 dados obtidos por </a:t>
            </a:r>
            <a:r>
              <a:rPr lang="pt-B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informação verbal</a:t>
            </a: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(palestras, entrevistas, debates, aulas,  etc.) devem </a:t>
            </a:r>
          </a:p>
          <a:p>
            <a:pPr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ser  mencionados no texto seguidos da expressão (informação verbal) entre parênteses.   Os</a:t>
            </a:r>
          </a:p>
          <a:p>
            <a:pPr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dados disponíveis sobre a fonte devem ser  mencionados </a:t>
            </a:r>
            <a:r>
              <a:rPr lang="pt-B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apenas em notas de rodapé</a:t>
            </a: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14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No texto:</a:t>
            </a:r>
          </a:p>
          <a:p>
            <a:pPr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nova revisão da AACR2, em folhas soltas, estará disponível para venda em setembro deste </a:t>
            </a:r>
          </a:p>
          <a:p>
            <a:pPr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ano (informação verbal)</a:t>
            </a:r>
            <a:r>
              <a:rPr lang="pt-BR" sz="1400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pt-BR" sz="1400" baseline="30000" dirty="0" smtClean="0">
                <a:latin typeface="Tahoma" pitchFamily="34" charset="0"/>
                <a:cs typeface="Times New Roman" pitchFamily="18" charset="0"/>
              </a:rPr>
              <a:t>1</a:t>
            </a: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No rodapé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 eaLnBrk="1" hangingPunct="1">
              <a:lnSpc>
                <a:spcPct val="115000"/>
              </a:lnSpc>
              <a:buFontTx/>
              <a:buNone/>
              <a:defRPr/>
            </a:pPr>
            <a:r>
              <a:rPr lang="pt-BR" sz="1000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pt-BR" sz="1400" baseline="30000" dirty="0" smtClean="0">
                <a:latin typeface="Verdana" pitchFamily="34" charset="0"/>
                <a:cs typeface="Times New Roman" pitchFamily="18" charset="0"/>
              </a:rPr>
              <a:t>1</a:t>
            </a: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Noticia fornecida pela Prof. Maria Teresa Reis Mendes na aula final da disciplina</a:t>
            </a:r>
          </a:p>
          <a:p>
            <a:pPr algn="just"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Catalogação, na Escola de Biblioteconomia da Universidade  do Rio de Janeiro, em agosto de</a:t>
            </a:r>
          </a:p>
          <a:p>
            <a:pPr algn="just"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2004.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 flipV="1">
            <a:off x="395288" y="4724400"/>
            <a:ext cx="2232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rgbClr val="79DFDD"/>
            </a:prst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187624" y="908720"/>
            <a:ext cx="2881312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Informação verbal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5725-3DFD-4813-8444-5F1C026BA4BB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53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Comment 2"/>
          <p:cNvSpPr>
            <a:spLocks noChangeArrowheads="1"/>
          </p:cNvSpPr>
          <p:nvPr/>
        </p:nvSpPr>
        <p:spPr bwMode="auto">
          <a:xfrm>
            <a:off x="329040" y="1988840"/>
            <a:ext cx="8447088" cy="22221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pt-PT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Os colchetes são usados para indicar interrupções ou supressões do texto [...], acréscimos ou comentários [  ], dúvida </a:t>
            </a:r>
            <a:r>
              <a:rPr lang="pt-P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[?], etc.</a:t>
            </a:r>
            <a:endParaRPr lang="pt-PT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pt-PT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Exemplo</a:t>
            </a:r>
          </a:p>
          <a:p>
            <a:pPr lvl="2" algn="just">
              <a:spcBef>
                <a:spcPct val="20000"/>
              </a:spcBef>
              <a:defRPr/>
            </a:pPr>
            <a:r>
              <a:rPr lang="pt-P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Assim como a psicanálise empresta seus conceitos </a:t>
            </a:r>
            <a:r>
              <a:rPr lang="pt-P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[para auxiliar]</a:t>
            </a:r>
            <a:r>
              <a:rPr lang="pt-P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a biblioteconomia a desvendar  caminhos que a levarão ao entendimento da dinâmica </a:t>
            </a:r>
            <a:r>
              <a:rPr lang="pt-P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[...]</a:t>
            </a:r>
            <a:r>
              <a:rPr lang="pt-P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, produzir mudanças benéficas </a:t>
            </a:r>
            <a:r>
              <a:rPr lang="pt-P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[?]</a:t>
            </a:r>
            <a:r>
              <a:rPr lang="pt-P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 instrumentalizando seus profissionais na tarefa impossível </a:t>
            </a:r>
            <a:r>
              <a:rPr lang="pt-P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[!]</a:t>
            </a:r>
            <a:r>
              <a:rPr lang="pt-P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de educar, de formar </a:t>
            </a:r>
            <a:r>
              <a:rPr lang="pt-PT" sz="14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sujeitos capazes</a:t>
            </a:r>
            <a:r>
              <a:rPr lang="pt-P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de se auto suprirem de saber. (MENDES; CRUZ; CURTY, 2005, p. 18, </a:t>
            </a:r>
            <a:r>
              <a:rPr lang="pt-PT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grifo nosso).</a:t>
            </a:r>
            <a:endParaRPr lang="pt-PT" sz="1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pt-PT" sz="1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547664" y="620688"/>
            <a:ext cx="2879725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Uso dos colchetes</a:t>
            </a:r>
          </a:p>
        </p:txBody>
      </p:sp>
      <p:sp>
        <p:nvSpPr>
          <p:cNvPr id="7" name="Canto dobrado 6"/>
          <p:cNvSpPr/>
          <p:nvPr/>
        </p:nvSpPr>
        <p:spPr bwMode="auto">
          <a:xfrm>
            <a:off x="1137362" y="4437112"/>
            <a:ext cx="3384551" cy="991731"/>
          </a:xfrm>
          <a:prstGeom prst="foldedCorner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50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 err="1">
                <a:solidFill>
                  <a:srgbClr val="002060"/>
                </a:solidFill>
              </a:rPr>
              <a:t>Quando</a:t>
            </a:r>
            <a:r>
              <a:rPr lang="en-US" b="1" dirty="0">
                <a:solidFill>
                  <a:srgbClr val="002060"/>
                </a:solidFill>
              </a:rPr>
              <a:t> a </a:t>
            </a:r>
            <a:r>
              <a:rPr lang="en-US" b="1" dirty="0" err="1">
                <a:solidFill>
                  <a:srgbClr val="002060"/>
                </a:solidFill>
              </a:rPr>
              <a:t>obra</a:t>
            </a:r>
            <a:r>
              <a:rPr lang="en-US" b="1" dirty="0">
                <a:solidFill>
                  <a:srgbClr val="002060"/>
                </a:solidFill>
              </a:rPr>
              <a:t> original </a:t>
            </a:r>
            <a:r>
              <a:rPr lang="en-US" b="1" dirty="0" err="1">
                <a:solidFill>
                  <a:srgbClr val="002060"/>
                </a:solidFill>
              </a:rPr>
              <a:t>apresenta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destaques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faz</a:t>
            </a:r>
            <a:r>
              <a:rPr lang="en-US" b="1" dirty="0" smtClean="0">
                <a:solidFill>
                  <a:srgbClr val="002060"/>
                </a:solidFill>
              </a:rPr>
              <a:t>-se </a:t>
            </a:r>
            <a:r>
              <a:rPr lang="en-US" b="1" dirty="0">
                <a:solidFill>
                  <a:srgbClr val="002060"/>
                </a:solidFill>
              </a:rPr>
              <a:t>a </a:t>
            </a:r>
            <a:r>
              <a:rPr lang="en-US" b="1" dirty="0" err="1">
                <a:solidFill>
                  <a:srgbClr val="002060"/>
                </a:solidFill>
              </a:rPr>
              <a:t>indicação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Grifo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do </a:t>
            </a:r>
            <a:r>
              <a:rPr lang="en-US" b="1" dirty="0" err="1" smtClean="0">
                <a:solidFill>
                  <a:srgbClr val="FF0000"/>
                </a:solidFill>
              </a:rPr>
              <a:t>autor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0CEA-DF8D-4E6C-BFB7-451CCE76FF4D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54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179512" y="2132856"/>
            <a:ext cx="8686800" cy="38884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pt-BR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Autor-data:</a:t>
            </a: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indica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-se a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fonte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pelo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sobrenome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do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autor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nome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da</a:t>
            </a:r>
            <a:endParaRPr lang="en-US" sz="1800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instituição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responsável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ou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pelo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título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seguidos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da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data de 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publicação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do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documento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separados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por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vírgula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e entre 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parênteses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citação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indireta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Para as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citações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diretas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inclui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-se a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indicação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página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. (ABNT,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2002b, 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p. 4).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			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Exemplos</a:t>
            </a:r>
            <a:r>
              <a:rPr lang="en-US" sz="1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</a:t>
            </a:r>
          </a:p>
          <a:p>
            <a:pPr marL="342900" indent="-342900" algn="just" eaLnBrk="0" hangingPunct="0">
              <a:defRPr/>
            </a:pPr>
            <a:r>
              <a:rPr lang="pt-BR" sz="1800" b="1" dirty="0">
                <a:solidFill>
                  <a:srgbClr val="000099"/>
                </a:solidFill>
                <a:latin typeface="Verdana" pitchFamily="34" charset="0"/>
              </a:rPr>
              <a:t>Citação direta:</a:t>
            </a:r>
            <a:r>
              <a:rPr lang="pt-BR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pt-PT" sz="18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“fazendo um relatório com algumas notas de rodapé.”</a:t>
            </a:r>
          </a:p>
          <a:p>
            <a:pPr marL="342900" indent="-342900" algn="just" eaLnBrk="0" hangingPunct="0">
              <a:defRPr/>
            </a:pPr>
            <a:r>
              <a:rPr lang="pt-PT" sz="18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(MCGREGOR, 1999, p. 1).</a:t>
            </a:r>
          </a:p>
          <a:p>
            <a:pPr marL="342900" indent="-342900" algn="just" eaLnBrk="0" hangingPunct="0">
              <a:defRPr/>
            </a:pPr>
            <a:endParaRPr lang="en-US" sz="1800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800" b="1" dirty="0" err="1">
                <a:solidFill>
                  <a:srgbClr val="000099"/>
                </a:solidFill>
                <a:latin typeface="Verdana" pitchFamily="34" charset="0"/>
              </a:rPr>
              <a:t>Citação</a:t>
            </a:r>
            <a:r>
              <a:rPr lang="en-US" sz="1800" b="1" dirty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latin typeface="Verdana" pitchFamily="34" charset="0"/>
              </a:rPr>
              <a:t>indireta</a:t>
            </a:r>
            <a:r>
              <a:rPr lang="en-US" sz="1800" b="1" dirty="0">
                <a:solidFill>
                  <a:srgbClr val="000099"/>
                </a:solidFill>
                <a:latin typeface="Verdana" pitchFamily="34" charset="0"/>
              </a:rPr>
              <a:t>: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Neste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contexto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pt-BR" sz="18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o papel do bibliotecário ganha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pt-BR" sz="18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importância como educador (</a:t>
            </a:r>
            <a:r>
              <a:rPr lang="pt-PT" sz="18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DUDZIAK; GABRIEL; VILLELA, 2000).</a:t>
            </a:r>
            <a:endParaRPr lang="pt-BR" sz="18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339752" y="836712"/>
            <a:ext cx="4105275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Sistemas de chamada: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 err="1" smtClean="0">
                <a:solidFill>
                  <a:srgbClr val="FFFFFF"/>
                </a:solidFill>
              </a:rPr>
              <a:t>Autor-data</a:t>
            </a:r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5397-EE28-4C85-A168-503B54FAE01F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55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557338"/>
            <a:ext cx="8280400" cy="4321175"/>
          </a:xfrm>
          <a:solidFill>
            <a:srgbClr val="FFFFFF"/>
          </a:solidFill>
          <a:ln>
            <a:solidFill>
              <a:schemeClr val="accent1"/>
            </a:solidFill>
          </a:ln>
          <a:effectLst>
            <a:outerShdw dist="35921" dir="2700000" algn="ctr" rotWithShape="0">
              <a:srgbClr val="000099"/>
            </a:outerShdw>
          </a:effectLst>
        </p:spPr>
        <p:txBody>
          <a:bodyPr/>
          <a:lstStyle/>
          <a:p>
            <a:pPr eaLnBrk="1" hangingPunct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latin typeface="Verdana" pitchFamily="34" charset="0"/>
              </a:rPr>
              <a:t>As </a:t>
            </a:r>
            <a:r>
              <a:rPr lang="en-US" sz="1800" dirty="0" err="1" smtClean="0">
                <a:latin typeface="Verdana" pitchFamily="34" charset="0"/>
              </a:rPr>
              <a:t>indicações</a:t>
            </a:r>
            <a:r>
              <a:rPr lang="en-US" sz="1800" dirty="0" smtClean="0">
                <a:latin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</a:rPr>
              <a:t>autoria</a:t>
            </a:r>
            <a:r>
              <a:rPr lang="en-US" sz="1800" b="1" dirty="0" smtClean="0">
                <a:latin typeface="Verdana" pitchFamily="34" charset="0"/>
              </a:rPr>
              <a:t> </a:t>
            </a:r>
            <a:r>
              <a:rPr lang="en-US" sz="1800" b="1" dirty="0" err="1" smtClean="0">
                <a:solidFill>
                  <a:srgbClr val="FF0066"/>
                </a:solidFill>
                <a:latin typeface="Verdana" pitchFamily="34" charset="0"/>
              </a:rPr>
              <a:t>incluídas</a:t>
            </a:r>
            <a:r>
              <a:rPr lang="en-US" sz="1800" b="1" dirty="0" smtClean="0">
                <a:solidFill>
                  <a:srgbClr val="FF0066"/>
                </a:solidFill>
                <a:latin typeface="Verdana" pitchFamily="34" charset="0"/>
              </a:rPr>
              <a:t> no </a:t>
            </a:r>
            <a:r>
              <a:rPr lang="en-US" sz="1800" b="1" dirty="0" err="1" smtClean="0">
                <a:solidFill>
                  <a:srgbClr val="FF0066"/>
                </a:solidFill>
                <a:latin typeface="Verdana" pitchFamily="34" charset="0"/>
              </a:rPr>
              <a:t>texto</a:t>
            </a:r>
            <a:r>
              <a:rPr lang="en-US" sz="1800" dirty="0" smtClean="0">
                <a:latin typeface="Verdana" pitchFamily="34" charset="0"/>
              </a:rPr>
              <a:t>  </a:t>
            </a:r>
            <a:r>
              <a:rPr lang="en-US" sz="1800" dirty="0" err="1" smtClean="0">
                <a:latin typeface="Verdana" pitchFamily="34" charset="0"/>
              </a:rPr>
              <a:t>devem</a:t>
            </a:r>
            <a:r>
              <a:rPr lang="en-US" sz="1800" dirty="0" smtClean="0">
                <a:latin typeface="Verdana" pitchFamily="34" charset="0"/>
              </a:rPr>
              <a:t> ser </a:t>
            </a:r>
            <a:r>
              <a:rPr lang="en-US" sz="1800" dirty="0" err="1" smtClean="0">
                <a:latin typeface="Verdana" pitchFamily="34" charset="0"/>
              </a:rPr>
              <a:t>feitas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em</a:t>
            </a:r>
            <a:r>
              <a:rPr lang="en-US" sz="1800" dirty="0" smtClean="0">
                <a:latin typeface="Verdana" pitchFamily="34" charset="0"/>
              </a:rPr>
              <a:t> 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800" dirty="0" err="1" smtClean="0">
                <a:latin typeface="Verdana" pitchFamily="34" charset="0"/>
              </a:rPr>
              <a:t>letras</a:t>
            </a:r>
            <a:r>
              <a:rPr lang="en-US" sz="1800" dirty="0" smtClean="0">
                <a:latin typeface="Verdana" pitchFamily="34" charset="0"/>
              </a:rPr>
              <a:t>  </a:t>
            </a:r>
            <a:r>
              <a:rPr lang="en-US" sz="1800" dirty="0" err="1" smtClean="0">
                <a:latin typeface="Verdana" pitchFamily="34" charset="0"/>
              </a:rPr>
              <a:t>maiúsculas</a:t>
            </a:r>
            <a:r>
              <a:rPr lang="en-US" sz="1800" dirty="0" smtClean="0">
                <a:latin typeface="Verdana" pitchFamily="34" charset="0"/>
              </a:rPr>
              <a:t> e </a:t>
            </a:r>
            <a:r>
              <a:rPr lang="en-US" sz="1800" dirty="0" err="1" smtClean="0">
                <a:latin typeface="Verdana" pitchFamily="34" charset="0"/>
              </a:rPr>
              <a:t>minúsculas</a:t>
            </a:r>
            <a:r>
              <a:rPr lang="en-US" sz="1800" dirty="0" smtClean="0">
                <a:latin typeface="Verdana" pitchFamily="34" charset="0"/>
              </a:rPr>
              <a:t>, </a:t>
            </a:r>
            <a:r>
              <a:rPr lang="en-US" sz="1800" dirty="0" err="1" smtClean="0">
                <a:latin typeface="Verdana" pitchFamily="34" charset="0"/>
              </a:rPr>
              <a:t>indicando</a:t>
            </a:r>
            <a:r>
              <a:rPr lang="en-US" sz="1800" dirty="0" smtClean="0">
                <a:latin typeface="Verdana" pitchFamily="34" charset="0"/>
              </a:rPr>
              <a:t>-se a data e </a:t>
            </a:r>
            <a:r>
              <a:rPr lang="en-US" sz="1800" dirty="0" err="1" smtClean="0">
                <a:latin typeface="Verdana" pitchFamily="34" charset="0"/>
              </a:rPr>
              <a:t>páginas</a:t>
            </a:r>
            <a:r>
              <a:rPr lang="en-US" sz="1800" dirty="0" smtClean="0">
                <a:latin typeface="Verdana" pitchFamily="34" charset="0"/>
              </a:rPr>
              <a:t>  entre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800" dirty="0" err="1" smtClean="0">
                <a:latin typeface="Verdana" pitchFamily="34" charset="0"/>
              </a:rPr>
              <a:t>parênteses</a:t>
            </a:r>
            <a:r>
              <a:rPr lang="en-US" sz="1800" dirty="0" smtClean="0">
                <a:latin typeface="Verdana" pitchFamily="34" charset="0"/>
              </a:rPr>
              <a:t>.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Um </a:t>
            </a:r>
            <a:r>
              <a:rPr lang="en-US" sz="1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autor</a:t>
            </a:r>
            <a:r>
              <a:rPr lang="en-US" sz="1800" dirty="0" smtClean="0">
                <a:latin typeface="Verdana" pitchFamily="34" charset="0"/>
              </a:rPr>
              <a:t>: </a:t>
            </a:r>
            <a:r>
              <a:rPr lang="pt-BR" sz="1800" b="1" dirty="0" smtClean="0">
                <a:latin typeface="Verdana" pitchFamily="34" charset="0"/>
              </a:rPr>
              <a:t>Segundo Moraes (1993)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Dois</a:t>
            </a:r>
            <a:r>
              <a:rPr lang="en-US" sz="1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1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autores</a:t>
            </a:r>
            <a:r>
              <a:rPr lang="en-US" sz="1800" b="1" dirty="0" smtClean="0">
                <a:latin typeface="Verdana" pitchFamily="34" charset="0"/>
              </a:rPr>
              <a:t>: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b="1" dirty="0" smtClean="0">
                <a:latin typeface="Verdana" pitchFamily="34" charset="0"/>
              </a:rPr>
              <a:t>Segundo </a:t>
            </a:r>
            <a:r>
              <a:rPr lang="en-US" sz="1800" b="1" dirty="0" err="1" smtClean="0">
                <a:latin typeface="Verdana" pitchFamily="34" charset="0"/>
              </a:rPr>
              <a:t>Moraes</a:t>
            </a:r>
            <a:r>
              <a:rPr lang="en-US" sz="1800" b="1" dirty="0" smtClean="0">
                <a:latin typeface="Verdana" pitchFamily="34" charset="0"/>
              </a:rPr>
              <a:t> e Souza (1997)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Três</a:t>
            </a:r>
            <a:r>
              <a:rPr lang="en-US" sz="1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1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autores</a:t>
            </a:r>
            <a:r>
              <a:rPr lang="en-US" sz="1800" b="1" dirty="0" smtClean="0">
                <a:latin typeface="Verdana" pitchFamily="34" charset="0"/>
              </a:rPr>
              <a:t>: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pt-PT" sz="1800" b="1" dirty="0" smtClean="0">
                <a:latin typeface="Verdana" pitchFamily="34" charset="0"/>
                <a:cs typeface="Times New Roman" pitchFamily="18" charset="0"/>
              </a:rPr>
              <a:t>Dudziak, Gabriel e Villela (2000)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pt-PT" sz="1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Mais de três autores:</a:t>
            </a:r>
            <a:r>
              <a:rPr lang="pt-PT" sz="1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pt-PT" sz="1800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pt-PT" sz="1800" b="1" dirty="0" smtClean="0">
                <a:latin typeface="Verdana" pitchFamily="34" charset="0"/>
                <a:cs typeface="Times New Roman" pitchFamily="18" charset="0"/>
              </a:rPr>
              <a:t>Belkin et al. (1982, p. 76)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pt-PT" sz="1800" b="1" dirty="0" smtClean="0">
                <a:solidFill>
                  <a:srgbClr val="660033"/>
                </a:solidFill>
                <a:latin typeface="Verdana" pitchFamily="34" charset="0"/>
                <a:cs typeface="Times New Roman" pitchFamily="18" charset="0"/>
              </a:rPr>
              <a:t>Entrada pelo título:</a:t>
            </a:r>
            <a:r>
              <a:rPr lang="pt-PT" sz="1800" b="1" dirty="0" smtClean="0">
                <a:latin typeface="Verdana" pitchFamily="34" charset="0"/>
                <a:cs typeface="Times New Roman" pitchFamily="18" charset="0"/>
              </a:rPr>
              <a:t> O desenvolvimento... (1998)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pt-PT" sz="1800" b="1" dirty="0" smtClean="0">
                <a:solidFill>
                  <a:srgbClr val="660033"/>
                </a:solidFill>
                <a:latin typeface="Verdana" pitchFamily="34" charset="0"/>
                <a:cs typeface="Times New Roman" pitchFamily="18" charset="0"/>
              </a:rPr>
              <a:t>Entidade:</a:t>
            </a:r>
            <a:r>
              <a:rPr lang="pt-PT" sz="1800" b="1" dirty="0" smtClean="0">
                <a:latin typeface="Verdana" pitchFamily="34" charset="0"/>
                <a:cs typeface="Times New Roman" pitchFamily="18" charset="0"/>
              </a:rPr>
              <a:t> Comissão das comunidades européias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pt-PT" sz="1800" b="1" dirty="0" smtClean="0">
                <a:latin typeface="Verdana" pitchFamily="34" charset="0"/>
                <a:cs typeface="Times New Roman" pitchFamily="18" charset="0"/>
              </a:rPr>
              <a:t>(2002)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87450" y="260350"/>
            <a:ext cx="4105275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Sistemas de chamada: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Autor-data</a:t>
            </a:r>
          </a:p>
        </p:txBody>
      </p:sp>
      <p:sp>
        <p:nvSpPr>
          <p:cNvPr id="8" name="Texto explicativo em forma de nuvem 7"/>
          <p:cNvSpPr/>
          <p:nvPr/>
        </p:nvSpPr>
        <p:spPr bwMode="auto">
          <a:xfrm>
            <a:off x="6948264" y="2204864"/>
            <a:ext cx="1584325" cy="477837"/>
          </a:xfrm>
          <a:prstGeom prst="cloudCallout">
            <a:avLst>
              <a:gd name="adj1" fmla="val -30145"/>
              <a:gd name="adj2" fmla="val 1007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FF0000"/>
                </a:solidFill>
                <a:latin typeface="Tahoma" pitchFamily="34" charset="0"/>
              </a:rPr>
              <a:t>Exemplos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672E-3ACD-4BCA-B19C-3FF6E3F5FF4F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628775"/>
            <a:ext cx="8424863" cy="4032473"/>
          </a:xfrm>
          <a:solidFill>
            <a:srgbClr val="FFFFFF"/>
          </a:solidFill>
          <a:ln>
            <a:solidFill>
              <a:schemeClr val="accent1"/>
            </a:solidFill>
          </a:ln>
          <a:effectLst>
            <a:outerShdw dist="35921" dir="2700000" algn="ctr" rotWithShape="0">
              <a:srgbClr val="000099"/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1800" dirty="0" smtClean="0">
                <a:latin typeface="Verdana" pitchFamily="34" charset="0"/>
              </a:rPr>
              <a:t>As </a:t>
            </a:r>
            <a:r>
              <a:rPr lang="en-US" sz="1800" dirty="0" err="1" smtClean="0">
                <a:latin typeface="Verdana" pitchFamily="34" charset="0"/>
              </a:rPr>
              <a:t>indicações</a:t>
            </a:r>
            <a:r>
              <a:rPr lang="en-US" sz="1800" dirty="0" smtClean="0">
                <a:latin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</a:rPr>
              <a:t>autoria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smtClean="0">
                <a:solidFill>
                  <a:srgbClr val="FF0066"/>
                </a:solidFill>
                <a:latin typeface="Verdana" pitchFamily="34" charset="0"/>
              </a:rPr>
              <a:t> (</a:t>
            </a:r>
            <a:r>
              <a:rPr lang="en-US" sz="1800" b="1" dirty="0" smtClean="0">
                <a:solidFill>
                  <a:srgbClr val="FF0066"/>
                </a:solidFill>
                <a:latin typeface="Verdana" pitchFamily="34" charset="0"/>
              </a:rPr>
              <a:t>entre </a:t>
            </a:r>
            <a:r>
              <a:rPr lang="en-US" sz="1800" b="1" dirty="0" err="1" smtClean="0">
                <a:solidFill>
                  <a:srgbClr val="FF0066"/>
                </a:solidFill>
                <a:latin typeface="Verdana" pitchFamily="34" charset="0"/>
              </a:rPr>
              <a:t>parênteses</a:t>
            </a:r>
            <a:r>
              <a:rPr lang="en-US" sz="1800" dirty="0" smtClean="0">
                <a:solidFill>
                  <a:srgbClr val="FF0066"/>
                </a:solidFill>
                <a:latin typeface="Verdana" pitchFamily="34" charset="0"/>
              </a:rPr>
              <a:t>)  </a:t>
            </a:r>
            <a:r>
              <a:rPr lang="en-US" sz="1800" dirty="0" err="1" smtClean="0">
                <a:latin typeface="Verdana" pitchFamily="34" charset="0"/>
              </a:rPr>
              <a:t>devem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vir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em</a:t>
            </a:r>
            <a:endParaRPr lang="en-US" sz="1800" dirty="0" smtClean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1800" b="1" dirty="0" err="1" smtClean="0">
                <a:latin typeface="Verdana" pitchFamily="34" charset="0"/>
              </a:rPr>
              <a:t>letras</a:t>
            </a:r>
            <a:r>
              <a:rPr lang="en-US" sz="1800" b="1" dirty="0" smtClean="0">
                <a:latin typeface="Verdana" pitchFamily="34" charset="0"/>
              </a:rPr>
              <a:t> </a:t>
            </a:r>
            <a:r>
              <a:rPr lang="en-US" sz="1800" b="1" dirty="0" err="1" smtClean="0">
                <a:latin typeface="Verdana" pitchFamily="34" charset="0"/>
              </a:rPr>
              <a:t>maiúsculas</a:t>
            </a:r>
            <a:r>
              <a:rPr lang="en-US" sz="1800" b="1" dirty="0" smtClean="0">
                <a:latin typeface="Verdana" pitchFamily="34" charset="0"/>
              </a:rPr>
              <a:t>  </a:t>
            </a:r>
            <a:r>
              <a:rPr lang="en-US" sz="1800" dirty="0" err="1" smtClean="0">
                <a:latin typeface="Verdana" pitchFamily="34" charset="0"/>
              </a:rPr>
              <a:t>seguidas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da</a:t>
            </a:r>
            <a:r>
              <a:rPr lang="en-US" sz="1800" dirty="0" smtClean="0">
                <a:latin typeface="Verdana" pitchFamily="34" charset="0"/>
              </a:rPr>
              <a:t> data e </a:t>
            </a:r>
            <a:r>
              <a:rPr lang="en-US" sz="1800" dirty="0" err="1" smtClean="0">
                <a:latin typeface="Verdana" pitchFamily="34" charset="0"/>
              </a:rPr>
              <a:t>páginas</a:t>
            </a:r>
            <a:r>
              <a:rPr lang="en-US" sz="1800" dirty="0" smtClean="0">
                <a:latin typeface="Verdana" pitchFamily="34" charset="0"/>
              </a:rPr>
              <a:t> (se </a:t>
            </a:r>
            <a:r>
              <a:rPr lang="en-US" sz="1800" dirty="0" err="1" smtClean="0">
                <a:latin typeface="Verdana" pitchFamily="34" charset="0"/>
              </a:rPr>
              <a:t>necessário</a:t>
            </a:r>
            <a:r>
              <a:rPr lang="en-US" sz="1800" dirty="0" smtClean="0">
                <a:latin typeface="Verdana" pitchFamily="34" charset="0"/>
              </a:rPr>
              <a:t>).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800" dirty="0" smtClean="0">
              <a:latin typeface="Verdana" pitchFamily="34" charset="0"/>
            </a:endParaRP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7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Um </a:t>
            </a:r>
            <a:r>
              <a:rPr lang="en-US" sz="17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autor</a:t>
            </a:r>
            <a:r>
              <a:rPr lang="en-US" sz="1700" dirty="0" smtClean="0">
                <a:latin typeface="Verdana" pitchFamily="34" charset="0"/>
              </a:rPr>
              <a:t>: (</a:t>
            </a:r>
            <a:r>
              <a:rPr lang="pt-BR" sz="1700" b="1" dirty="0" smtClean="0">
                <a:latin typeface="Verdana" pitchFamily="34" charset="0"/>
              </a:rPr>
              <a:t>MORAES, 1993)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7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Dois</a:t>
            </a:r>
            <a:r>
              <a:rPr lang="en-US" sz="17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17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autores</a:t>
            </a:r>
            <a:r>
              <a:rPr lang="en-US" sz="1700" b="1" dirty="0" smtClean="0">
                <a:latin typeface="Verdana" pitchFamily="34" charset="0"/>
              </a:rPr>
              <a:t>:</a:t>
            </a:r>
            <a:r>
              <a:rPr lang="en-US" sz="1700" dirty="0" smtClean="0">
                <a:latin typeface="Verdana" pitchFamily="34" charset="0"/>
              </a:rPr>
              <a:t> (</a:t>
            </a:r>
            <a:r>
              <a:rPr lang="en-US" sz="1700" b="1" dirty="0" smtClean="0">
                <a:latin typeface="Verdana" pitchFamily="34" charset="0"/>
              </a:rPr>
              <a:t>MORAES; SOUZA, 1997)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7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Três</a:t>
            </a:r>
            <a:r>
              <a:rPr lang="en-US" sz="17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17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autores</a:t>
            </a:r>
            <a:r>
              <a:rPr lang="en-US" sz="1700" b="1" dirty="0" smtClean="0">
                <a:latin typeface="Verdana" pitchFamily="34" charset="0"/>
              </a:rPr>
              <a:t>:</a:t>
            </a:r>
            <a:r>
              <a:rPr lang="en-US" sz="1700" dirty="0" smtClean="0">
                <a:latin typeface="Verdana" pitchFamily="34" charset="0"/>
              </a:rPr>
              <a:t> (</a:t>
            </a:r>
            <a:r>
              <a:rPr lang="pt-PT" sz="1700" b="1" cap="all" dirty="0" smtClean="0">
                <a:latin typeface="Verdana" pitchFamily="34" charset="0"/>
                <a:cs typeface="Times New Roman" pitchFamily="18" charset="0"/>
              </a:rPr>
              <a:t>Dudziak; Gabriel; Villela</a:t>
            </a:r>
            <a:r>
              <a:rPr lang="pt-PT" sz="1700" b="1" dirty="0" smtClean="0">
                <a:latin typeface="Verdana" pitchFamily="34" charset="0"/>
                <a:cs typeface="Times New Roman" pitchFamily="18" charset="0"/>
              </a:rPr>
              <a:t>, 2000)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pt-PT" sz="17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Mais de três autores:</a:t>
            </a:r>
            <a:r>
              <a:rPr lang="pt-PT" sz="17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pt-PT" sz="1700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pt-PT" sz="1700" b="1" dirty="0" smtClean="0">
                <a:latin typeface="Verdana" pitchFamily="34" charset="0"/>
                <a:cs typeface="Times New Roman" pitchFamily="18" charset="0"/>
              </a:rPr>
              <a:t>(BELKIN et al. 1982, p. 76)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pt-PT" sz="1700" b="1" dirty="0" smtClean="0">
                <a:solidFill>
                  <a:srgbClr val="660033"/>
                </a:solidFill>
                <a:latin typeface="Verdana" pitchFamily="34" charset="0"/>
                <a:cs typeface="Times New Roman" pitchFamily="18" charset="0"/>
              </a:rPr>
              <a:t>Entrada pelo título:</a:t>
            </a:r>
            <a:r>
              <a:rPr lang="pt-PT" sz="1700" b="1" dirty="0" smtClean="0">
                <a:latin typeface="Verdana" pitchFamily="34" charset="0"/>
                <a:cs typeface="Times New Roman" pitchFamily="18" charset="0"/>
              </a:rPr>
              <a:t> (O DESENVOLVIMENTO... 1998)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pt-PT" sz="1700" b="1" dirty="0" smtClean="0">
                <a:solidFill>
                  <a:srgbClr val="660033"/>
                </a:solidFill>
                <a:latin typeface="Verdana" pitchFamily="34" charset="0"/>
                <a:cs typeface="Times New Roman" pitchFamily="18" charset="0"/>
              </a:rPr>
              <a:t>Entidade:</a:t>
            </a:r>
            <a:r>
              <a:rPr lang="pt-PT" sz="1700" b="1" dirty="0" smtClean="0">
                <a:latin typeface="Verdana" pitchFamily="34" charset="0"/>
                <a:cs typeface="Times New Roman" pitchFamily="18" charset="0"/>
              </a:rPr>
              <a:t> (</a:t>
            </a:r>
            <a:r>
              <a:rPr lang="pt-PT" sz="1700" b="1" cap="all" dirty="0" smtClean="0">
                <a:latin typeface="Verdana" pitchFamily="34" charset="0"/>
                <a:cs typeface="Times New Roman" pitchFamily="18" charset="0"/>
              </a:rPr>
              <a:t>Comissão das comunidades européias,  </a:t>
            </a:r>
            <a:r>
              <a:rPr lang="pt-PT" sz="1700" b="1" dirty="0" smtClean="0">
                <a:latin typeface="Verdana" pitchFamily="34" charset="0"/>
                <a:cs typeface="Times New Roman" pitchFamily="18" charset="0"/>
              </a:rPr>
              <a:t>2002)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87450" y="260350"/>
            <a:ext cx="4105275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Sistemas de chamada: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Autor-data</a:t>
            </a:r>
          </a:p>
        </p:txBody>
      </p:sp>
      <p:sp>
        <p:nvSpPr>
          <p:cNvPr id="8" name="Texto explicativo em forma de nuvem 7"/>
          <p:cNvSpPr/>
          <p:nvPr/>
        </p:nvSpPr>
        <p:spPr bwMode="auto">
          <a:xfrm>
            <a:off x="6948264" y="2420888"/>
            <a:ext cx="1584325" cy="477837"/>
          </a:xfrm>
          <a:prstGeom prst="cloudCallout">
            <a:avLst>
              <a:gd name="adj1" fmla="val -30145"/>
              <a:gd name="adj2" fmla="val 1007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FF0000"/>
                </a:solidFill>
                <a:latin typeface="Tahoma" pitchFamily="34" charset="0"/>
              </a:rPr>
              <a:t>Exemplos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406A-CEAB-4C5A-A819-455ADC1622EE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Text Box 3"/>
          <p:cNvSpPr txBox="1">
            <a:spLocks noGrp="1" noChangeArrowheads="1"/>
          </p:cNvSpPr>
          <p:nvPr>
            <p:ph sz="quarter" idx="1"/>
          </p:nvPr>
        </p:nvSpPr>
        <p:spPr>
          <a:xfrm>
            <a:off x="395288" y="1989138"/>
            <a:ext cx="8497887" cy="3581400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  <a:flatTx/>
          </a:bodyPr>
          <a:lstStyle/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endParaRPr lang="pt-BR" sz="18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endParaRPr lang="pt-BR" sz="18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pt-BR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Numérico: 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as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citações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devem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ter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uma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numeração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única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e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consecutiva</a:t>
            </a:r>
            <a:endParaRPr lang="en-US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colocadas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acima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do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texto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em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expoente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ou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entre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parênteses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alinhadas</a:t>
            </a:r>
            <a:endParaRPr lang="en-US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ao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texto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			</a:t>
            </a:r>
            <a:endParaRPr lang="pt-BR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1800" b="1" dirty="0" smtClean="0">
                <a:solidFill>
                  <a:srgbClr val="3333FF"/>
                </a:solidFill>
                <a:latin typeface="Verdana" pitchFamily="34" charset="0"/>
              </a:rPr>
              <a:t>No </a:t>
            </a:r>
            <a:r>
              <a:rPr lang="en-US" sz="1800" b="1" dirty="0" err="1" smtClean="0">
                <a:solidFill>
                  <a:srgbClr val="3333FF"/>
                </a:solidFill>
                <a:latin typeface="Verdana" pitchFamily="34" charset="0"/>
              </a:rPr>
              <a:t>texto</a:t>
            </a:r>
            <a:r>
              <a:rPr lang="en-US" sz="1800" dirty="0" smtClean="0">
                <a:solidFill>
                  <a:srgbClr val="3333FF"/>
                </a:solidFill>
                <a:latin typeface="Verdana" pitchFamily="34" charset="0"/>
              </a:rPr>
              <a:t>: </a:t>
            </a:r>
            <a:r>
              <a:rPr lang="pt-BR" sz="1800" dirty="0" smtClean="0">
                <a:latin typeface="Verdana" pitchFamily="34" charset="0"/>
                <a:cs typeface="Times New Roman" pitchFamily="18" charset="0"/>
              </a:rPr>
              <a:t>“fazendo um relatório com algumas notas de rodapé”</a:t>
            </a:r>
            <a:r>
              <a:rPr lang="pt-BR" sz="1800" baseline="30000" dirty="0" smtClean="0">
                <a:latin typeface="Verdana" pitchFamily="34" charset="0"/>
                <a:cs typeface="Times New Roman" pitchFamily="18" charset="0"/>
              </a:rPr>
              <a:t> 1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1800" baseline="30000" dirty="0" smtClean="0"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pt-BR" sz="1800" dirty="0" smtClean="0">
                <a:latin typeface="Verdana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1800" dirty="0" smtClean="0">
              <a:latin typeface="Verdana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1800" b="1" dirty="0" smtClean="0">
                <a:solidFill>
                  <a:srgbClr val="3333FF"/>
                </a:solidFill>
                <a:latin typeface="Verdana" pitchFamily="34" charset="0"/>
                <a:cs typeface="Times New Roman" pitchFamily="18" charset="0"/>
              </a:rPr>
              <a:t>Em nota de rodapé</a:t>
            </a:r>
            <a:r>
              <a:rPr lang="pt-BR" sz="1800" dirty="0" smtClean="0">
                <a:solidFill>
                  <a:srgbClr val="3333FF"/>
                </a:solidFill>
                <a:latin typeface="Verdana" pitchFamily="34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1800" dirty="0">
              <a:solidFill>
                <a:srgbClr val="3333FF"/>
              </a:solidFill>
              <a:latin typeface="Verdana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1800" dirty="0" smtClean="0">
              <a:solidFill>
                <a:srgbClr val="3333FF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aseline="60000" dirty="0" smtClean="0"/>
              <a:t>1</a:t>
            </a:r>
            <a:r>
              <a:rPr lang="en-US" sz="1800" dirty="0" smtClean="0"/>
              <a:t> </a:t>
            </a:r>
            <a:r>
              <a:rPr lang="en-US" sz="1600" dirty="0" err="1" smtClean="0"/>
              <a:t>McGREGOR</a:t>
            </a:r>
            <a:r>
              <a:rPr lang="en-US" sz="1600" dirty="0"/>
              <a:t>, Joy. Teaching the research process: helping students become lifelong </a:t>
            </a:r>
            <a:r>
              <a:rPr lang="en-US" sz="1600" dirty="0" err="1" smtClean="0"/>
              <a:t>leamers</a:t>
            </a:r>
            <a:r>
              <a:rPr lang="en-US" sz="1600" dirty="0" smtClean="0"/>
              <a:t>.    </a:t>
            </a:r>
            <a:r>
              <a:rPr lang="pt-BR" sz="1600" b="1" dirty="0" smtClean="0"/>
              <a:t>NASSP</a:t>
            </a:r>
            <a:r>
              <a:rPr lang="pt-BR" sz="1600" dirty="0"/>
              <a:t>: </a:t>
            </a:r>
            <a:r>
              <a:rPr lang="pt-BR" sz="1600" dirty="0" err="1"/>
              <a:t>Bulletin</a:t>
            </a:r>
            <a:r>
              <a:rPr lang="pt-BR" sz="1600" dirty="0"/>
              <a:t>, </a:t>
            </a:r>
            <a:r>
              <a:rPr lang="pt-BR" sz="1600" dirty="0" err="1"/>
              <a:t>Reston</a:t>
            </a:r>
            <a:r>
              <a:rPr lang="pt-BR" sz="1600" dirty="0"/>
              <a:t>, Mar. 1999. </a:t>
            </a:r>
            <a:r>
              <a:rPr lang="pt-BR" sz="1600" dirty="0" err="1"/>
              <a:t>Disponivel</a:t>
            </a:r>
            <a:r>
              <a:rPr lang="pt-BR" sz="1600" dirty="0"/>
              <a:t> </a:t>
            </a:r>
            <a:r>
              <a:rPr lang="pt-BR" sz="1600" dirty="0" smtClean="0"/>
              <a:t>em: &lt;</a:t>
            </a:r>
            <a:r>
              <a:rPr lang="pt-BR" sz="1600" dirty="0"/>
              <a:t>http://proquest.umi.com/pqdlink&gt;. </a:t>
            </a:r>
            <a:r>
              <a:rPr lang="pt-BR" sz="1600" dirty="0" smtClean="0"/>
              <a:t>Acesso </a:t>
            </a:r>
            <a:r>
              <a:rPr lang="pt-BR" sz="1600" dirty="0"/>
              <a:t>em: 06 ago. 2000</a:t>
            </a:r>
            <a:r>
              <a:rPr lang="pt-BR" sz="1600" dirty="0" smtClean="0"/>
              <a:t>.</a:t>
            </a:r>
            <a:endParaRPr lang="pt-BR" sz="1600" dirty="0" smtClean="0">
              <a:cs typeface="Times New Roman" pitchFamily="18" charset="0"/>
            </a:endParaRPr>
          </a:p>
        </p:txBody>
      </p:sp>
      <p:sp>
        <p:nvSpPr>
          <p:cNvPr id="232453" name="Line 5"/>
          <p:cNvSpPr>
            <a:spLocks noChangeShapeType="1"/>
          </p:cNvSpPr>
          <p:nvPr/>
        </p:nvSpPr>
        <p:spPr bwMode="auto">
          <a:xfrm>
            <a:off x="468313" y="4508500"/>
            <a:ext cx="1728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rgbClr val="79DFDD"/>
            </a:prst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55650" y="333375"/>
            <a:ext cx="3455988" cy="1241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Sistemas de chamada: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Numérico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BB83-35D1-4E7A-8AF0-4D2B4D110556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58</a:t>
            </a:fld>
            <a:endParaRPr lang="pt-BR"/>
          </a:p>
        </p:txBody>
      </p:sp>
      <p:sp>
        <p:nvSpPr>
          <p:cNvPr id="5" name="Texto explicativo em elipse 4"/>
          <p:cNvSpPr/>
          <p:nvPr/>
        </p:nvSpPr>
        <p:spPr>
          <a:xfrm>
            <a:off x="6156176" y="3515326"/>
            <a:ext cx="2556792" cy="1080120"/>
          </a:xfrm>
          <a:prstGeom prst="wedgeEllipseCallout">
            <a:avLst>
              <a:gd name="adj1" fmla="val -92658"/>
              <a:gd name="adj2" fmla="val 3843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1"/>
                </a:solidFill>
              </a:rPr>
              <a:t>Não se usa sistema numérico quando há notas explicativas de rodapé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09600" y="1981200"/>
            <a:ext cx="8229600" cy="4114800"/>
          </a:xfrm>
          <a:solidFill>
            <a:srgbClr val="FFFFFF"/>
          </a:solidFill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1800" dirty="0" smtClean="0">
                <a:latin typeface="Verdana" pitchFamily="34" charset="0"/>
              </a:rPr>
              <a:t>Localizam-se na margem inferior da mesma página;</a:t>
            </a:r>
          </a:p>
          <a:p>
            <a:pPr marL="0" indent="0" algn="just" eaLnBrk="1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1800" dirty="0" smtClean="0">
                <a:latin typeface="Verdana" pitchFamily="34" charset="0"/>
              </a:rPr>
              <a:t>Separadas do texto por um traço contínuo de 5 cm (ABNT, 2011, p.8);</a:t>
            </a:r>
          </a:p>
          <a:p>
            <a:pPr marL="0" indent="0" algn="just" eaLnBrk="1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1800" dirty="0" smtClean="0">
                <a:latin typeface="Verdana" pitchFamily="34" charset="0"/>
              </a:rPr>
              <a:t>Digitadas em espaço simples e fonte menor do que a usada para o texto; </a:t>
            </a:r>
          </a:p>
          <a:p>
            <a:pPr marL="0" indent="0" algn="just" eaLnBrk="1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1800" dirty="0" smtClean="0">
                <a:latin typeface="Verdana" pitchFamily="34" charset="0"/>
              </a:rPr>
              <a:t>Sua numeração é feita em algarismos arábicos e sequencial para todo o documento; </a:t>
            </a:r>
          </a:p>
          <a:p>
            <a:pPr marL="0" indent="0" algn="just" eaLnBrk="1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1800" dirty="0" smtClean="0">
                <a:latin typeface="Verdana" pitchFamily="34" charset="0"/>
              </a:rPr>
              <a:t>As linhas subsequentes devem ser alinhadas abaixo da primeira letra da primeira palavra, de modo a destacar o expoente; </a:t>
            </a:r>
          </a:p>
          <a:p>
            <a:pPr marL="0" indent="0" algn="just" eaLnBrk="1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endParaRPr lang="pt-BR" sz="1800" dirty="0" smtClean="0">
              <a:latin typeface="Verdana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1800" dirty="0" smtClean="0">
                <a:latin typeface="Verdana" pitchFamily="34" charset="0"/>
              </a:rPr>
              <a:t> A primeira citação de uma obra, obrigatoriamente deve ter sua referência completa</a:t>
            </a:r>
            <a:r>
              <a:rPr lang="pt-BR" sz="1800" dirty="0" smtClean="0">
                <a:latin typeface="Tahoma" pitchFamily="34" charset="0"/>
              </a:rPr>
              <a:t>;</a:t>
            </a:r>
            <a:r>
              <a:rPr lang="pt-BR" sz="3500" dirty="0" smtClean="0">
                <a:latin typeface="Tahoma" pitchFamily="34" charset="0"/>
              </a:rPr>
              <a:t> 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87450" y="692150"/>
            <a:ext cx="4105275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Notas de rodapé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3D6B-93DF-4853-976E-F2B618330F4B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59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upo 8"/>
          <p:cNvGrpSpPr>
            <a:grpSpLocks/>
          </p:cNvGrpSpPr>
          <p:nvPr/>
        </p:nvGrpSpPr>
        <p:grpSpPr bwMode="auto">
          <a:xfrm>
            <a:off x="224729" y="333375"/>
            <a:ext cx="8739759" cy="5759921"/>
            <a:chOff x="251520" y="332656"/>
            <a:chExt cx="8497639" cy="5832648"/>
          </a:xfrm>
        </p:grpSpPr>
        <p:sp>
          <p:nvSpPr>
            <p:cNvPr id="183298" name="Comment 2"/>
            <p:cNvSpPr>
              <a:spLocks noChangeArrowheads="1"/>
            </p:cNvSpPr>
            <p:nvPr/>
          </p:nvSpPr>
          <p:spPr bwMode="auto">
            <a:xfrm>
              <a:off x="251520" y="1340749"/>
              <a:ext cx="8497639" cy="3739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FFE5F2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CC0000"/>
                  </a:solidFill>
                  <a:latin typeface="Verdana" pitchFamily="34" charset="0"/>
                </a:rPr>
                <a:t>Mais de três autores</a:t>
              </a:r>
              <a:r>
                <a:rPr lang="pt-BR" sz="1800" b="1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</a:rPr>
                <a:t> *</a:t>
              </a: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1800" dirty="0">
                  <a:solidFill>
                    <a:schemeClr val="tx1"/>
                  </a:solidFill>
                  <a:latin typeface="Verdana" pitchFamily="34" charset="0"/>
                </a:rPr>
                <a:t>BRITO, Edson Vianna </a:t>
              </a:r>
              <a:r>
                <a:rPr lang="pt-BR" sz="1800" dirty="0" err="1">
                  <a:solidFill>
                    <a:schemeClr val="tx1"/>
                  </a:solidFill>
                  <a:latin typeface="Verdana" pitchFamily="34" charset="0"/>
                </a:rPr>
                <a:t>et</a:t>
              </a:r>
              <a:r>
                <a:rPr lang="pt-BR" sz="1800" dirty="0">
                  <a:solidFill>
                    <a:schemeClr val="tx1"/>
                  </a:solidFill>
                  <a:latin typeface="Verdana" pitchFamily="34" charset="0"/>
                </a:rPr>
                <a:t> al. </a:t>
              </a: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pt-BR" sz="18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endParaRPr lang="pt-BR" sz="1800" dirty="0">
                <a:solidFill>
                  <a:srgbClr val="006699"/>
                </a:solidFill>
                <a:latin typeface="Verdana" pitchFamily="34" charset="0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pt-BR" sz="1800" b="1" dirty="0">
                  <a:solidFill>
                    <a:srgbClr val="CC0000"/>
                  </a:solidFill>
                  <a:latin typeface="Verdana" pitchFamily="34" charset="0"/>
                </a:rPr>
                <a:t>Autor desconhecido ou publicação anônima </a:t>
              </a:r>
              <a:r>
                <a:rPr lang="pt-BR" sz="1800" b="1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</a:rPr>
                <a:t>**</a:t>
              </a:r>
            </a:p>
            <a:p>
              <a:pPr>
                <a:lnSpc>
                  <a:spcPct val="115000"/>
                </a:lnSpc>
                <a:defRPr/>
              </a:pPr>
              <a:r>
                <a:rPr lang="pt-BR" sz="1800" dirty="0">
                  <a:solidFill>
                    <a:schemeClr val="tx1"/>
                  </a:solidFill>
                  <a:latin typeface="Verdana" pitchFamily="34" charset="0"/>
                </a:rPr>
                <a:t>A ÉTICA da informação no mercado do ano 2000: o papel da fonte e da  imprensa. </a:t>
              </a:r>
            </a:p>
            <a:p>
              <a:pPr>
                <a:lnSpc>
                  <a:spcPct val="115000"/>
                </a:lnSpc>
                <a:defRPr/>
              </a:pPr>
              <a:endParaRPr lang="pt-BR" sz="18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lnSpc>
                  <a:spcPct val="115000"/>
                </a:lnSpc>
                <a:defRPr/>
              </a:pPr>
              <a:r>
                <a:rPr lang="pt-BR" sz="1800" dirty="0">
                  <a:solidFill>
                    <a:schemeClr val="tx1"/>
                  </a:solidFill>
                  <a:latin typeface="Verdana" pitchFamily="34" charset="0"/>
                </a:rPr>
                <a:t>ENCICLOPÉDIA </a:t>
              </a:r>
              <a:r>
                <a:rPr lang="pt-BR" sz="1800" dirty="0" smtClean="0">
                  <a:solidFill>
                    <a:schemeClr val="tx1"/>
                  </a:solidFill>
                  <a:latin typeface="Verdana" pitchFamily="34" charset="0"/>
                </a:rPr>
                <a:t>Britânica</a:t>
              </a:r>
              <a:endParaRPr lang="pt-BR" sz="1800" dirty="0">
                <a:solidFill>
                  <a:srgbClr val="990033"/>
                </a:solidFill>
                <a:latin typeface="Verdana" pitchFamily="34" charset="0"/>
              </a:endParaRPr>
            </a:p>
            <a:p>
              <a:pPr>
                <a:defRPr/>
              </a:pPr>
              <a:endParaRPr lang="pt-BR" sz="1800" dirty="0">
                <a:solidFill>
                  <a:srgbClr val="006699"/>
                </a:solidFill>
                <a:latin typeface="Verdana" pitchFamily="34" charset="0"/>
              </a:endParaRPr>
            </a:p>
            <a:p>
              <a:pPr>
                <a:defRPr/>
              </a:pPr>
              <a:endParaRPr lang="pt-BR" sz="1800" dirty="0">
                <a:solidFill>
                  <a:srgbClr val="006699"/>
                </a:solidFill>
                <a:latin typeface="Verdana" pitchFamily="34" charset="0"/>
              </a:endParaRPr>
            </a:p>
            <a:p>
              <a:pPr>
                <a:defRPr/>
              </a:pPr>
              <a:endParaRPr lang="pt-BR" sz="1800" dirty="0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5" name="Texto explicativo em forma de nuvem 4"/>
            <p:cNvSpPr/>
            <p:nvPr/>
          </p:nvSpPr>
          <p:spPr bwMode="auto">
            <a:xfrm>
              <a:off x="6155433" y="693030"/>
              <a:ext cx="1582737" cy="477851"/>
            </a:xfrm>
            <a:prstGeom prst="cloudCallout">
              <a:avLst>
                <a:gd name="adj1" fmla="val -30145"/>
                <a:gd name="adj2" fmla="val 100769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Exemplos</a:t>
              </a: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538858" y="332656"/>
              <a:ext cx="2808287" cy="98110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3200" b="1" dirty="0">
                  <a:solidFill>
                    <a:srgbClr val="FFFFFF"/>
                  </a:solidFill>
                </a:rPr>
                <a:t>Autor - 2</a:t>
              </a:r>
            </a:p>
          </p:txBody>
        </p:sp>
        <p:sp>
          <p:nvSpPr>
            <p:cNvPr id="8" name="Up Arrow Callout 9"/>
            <p:cNvSpPr/>
            <p:nvPr/>
          </p:nvSpPr>
          <p:spPr>
            <a:xfrm>
              <a:off x="683320" y="4293586"/>
              <a:ext cx="7345759" cy="1871718"/>
            </a:xfrm>
            <a:prstGeom prst="upArrowCallou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dirty="0" smtClean="0">
                  <a:solidFill>
                    <a:schemeClr val="tx2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pt-BR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pt-BR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pt-BR" dirty="0" smtClean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buFont typeface="Wingdings" pitchFamily="2" charset="2"/>
                <a:buNone/>
                <a:defRPr/>
              </a:pPr>
              <a:r>
                <a:rPr lang="pt-BR" sz="1800" b="1" dirty="0" smtClean="0">
                  <a:solidFill>
                    <a:schemeClr val="accent1"/>
                  </a:solidFill>
                  <a:latin typeface="Trebuchet MS" pitchFamily="34" charset="0"/>
                </a:rPr>
                <a:t>*</a:t>
              </a:r>
              <a:r>
                <a:rPr lang="pt-BR" b="1" dirty="0" smtClean="0">
                  <a:solidFill>
                    <a:schemeClr val="tx1"/>
                  </a:solidFill>
                  <a:latin typeface="Trebuchet MS" pitchFamily="34" charset="0"/>
                </a:rPr>
                <a:t> Mais de três autores lista-se o primeiro, seguido da expressão [et al.]</a:t>
              </a:r>
            </a:p>
            <a:p>
              <a:pPr>
                <a:buFont typeface="Wingdings" pitchFamily="2" charset="2"/>
                <a:buNone/>
                <a:defRPr/>
              </a:pPr>
              <a:r>
                <a:rPr lang="pt-BR" sz="1800" b="1" i="1" dirty="0" smtClean="0">
                  <a:solidFill>
                    <a:schemeClr val="accent1"/>
                  </a:solidFill>
                  <a:latin typeface="Trebuchet MS" pitchFamily="34" charset="0"/>
                </a:rPr>
                <a:t>* * </a:t>
              </a:r>
              <a:r>
                <a:rPr lang="pt-BR" b="1" dirty="0" smtClean="0">
                  <a:solidFill>
                    <a:schemeClr val="tx1"/>
                  </a:solidFill>
                  <a:latin typeface="Trebuchet MS" pitchFamily="34" charset="0"/>
                </a:rPr>
                <a:t>Quando o autor da obra for desconhecido, a entrada deve ser feita pela primeira palavra do título em letras maiúsculas.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dirty="0" smtClean="0">
                  <a:solidFill>
                    <a:schemeClr val="tx1"/>
                  </a:solidFill>
                  <a:latin typeface="Trebuchet MS" pitchFamily="34" charset="0"/>
                </a:rPr>
                <a:t>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pt-BR" dirty="0" smtClean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pt-BR" dirty="0" smtClean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en-US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B119-02BA-416B-8D36-FAEDF6DB896D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412776"/>
            <a:ext cx="8458200" cy="4759424"/>
          </a:xfrm>
          <a:solidFill>
            <a:srgbClr val="FFFFFF"/>
          </a:solidFill>
          <a:ln>
            <a:solidFill>
              <a:srgbClr val="000000"/>
            </a:solidFill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ink LET" pitchFamily="2"/>
              </a:rPr>
              <a:t>Ibidem – ibid.</a:t>
            </a:r>
            <a:r>
              <a:rPr lang="pt-BR" sz="1800" dirty="0" smtClean="0">
                <a:latin typeface="Boink LET" pitchFamily="2"/>
              </a:rPr>
              <a:t> </a:t>
            </a:r>
            <a:r>
              <a:rPr lang="pt-BR" sz="1800" dirty="0" smtClean="0">
                <a:latin typeface="Arial" pitchFamily="34" charset="0"/>
              </a:rPr>
              <a:t>[ na mesma obra] - Usado quando se faz várias citações seguidas,  de um mesmo documento.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 smtClean="0">
                <a:latin typeface="Arial" pitchFamily="34" charset="0"/>
              </a:rPr>
              <a:t>              </a:t>
            </a:r>
            <a:r>
              <a:rPr lang="pt-BR" sz="1800" baseline="30000" dirty="0" smtClean="0">
                <a:latin typeface="Arial" pitchFamily="34" charset="0"/>
              </a:rPr>
              <a:t>5</a:t>
            </a:r>
            <a:r>
              <a:rPr lang="pt-BR" sz="1800" dirty="0" smtClean="0">
                <a:latin typeface="Arial" pitchFamily="34" charset="0"/>
              </a:rPr>
              <a:t> Silva, 1980, p.120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800" dirty="0" smtClean="0">
                <a:latin typeface="Arial" pitchFamily="34" charset="0"/>
              </a:rPr>
              <a:t>	                       </a:t>
            </a:r>
            <a:r>
              <a:rPr lang="pt-BR" sz="1800" baseline="30000" dirty="0" smtClean="0">
                <a:latin typeface="Arial" pitchFamily="34" charset="0"/>
              </a:rPr>
              <a:t>6</a:t>
            </a:r>
            <a:r>
              <a:rPr lang="pt-BR" sz="1800" dirty="0" smtClean="0">
                <a:latin typeface="Arial" pitchFamily="34" charset="0"/>
              </a:rPr>
              <a:t> Ibid., p.132	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Idem – Id.</a:t>
            </a:r>
            <a:r>
              <a:rPr lang="pt-BR" sz="1800" dirty="0" smtClean="0">
                <a:latin typeface="Arial" pitchFamily="34" charset="0"/>
              </a:rPr>
              <a:t> [ do mesmo autor] - Obras diferentes do mesmo autor. 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baseline="30000" dirty="0" smtClean="0">
                <a:latin typeface="Arial" pitchFamily="34" charset="0"/>
              </a:rPr>
              <a:t>                     5</a:t>
            </a:r>
            <a:r>
              <a:rPr lang="pt-BR" sz="1800" dirty="0" smtClean="0">
                <a:latin typeface="Arial" pitchFamily="34" charset="0"/>
              </a:rPr>
              <a:t> Silva, 1980, p. 132                                                                                                	</a:t>
            </a:r>
            <a:r>
              <a:rPr lang="pt-BR" sz="1800" baseline="30000" dirty="0" smtClean="0">
                <a:latin typeface="Arial" pitchFamily="34" charset="0"/>
              </a:rPr>
              <a:t>6</a:t>
            </a:r>
            <a:r>
              <a:rPr lang="pt-BR" sz="1800" dirty="0" smtClean="0">
                <a:latin typeface="Arial" pitchFamily="34" charset="0"/>
              </a:rPr>
              <a:t> Id., 1992, p. 132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Opus </a:t>
            </a:r>
            <a:r>
              <a:rPr 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citatum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- op. cit.</a:t>
            </a:r>
            <a:r>
              <a:rPr lang="pt-BR" sz="1800" dirty="0" smtClean="0">
                <a:latin typeface="Arial" pitchFamily="34" charset="0"/>
              </a:rPr>
              <a:t> [obra citada] - Refere-se à obra citada anteriormente, página diferente, quando houver intercalação de outras notas. 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 smtClean="0">
                <a:latin typeface="Arial" pitchFamily="34" charset="0"/>
              </a:rPr>
              <a:t>             </a:t>
            </a:r>
            <a:r>
              <a:rPr lang="pt-BR" sz="1800" baseline="30000" dirty="0" smtClean="0">
                <a:latin typeface="Arial" pitchFamily="34" charset="0"/>
              </a:rPr>
              <a:t>5</a:t>
            </a:r>
            <a:r>
              <a:rPr lang="pt-BR" sz="1800" dirty="0" smtClean="0">
                <a:latin typeface="Arial" pitchFamily="34" charset="0"/>
              </a:rPr>
              <a:t> Silva, 1980, p.23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 smtClean="0">
                <a:latin typeface="Arial" pitchFamily="34" charset="0"/>
              </a:rPr>
              <a:t>             </a:t>
            </a:r>
            <a:r>
              <a:rPr lang="pt-BR" sz="1800" baseline="30000" dirty="0" smtClean="0">
                <a:latin typeface="Arial" pitchFamily="34" charset="0"/>
              </a:rPr>
              <a:t>6</a:t>
            </a:r>
            <a:r>
              <a:rPr lang="pt-BR" sz="1800" dirty="0" smtClean="0">
                <a:latin typeface="Arial" pitchFamily="34" charset="0"/>
              </a:rPr>
              <a:t> Pereira, 1991, p.213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 smtClean="0">
                <a:latin typeface="Arial" pitchFamily="34" charset="0"/>
              </a:rPr>
              <a:t>             </a:t>
            </a:r>
            <a:r>
              <a:rPr lang="pt-BR" sz="1800" baseline="30000" dirty="0" smtClean="0">
                <a:latin typeface="Arial" pitchFamily="34" charset="0"/>
              </a:rPr>
              <a:t>7</a:t>
            </a:r>
            <a:r>
              <a:rPr lang="pt-BR" sz="1800" dirty="0" smtClean="0">
                <a:latin typeface="Arial" pitchFamily="34" charset="0"/>
              </a:rPr>
              <a:t> Silva, op. cit.,  p. 93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Locus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citatum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– loc. cit.</a:t>
            </a:r>
            <a:r>
              <a:rPr lang="pt-BR" sz="1800" dirty="0" smtClean="0">
                <a:latin typeface="Arial" pitchFamily="34" charset="0"/>
              </a:rPr>
              <a:t> [lugar citado] - Refere-se a mesma página de uma obra citada anteriormente, quando houver intercalação de outras notas.                                 		</a:t>
            </a:r>
            <a:r>
              <a:rPr lang="pt-BR" sz="1800" baseline="30000" dirty="0" smtClean="0">
                <a:latin typeface="Arial" pitchFamily="34" charset="0"/>
              </a:rPr>
              <a:t>5</a:t>
            </a:r>
            <a:r>
              <a:rPr lang="pt-BR" sz="1800" dirty="0" smtClean="0">
                <a:latin typeface="Arial" pitchFamily="34" charset="0"/>
              </a:rPr>
              <a:t> Silva, 1995, p. 120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 smtClean="0">
                <a:latin typeface="Arial" pitchFamily="34" charset="0"/>
              </a:rPr>
              <a:t>              </a:t>
            </a:r>
            <a:r>
              <a:rPr lang="pt-BR" sz="1800" baseline="30000" dirty="0" smtClean="0">
                <a:latin typeface="Arial" pitchFamily="34" charset="0"/>
              </a:rPr>
              <a:t>6</a:t>
            </a:r>
            <a:r>
              <a:rPr lang="pt-BR" sz="1800" dirty="0" smtClean="0">
                <a:latin typeface="Arial" pitchFamily="34" charset="0"/>
              </a:rPr>
              <a:t> Pereira, 1994, p.132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 smtClean="0">
                <a:latin typeface="Arial" pitchFamily="34" charset="0"/>
              </a:rPr>
              <a:t>              </a:t>
            </a:r>
            <a:r>
              <a:rPr lang="pt-BR" sz="1800" baseline="30000" dirty="0" smtClean="0">
                <a:latin typeface="Arial" pitchFamily="34" charset="0"/>
              </a:rPr>
              <a:t>7</a:t>
            </a:r>
            <a:r>
              <a:rPr lang="pt-BR" sz="1800" dirty="0" smtClean="0">
                <a:latin typeface="Arial" pitchFamily="34" charset="0"/>
              </a:rPr>
              <a:t> Silva, loc. Cit.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87450" y="0"/>
            <a:ext cx="4105275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Expressões latinas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C8F2-E5CE-4BF7-8DC0-5534720ED95D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60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2060848"/>
            <a:ext cx="8784976" cy="432048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None/>
            </a:pPr>
            <a:r>
              <a:rPr lang="pt-BR" sz="2400" dirty="0" smtClean="0"/>
              <a:t>	</a:t>
            </a:r>
            <a:r>
              <a:rPr lang="pt-BR" sz="1400" dirty="0" smtClean="0">
                <a:latin typeface="+mj-lt"/>
              </a:rPr>
              <a:t>ASSOCIAÇÃO BRASILEIRA DE NORMAS TÉCNICAS. </a:t>
            </a:r>
            <a:r>
              <a:rPr lang="pt-BR" sz="1400" b="1" dirty="0" smtClean="0">
                <a:latin typeface="+mj-lt"/>
              </a:rPr>
              <a:t>NBR 6023</a:t>
            </a:r>
            <a:r>
              <a:rPr lang="pt-BR" sz="1400" dirty="0" smtClean="0">
                <a:latin typeface="+mj-lt"/>
              </a:rPr>
              <a:t>: Informação e documentação: Referências: Elaboração. Rio de Janeiro, 2002a. 24 p. Disponível em: &lt;http://www.bu.ufsc.br/consultasAcessos/SABERBasesAcessoRestrito.html &gt;. Acesso em: 28 fev. 2012.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endParaRPr lang="pt-BR" sz="14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sz="1400" dirty="0" smtClean="0">
                <a:latin typeface="+mj-lt"/>
              </a:rPr>
              <a:t>	 ASSOCIAÇÃO BRASILEIRA DE NORMAS TÉCNICAS. </a:t>
            </a:r>
            <a:r>
              <a:rPr lang="pt-BR" sz="1400" b="1" dirty="0" smtClean="0">
                <a:latin typeface="+mj-lt"/>
              </a:rPr>
              <a:t>NBR 10520: </a:t>
            </a:r>
            <a:r>
              <a:rPr lang="pt-BR" sz="1400" dirty="0" smtClean="0">
                <a:latin typeface="+mj-lt"/>
              </a:rPr>
              <a:t>Informação e documentação: Citação em documentos:  Apresentação. Rio de Janeiro, 2002b.  7 p. Disponível em: &lt;http://www.bu.ufsc.br/consultasAcessos/SABERBasesAcessoRestrito.html&gt;. Acesso em: 28 fev. 2012.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pt-BR" sz="14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sz="1400" dirty="0" smtClean="0">
                <a:latin typeface="+mj-lt"/>
              </a:rPr>
              <a:t>	 ASSOCIAÇÃO BRASILEIRA DE NORMAS TÉCNICAS.  </a:t>
            </a:r>
            <a:r>
              <a:rPr lang="pt-BR" sz="1400" b="1" dirty="0" smtClean="0">
                <a:latin typeface="+mj-lt"/>
              </a:rPr>
              <a:t>NBR 14724:</a:t>
            </a:r>
            <a:r>
              <a:rPr lang="pt-BR" sz="1400" dirty="0" smtClean="0">
                <a:latin typeface="+mj-lt"/>
              </a:rPr>
              <a:t> Informação e documentação : Trabalhos acadêmicos : Apresentação.  3. ed.  Rio de Janeiro , 2011. 11 p.  Disponível em: &lt;http://www.bu.ufsc.br/consultasAcessos/SABERBasesAcessoRestrito.html&gt;. Acesso em: 28 fev. 2012.</a:t>
            </a:r>
          </a:p>
          <a:p>
            <a:pPr>
              <a:spcBef>
                <a:spcPts val="0"/>
              </a:spcBef>
              <a:buNone/>
            </a:pPr>
            <a:endParaRPr lang="pt-BR" sz="1400" dirty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sz="1400" dirty="0" smtClean="0">
                <a:latin typeface="+mj-lt"/>
              </a:rPr>
              <a:t>	</a:t>
            </a:r>
            <a:r>
              <a:rPr lang="pt-BR" sz="1400" dirty="0"/>
              <a:t>INFORMATION </a:t>
            </a:r>
            <a:r>
              <a:rPr lang="pt-BR" sz="1400" dirty="0" err="1"/>
              <a:t>overload</a:t>
            </a:r>
            <a:r>
              <a:rPr lang="pt-BR" sz="1400" dirty="0"/>
              <a:t>. Disponível em: &lt;http://virtual.mjc.edu/mjclibrary/Tutorial/information_overload.jpg&gt;. Acesso em: 06 fev. 2012</a:t>
            </a:r>
            <a:r>
              <a:rPr lang="pt-BR" sz="1400" dirty="0" smtClean="0"/>
              <a:t>.</a:t>
            </a:r>
            <a:r>
              <a:rPr lang="pt-BR" sz="1400" dirty="0" smtClean="0">
                <a:latin typeface="+mj-lt"/>
              </a:rPr>
              <a:t>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pt-BR" sz="1400" dirty="0" smtClean="0">
              <a:latin typeface="+mj-lt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pt-BR" sz="1400" dirty="0" smtClean="0">
                <a:latin typeface="+mj-lt"/>
              </a:rPr>
              <a:t>	P</a:t>
            </a:r>
            <a:r>
              <a:rPr lang="pt-BR" sz="1400" dirty="0" smtClean="0">
                <a:latin typeface="+mj-lt"/>
                <a:cs typeface="Times New Roman" pitchFamily="18" charset="0"/>
              </a:rPr>
              <a:t>ANPLONA, Vitor. </a:t>
            </a:r>
            <a:r>
              <a:rPr lang="pt-BR" sz="1400" b="1" dirty="0" err="1" smtClean="0">
                <a:latin typeface="+mj-lt"/>
                <a:cs typeface="Times New Roman" pitchFamily="18" charset="0"/>
              </a:rPr>
              <a:t>Autoplágio</a:t>
            </a:r>
            <a:r>
              <a:rPr lang="pt-BR" sz="1400" dirty="0" smtClean="0">
                <a:latin typeface="+mj-lt"/>
                <a:cs typeface="Times New Roman" pitchFamily="18" charset="0"/>
              </a:rPr>
              <a:t>. Disponível em: &lt;http://vitorpamplona.com/wiki/Autopl%C3%A1gio&gt;. Acesso em: 20 set. 2011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pt-BR" sz="1400" dirty="0" smtClean="0"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pt-BR" sz="1400" dirty="0" smtClean="0">
                <a:latin typeface="+mj-lt"/>
              </a:rPr>
              <a:t>	PORTO, C. M.;  SILVA, C. L. </a:t>
            </a:r>
            <a:r>
              <a:rPr lang="pt-BR" sz="1400" dirty="0" err="1" smtClean="0">
                <a:latin typeface="+mj-lt"/>
              </a:rPr>
              <a:t>da.</a:t>
            </a:r>
            <a:r>
              <a:rPr lang="pt-BR" sz="1400" dirty="0" smtClean="0">
                <a:latin typeface="+mj-lt"/>
              </a:rPr>
              <a:t>  Artigo científico: das partes para o todo. </a:t>
            </a:r>
            <a:r>
              <a:rPr lang="pt-BR" sz="1400" b="1" dirty="0" smtClean="0">
                <a:latin typeface="+mj-lt"/>
              </a:rPr>
              <a:t>Diálogos &amp; Ciência</a:t>
            </a:r>
            <a:r>
              <a:rPr lang="pt-BR" sz="1400" dirty="0" smtClean="0">
                <a:latin typeface="+mj-lt"/>
              </a:rPr>
              <a:t>, Feira de Santana, v.1, n.1, p. 1-8, dez. 2002. Disponível em:&lt; http://www.ftc.br/revistafsc&gt;. Acesso em: 20 jul. 2000.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5536" y="188640"/>
            <a:ext cx="3384550" cy="9794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Referências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84168" y="6381328"/>
            <a:ext cx="2667000" cy="365125"/>
          </a:xfrm>
        </p:spPr>
        <p:txBody>
          <a:bodyPr/>
          <a:lstStyle/>
          <a:p>
            <a:fld id="{39024BC6-AE29-4438-87F5-4408E6C361BE}" type="datetime1">
              <a:rPr lang="pt-BR" smtClean="0"/>
              <a:t>23/08/2017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5421083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61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6450B72-4B91-4742-B260-CE358242DCC9}" type="slidenum">
              <a:rPr lang="pt-BR" sz="1200"/>
              <a:pPr>
                <a:defRPr/>
              </a:pPr>
              <a:t>62</a:t>
            </a:fld>
            <a:endParaRPr lang="pt-BR" dirty="0"/>
          </a:p>
        </p:txBody>
      </p:sp>
      <p:sp>
        <p:nvSpPr>
          <p:cNvPr id="41990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612775" y="1928814"/>
            <a:ext cx="8153400" cy="4167187"/>
          </a:xfrm>
        </p:spPr>
        <p:txBody>
          <a:bodyPr/>
          <a:lstStyle/>
          <a:p>
            <a:pPr algn="ctr" eaLnBrk="1" hangingPunct="1">
              <a:buFont typeface="+mj-lt"/>
              <a:buNone/>
            </a:pPr>
            <a:endParaRPr lang="pt-BR" dirty="0" smtClean="0"/>
          </a:p>
          <a:p>
            <a:pPr algn="ctr" eaLnBrk="1" hangingPunct="1">
              <a:buFont typeface="+mj-lt"/>
              <a:buNone/>
            </a:pPr>
            <a:endParaRPr lang="pt-BR" sz="4800" dirty="0" smtClean="0"/>
          </a:p>
          <a:p>
            <a:pPr eaLnBrk="1" hangingPunct="1">
              <a:buFont typeface="Georgia" pitchFamily="18" charset="0"/>
              <a:buChar char="•"/>
            </a:pPr>
            <a:endParaRPr lang="pt-BR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827584" y="2060848"/>
            <a:ext cx="7810555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hangingPunct="1">
              <a:buFont typeface="+mj-lt"/>
              <a:buNone/>
            </a:pPr>
            <a:r>
              <a:rPr lang="pt-BR" sz="6000" b="1" dirty="0" smtClean="0"/>
              <a:t>OBRIGADA!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5576" y="3080413"/>
            <a:ext cx="78105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1" hangingPunct="1">
              <a:buFontTx/>
              <a:buNone/>
            </a:pPr>
            <a:r>
              <a:rPr lang="pt-BR" sz="2600" b="1" dirty="0" smtClean="0">
                <a:solidFill>
                  <a:schemeClr val="tx1"/>
                </a:solidFill>
                <a:latin typeface="Georgia" pitchFamily="18" charset="0"/>
              </a:rPr>
              <a:t>Dúvidas e informações</a:t>
            </a:r>
          </a:p>
          <a:p>
            <a:pPr marL="0" lvl="1" algn="ctr" eaLnBrk="1" hangingPunct="1">
              <a:buFontTx/>
              <a:buNone/>
            </a:pPr>
            <a:r>
              <a:rPr lang="pt-BR" sz="2600" dirty="0" smtClean="0">
                <a:latin typeface="Tahona"/>
              </a:rPr>
              <a:t>ref.bu@contato.ufsc.br </a:t>
            </a:r>
          </a:p>
          <a:p>
            <a:pPr marL="0" lvl="1" algn="ctr" eaLnBrk="1" hangingPunct="1">
              <a:buFontTx/>
              <a:buNone/>
            </a:pPr>
            <a:r>
              <a:rPr lang="pt-BR" sz="2600" dirty="0" smtClean="0">
                <a:latin typeface="Tahona"/>
              </a:rPr>
              <a:t>bdados.bu@contato.ufsc.br</a:t>
            </a:r>
          </a:p>
          <a:p>
            <a:pPr marL="0" lvl="1" algn="ctr" eaLnBrk="1" hangingPunct="1">
              <a:buFontTx/>
              <a:buNone/>
            </a:pPr>
            <a:endParaRPr lang="pt-BR" sz="2600" dirty="0" smtClean="0">
              <a:latin typeface="Tahona"/>
            </a:endParaRPr>
          </a:p>
          <a:p>
            <a:pPr marL="0" lvl="1" algn="ctr" eaLnBrk="1" hangingPunct="1">
              <a:buFontTx/>
              <a:buNone/>
            </a:pPr>
            <a:r>
              <a:rPr lang="pt-BR" sz="2600" dirty="0" smtClean="0">
                <a:latin typeface="Tahona"/>
              </a:rPr>
              <a:t>Fone: 3721-6470</a:t>
            </a:r>
          </a:p>
          <a:p>
            <a:pPr marL="0" lvl="1" algn="ctr" eaLnBrk="1" hangingPunct="1">
              <a:buFontTx/>
              <a:buNone/>
            </a:pPr>
            <a:endParaRPr lang="pt-BR" sz="2600" dirty="0" smtClean="0">
              <a:latin typeface="Tahona"/>
            </a:endParaRPr>
          </a:p>
          <a:p>
            <a:pPr marL="0" lvl="1" algn="r" eaLnBrk="1" hangingPunct="1">
              <a:buFontTx/>
              <a:buNone/>
            </a:pPr>
            <a:r>
              <a:rPr lang="pt-BR" sz="2600" dirty="0" smtClean="0">
                <a:latin typeface="Tahona"/>
              </a:rPr>
              <a:t>Maria </a:t>
            </a:r>
            <a:r>
              <a:rPr lang="pt-BR" sz="2600" dirty="0" err="1" smtClean="0">
                <a:latin typeface="Tahona"/>
              </a:rPr>
              <a:t>Bernardete</a:t>
            </a:r>
            <a:r>
              <a:rPr lang="pt-BR" sz="2600" dirty="0" smtClean="0">
                <a:latin typeface="Tahona"/>
              </a:rPr>
              <a:t> Martins Alves</a:t>
            </a:r>
          </a:p>
          <a:p>
            <a:pPr marL="0" lvl="1" algn="r" eaLnBrk="1" hangingPunct="1">
              <a:buFontTx/>
              <a:buNone/>
            </a:pPr>
            <a:r>
              <a:rPr lang="pt-BR" sz="2600" dirty="0" err="1" smtClean="0">
                <a:latin typeface="Tahona"/>
              </a:rPr>
              <a:t>Karyn</a:t>
            </a:r>
            <a:r>
              <a:rPr lang="pt-BR" sz="2600" dirty="0" smtClean="0">
                <a:latin typeface="Tahona"/>
              </a:rPr>
              <a:t> </a:t>
            </a:r>
            <a:r>
              <a:rPr lang="pt-BR" sz="2600" dirty="0" err="1" smtClean="0">
                <a:latin typeface="Tahona"/>
              </a:rPr>
              <a:t>Munyk</a:t>
            </a:r>
            <a:r>
              <a:rPr lang="pt-BR" sz="2600" dirty="0" smtClean="0">
                <a:latin typeface="Tahona"/>
              </a:rPr>
              <a:t> </a:t>
            </a:r>
            <a:r>
              <a:rPr lang="pt-BR" sz="2600" dirty="0" err="1" smtClean="0">
                <a:latin typeface="Tahona"/>
              </a:rPr>
              <a:t>Lehmkuhl</a:t>
            </a:r>
            <a:endParaRPr lang="pt-BR" sz="2600" dirty="0" smtClean="0">
              <a:latin typeface="Tahona"/>
            </a:endParaRPr>
          </a:p>
          <a:p>
            <a:pPr marL="0" lvl="1" algn="ctr" eaLnBrk="1" hangingPunct="1">
              <a:buFontTx/>
              <a:buNone/>
            </a:pPr>
            <a:endParaRPr lang="pt-BR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8313" y="1557338"/>
            <a:ext cx="8208962" cy="3582519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C00000"/>
                </a:solidFill>
                <a:latin typeface="Verdana" pitchFamily="34" charset="0"/>
              </a:rPr>
              <a:t>OUTRAS RESPONSABILIDADES: Organizadores, compiladores, editores, adaptadores, etc.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sz="1800" b="1" dirty="0">
              <a:solidFill>
                <a:srgbClr val="C00000"/>
              </a:solidFill>
              <a:latin typeface="Verdana" pitchFamily="34" charset="0"/>
            </a:endParaRPr>
          </a:p>
          <a:p>
            <a:pPr lvl="1">
              <a:defRPr/>
            </a:pPr>
            <a:r>
              <a:rPr lang="pt-BR" sz="1800" dirty="0">
                <a:solidFill>
                  <a:schemeClr val="tx1"/>
                </a:solidFill>
                <a:latin typeface="Verdana" pitchFamily="34" charset="0"/>
              </a:rPr>
              <a:t>BOSI, Alfredo (Org.). </a:t>
            </a:r>
          </a:p>
          <a:p>
            <a:pPr>
              <a:spcBef>
                <a:spcPct val="50000"/>
              </a:spcBef>
              <a:defRPr/>
            </a:pPr>
            <a:r>
              <a:rPr lang="pt-BR" sz="1800" dirty="0">
                <a:solidFill>
                  <a:schemeClr val="tx1"/>
                </a:solidFill>
                <a:latin typeface="Verdana" pitchFamily="34" charset="0"/>
              </a:rPr>
              <a:t>	No texto: De acordo com Bosi (1978)  </a:t>
            </a:r>
            <a:r>
              <a:rPr lang="pt-BR" sz="1800" dirty="0" smtClean="0">
                <a:solidFill>
                  <a:schemeClr val="tx1"/>
                </a:solidFill>
                <a:latin typeface="Verdana" pitchFamily="34" charset="0"/>
              </a:rPr>
              <a:t>ou  </a:t>
            </a:r>
            <a:r>
              <a:rPr lang="pt-BR" sz="1800" dirty="0">
                <a:solidFill>
                  <a:schemeClr val="tx1"/>
                </a:solidFill>
                <a:latin typeface="Verdana" pitchFamily="34" charset="0"/>
              </a:rPr>
              <a:t>(BOSI, 1978)</a:t>
            </a:r>
          </a:p>
          <a:p>
            <a:pPr>
              <a:spcBef>
                <a:spcPct val="50000"/>
              </a:spcBef>
              <a:defRPr/>
            </a:pPr>
            <a:endParaRPr lang="pt-BR" sz="180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80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80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750" y="333375"/>
            <a:ext cx="2808288" cy="97948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Autor - 3</a:t>
            </a:r>
          </a:p>
        </p:txBody>
      </p:sp>
      <p:sp>
        <p:nvSpPr>
          <p:cNvPr id="7" name="Up Arrow Callout 9"/>
          <p:cNvSpPr/>
          <p:nvPr/>
        </p:nvSpPr>
        <p:spPr>
          <a:xfrm>
            <a:off x="539750" y="3645247"/>
            <a:ext cx="7848600" cy="223202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634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Em geral, uma obra  elaborada  por  vários  autores, porém tendo um responsável (organizador, editor, compilador, etc.), a entrada da obra é feita pelo nome do responsável, seguida da abreviação, </a:t>
            </a:r>
            <a:r>
              <a:rPr lang="pt-BR" b="1" dirty="0" smtClean="0">
                <a:solidFill>
                  <a:srgbClr val="D80E69"/>
                </a:solidFill>
                <a:latin typeface="Verdana" pitchFamily="34" charset="0"/>
              </a:rPr>
              <a:t>no singular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, da função a ele atribuída, entre parênteses: Coordenador (Coord.), Organizador (Org.); Adaptador (Adapt.); Editor (Ed.); Compilador (Comp.), etc. </a:t>
            </a:r>
            <a:endPara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C08D-A2B9-4C02-BAED-D083C852A279}" type="datetime1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288" y="1484313"/>
            <a:ext cx="8426450" cy="263207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C00000"/>
                </a:solidFill>
                <a:latin typeface="Verdana" pitchFamily="34" charset="0"/>
              </a:rPr>
              <a:t>ENTIDADE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-  </a:t>
            </a:r>
            <a:r>
              <a:rPr lang="pt-BR" b="1" dirty="0">
                <a:solidFill>
                  <a:srgbClr val="0070C0"/>
                </a:solidFill>
                <a:latin typeface="Verdana" pitchFamily="34" charset="0"/>
              </a:rPr>
              <a:t>obras de responsabilidade de, empresas, associações, congressos, seminários, órgãos governamentais, etc.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sz="1800" b="1" dirty="0">
              <a:solidFill>
                <a:srgbClr val="C00000"/>
              </a:solidFill>
              <a:latin typeface="Verdana" pitchFamily="34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pt-BR" dirty="0">
                <a:solidFill>
                  <a:schemeClr val="tx1"/>
                </a:solidFill>
                <a:latin typeface="Verdana" pitchFamily="34" charset="0"/>
              </a:rPr>
              <a:t>UNIVERSIDADE FEDERAL DE SANTA CATARINA. Faculdade de Jornalismo</a:t>
            </a:r>
          </a:p>
          <a:p>
            <a:pPr lvl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Verdana" pitchFamily="34" charset="0"/>
              </a:rPr>
              <a:t>ASSOCIAÇÃO BRASILEIRA DE NORMAS TÉCNICAS</a:t>
            </a:r>
          </a:p>
          <a:p>
            <a:pPr lvl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Verdana" pitchFamily="34" charset="0"/>
              </a:rPr>
              <a:t>CONGRESSO BRASILEIRO DE BIBLIOTECONOMIA E DOCUMENTAÇÃO</a:t>
            </a:r>
          </a:p>
          <a:p>
            <a:pPr lvl="1">
              <a:defRPr/>
            </a:pPr>
            <a:endParaRPr lang="pt-BR" dirty="0">
              <a:solidFill>
                <a:schemeClr val="tx1"/>
              </a:solidFill>
              <a:latin typeface="Verdana" pitchFamily="34" charset="0"/>
            </a:endParaRPr>
          </a:p>
          <a:p>
            <a:pPr lvl="1">
              <a:defRPr/>
            </a:pPr>
            <a:endParaRPr lang="pt-BR" dirty="0">
              <a:solidFill>
                <a:schemeClr val="tx1"/>
              </a:solidFill>
              <a:latin typeface="Verdana" pitchFamily="34" charset="0"/>
            </a:endParaRPr>
          </a:p>
          <a:p>
            <a:pPr lvl="1">
              <a:defRPr/>
            </a:pPr>
            <a:endParaRPr lang="pt-BR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750" y="333375"/>
            <a:ext cx="2808288" cy="863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Autor - 4</a:t>
            </a:r>
          </a:p>
        </p:txBody>
      </p:sp>
      <p:sp>
        <p:nvSpPr>
          <p:cNvPr id="7" name="Up Arrow Callout 9"/>
          <p:cNvSpPr/>
          <p:nvPr/>
        </p:nvSpPr>
        <p:spPr>
          <a:xfrm>
            <a:off x="1403350" y="3933825"/>
            <a:ext cx="5472113" cy="1655763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Em geral, essas obras têm entrada, pelo próprio nome, por extenso em letras maiúsculas, considerando a subordinação hierárquica, quando houver.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6A96-22AB-4AAE-B244-CC2F87E27CEA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em forma de nuvem 4"/>
          <p:cNvSpPr/>
          <p:nvPr/>
        </p:nvSpPr>
        <p:spPr bwMode="auto">
          <a:xfrm>
            <a:off x="4427538" y="2133600"/>
            <a:ext cx="1582737" cy="434975"/>
          </a:xfrm>
          <a:prstGeom prst="cloudCallout">
            <a:avLst>
              <a:gd name="adj1" fmla="val -30145"/>
              <a:gd name="adj2" fmla="val 10076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Exemplos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750" y="333375"/>
            <a:ext cx="2808288" cy="7921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Autor - 5</a:t>
            </a:r>
          </a:p>
        </p:txBody>
      </p:sp>
      <p:sp>
        <p:nvSpPr>
          <p:cNvPr id="10245" name="Retângulo 7"/>
          <p:cNvSpPr>
            <a:spLocks noChangeArrowheads="1"/>
          </p:cNvSpPr>
          <p:nvPr/>
        </p:nvSpPr>
        <p:spPr bwMode="auto">
          <a:xfrm>
            <a:off x="395288" y="1341438"/>
            <a:ext cx="8426450" cy="30400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b="1" dirty="0">
                <a:solidFill>
                  <a:srgbClr val="C00000"/>
                </a:solidFill>
                <a:latin typeface="Verdana" pitchFamily="34" charset="0"/>
              </a:rPr>
              <a:t>ENTIDADE GOVERNAMENTAL</a:t>
            </a:r>
            <a:endParaRPr lang="pt-BR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b="1" dirty="0">
                <a:latin typeface="Arial" pitchFamily="34" charset="0"/>
              </a:rPr>
              <a:t>Obras de responsabilidade de órgãos governamentais da administração direta: Ministérios, Secretarias e outros.</a:t>
            </a:r>
            <a:endParaRPr lang="pt-BR" dirty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pt-BR" sz="1800" b="1" dirty="0">
              <a:solidFill>
                <a:srgbClr val="C000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dirty="0">
                <a:solidFill>
                  <a:schemeClr val="tx1"/>
                </a:solidFill>
              </a:rPr>
              <a:t>	BRASIL.  Ministério da Educação. Secretaria de Cultura.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dirty="0">
                <a:solidFill>
                  <a:schemeClr val="tx1"/>
                </a:solidFill>
              </a:rPr>
              <a:t>	SANTA CATARINA. Secretaria do Trabalho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dirty="0">
                <a:solidFill>
                  <a:schemeClr val="tx1"/>
                </a:solidFill>
              </a:rPr>
              <a:t>	</a:t>
            </a:r>
          </a:p>
          <a:p>
            <a:pPr lvl="1"/>
            <a:endParaRPr lang="pt-BR" dirty="0">
              <a:solidFill>
                <a:schemeClr val="tx1"/>
              </a:solidFill>
              <a:latin typeface="Verdana" pitchFamily="34" charset="0"/>
            </a:endParaRPr>
          </a:p>
          <a:p>
            <a:pPr lvl="1"/>
            <a:endParaRPr lang="pt-BR" dirty="0">
              <a:solidFill>
                <a:schemeClr val="tx1"/>
              </a:solidFill>
              <a:latin typeface="Verdana" pitchFamily="34" charset="0"/>
            </a:endParaRPr>
          </a:p>
          <a:p>
            <a:pPr lvl="1"/>
            <a:endParaRPr lang="pt-BR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Up Arrow Callout 9"/>
          <p:cNvSpPr/>
          <p:nvPr/>
        </p:nvSpPr>
        <p:spPr>
          <a:xfrm>
            <a:off x="2627784" y="3356992"/>
            <a:ext cx="5473700" cy="1655762"/>
          </a:xfrm>
          <a:prstGeom prst="up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rgbClr val="3333FF"/>
                </a:solidFill>
                <a:latin typeface="Calibri" pitchFamily="34" charset="0"/>
              </a:rPr>
              <a:t>Quando a entidade governamental tem uma denominação genérica, seu nome é precedido pelo nome da jurisdição geográfica à qual pertence, seguida do nome do órgão superior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Texto explicativo retangular com cantos arredondados 7"/>
          <p:cNvSpPr/>
          <p:nvPr/>
        </p:nvSpPr>
        <p:spPr bwMode="auto">
          <a:xfrm>
            <a:off x="323528" y="3789040"/>
            <a:ext cx="1368152" cy="646986"/>
          </a:xfrm>
          <a:prstGeom prst="wedgeRoundRectCallout">
            <a:avLst>
              <a:gd name="adj1" fmla="val 44355"/>
              <a:gd name="adj2" fmla="val -11149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pt-BR" dirty="0" smtClean="0">
                <a:solidFill>
                  <a:srgbClr val="3333FF"/>
                </a:solidFill>
                <a:latin typeface="Tahoma" pitchFamily="34" charset="0"/>
              </a:rPr>
              <a:t>Jurisdição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rgbClr val="3333FF"/>
                </a:solidFill>
                <a:latin typeface="Tahoma" pitchFamily="34" charset="0"/>
              </a:rPr>
              <a:t>geográfica </a:t>
            </a:r>
            <a:endParaRPr lang="pt-BR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0D66-8194-41E7-98BB-F5D23DF5233F}" type="datetime1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BU">
  <a:themeElements>
    <a:clrScheme name="Personalizada 15">
      <a:dk1>
        <a:srgbClr val="1A1818"/>
      </a:dk1>
      <a:lt1>
        <a:sysClr val="window" lastClr="FFFFFF"/>
      </a:lt1>
      <a:dk2>
        <a:srgbClr val="1F497D"/>
      </a:dk2>
      <a:lt2>
        <a:srgbClr val="FFFFFF"/>
      </a:lt2>
      <a:accent1>
        <a:srgbClr val="FFC000"/>
      </a:accent1>
      <a:accent2>
        <a:srgbClr val="8DB3E2"/>
      </a:accent2>
      <a:accent3>
        <a:srgbClr val="FFC000"/>
      </a:accent3>
      <a:accent4>
        <a:srgbClr val="A20000"/>
      </a:accent4>
      <a:accent5>
        <a:srgbClr val="1F497D"/>
      </a:accent5>
      <a:accent6>
        <a:srgbClr val="004C00"/>
      </a:accent6>
      <a:hlink>
        <a:srgbClr val="1F497D"/>
      </a:hlink>
      <a:folHlink>
        <a:srgbClr val="A20000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7408</TotalTime>
  <Words>3917</Words>
  <Application>Microsoft Office PowerPoint</Application>
  <PresentationFormat>Apresentação na tela (4:3)</PresentationFormat>
  <Paragraphs>669</Paragraphs>
  <Slides>62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62</vt:i4>
      </vt:variant>
    </vt:vector>
  </HeadingPairs>
  <TitlesOfParts>
    <vt:vector size="64" baseType="lpstr">
      <vt:lpstr>Personalizar design</vt:lpstr>
      <vt:lpstr>Tema BU</vt:lpstr>
      <vt:lpstr>Minicurso Referência e Citação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Modelos e exemplos de Referências por   Tipo de 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Citação: NBR10520 / 2002</vt:lpstr>
      <vt:lpstr>Apresentação do PowerPoint</vt:lpstr>
      <vt:lpstr>Apresentação do PowerPoint</vt:lpstr>
      <vt:lpstr>Apresentação do PowerPoint</vt:lpstr>
      <vt:lpstr>Autocitação???</vt:lpstr>
      <vt:lpstr>Plágio: procedimentos em caso de plágio na UFSC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ABNT</dc:title>
  <dc:creator>JBRA</dc:creator>
  <cp:lastModifiedBy>Tutores</cp:lastModifiedBy>
  <cp:revision>1027</cp:revision>
  <dcterms:created xsi:type="dcterms:W3CDTF">2001-09-25T22:37:23Z</dcterms:created>
  <dcterms:modified xsi:type="dcterms:W3CDTF">2017-08-23T12:50:46Z</dcterms:modified>
</cp:coreProperties>
</file>