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78" r:id="rId2"/>
    <p:sldMasterId id="2147483682" r:id="rId3"/>
  </p:sldMasterIdLst>
  <p:notesMasterIdLst>
    <p:notesMasterId r:id="rId66"/>
  </p:notesMasterIdLst>
  <p:sldIdLst>
    <p:sldId id="365" r:id="rId4"/>
    <p:sldId id="366" r:id="rId5"/>
    <p:sldId id="261" r:id="rId6"/>
    <p:sldId id="263" r:id="rId7"/>
    <p:sldId id="264" r:id="rId8"/>
    <p:sldId id="265" r:id="rId9"/>
    <p:sldId id="266" r:id="rId10"/>
    <p:sldId id="276" r:id="rId11"/>
    <p:sldId id="277" r:id="rId12"/>
    <p:sldId id="278" r:id="rId13"/>
    <p:sldId id="279" r:id="rId14"/>
    <p:sldId id="367" r:id="rId15"/>
    <p:sldId id="281" r:id="rId16"/>
    <p:sldId id="282" r:id="rId17"/>
    <p:sldId id="283" r:id="rId18"/>
    <p:sldId id="284" r:id="rId19"/>
    <p:sldId id="285" r:id="rId20"/>
    <p:sldId id="286" r:id="rId21"/>
    <p:sldId id="287" r:id="rId22"/>
    <p:sldId id="288" r:id="rId23"/>
    <p:sldId id="289" r:id="rId24"/>
    <p:sldId id="290" r:id="rId25"/>
    <p:sldId id="299" r:id="rId26"/>
    <p:sldId id="368" r:id="rId27"/>
    <p:sldId id="300" r:id="rId28"/>
    <p:sldId id="301" r:id="rId29"/>
    <p:sldId id="302" r:id="rId30"/>
    <p:sldId id="303" r:id="rId31"/>
    <p:sldId id="304" r:id="rId32"/>
    <p:sldId id="305" r:id="rId33"/>
    <p:sldId id="306" r:id="rId34"/>
    <p:sldId id="307" r:id="rId35"/>
    <p:sldId id="369"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7" r:id="rId50"/>
    <p:sldId id="332" r:id="rId51"/>
    <p:sldId id="370" r:id="rId52"/>
    <p:sldId id="333" r:id="rId53"/>
    <p:sldId id="334" r:id="rId54"/>
    <p:sldId id="335" r:id="rId55"/>
    <p:sldId id="336" r:id="rId56"/>
    <p:sldId id="337" r:id="rId57"/>
    <p:sldId id="339" r:id="rId58"/>
    <p:sldId id="340" r:id="rId59"/>
    <p:sldId id="341" r:id="rId60"/>
    <p:sldId id="342" r:id="rId61"/>
    <p:sldId id="343" r:id="rId62"/>
    <p:sldId id="344" r:id="rId63"/>
    <p:sldId id="345" r:id="rId64"/>
    <p:sldId id="346"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70" d="100"/>
          <a:sy n="70" d="100"/>
        </p:scale>
        <p:origin x="-2814" y="-14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A5F7E-F1C7-4762-89EF-C60DD59BF3C4}" type="datetimeFigureOut">
              <a:rPr lang="pt-BR" smtClean="0"/>
              <a:pPr/>
              <a:t>20/07/2017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BBF82B-CE66-44ED-99B9-C7D77DCDCAC1}" type="slidenum">
              <a:rPr lang="pt-BR" smtClean="0"/>
              <a:pPr/>
              <a:t>‹nº›</a:t>
            </a:fld>
            <a:endParaRPr lang="pt-BR"/>
          </a:p>
        </p:txBody>
      </p:sp>
    </p:spTree>
    <p:extLst>
      <p:ext uri="{BB962C8B-B14F-4D97-AF65-F5344CB8AC3E}">
        <p14:creationId xmlns:p14="http://schemas.microsoft.com/office/powerpoint/2010/main" val="29595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1059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107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209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312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414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414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16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517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619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619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721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721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824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824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3926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028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4029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1264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4950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950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4950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052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053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155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155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57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257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360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4625"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54626" name="Rectangle 2"/>
          <p:cNvSpPr txBox="1">
            <a:spLocks noGrp="1" noChangeArrowheads="1"/>
          </p:cNvSpPr>
          <p:nvPr>
            <p:ph type="body" idx="1"/>
          </p:nvPr>
        </p:nvSpPr>
        <p:spPr bwMode="auto">
          <a:xfrm>
            <a:off x="1061392" y="4350019"/>
            <a:ext cx="4740978" cy="3513685"/>
          </a:xfrm>
          <a:prstGeom prst="rect">
            <a:avLst/>
          </a:prstGeom>
          <a:noFill/>
          <a:ln cap="flat">
            <a:round/>
            <a:headEnd/>
            <a:tailEnd/>
          </a:ln>
        </p:spPr>
        <p:txBody>
          <a:bodyPr wrap="none" anchor="ctr"/>
          <a:lstStyle/>
          <a:p>
            <a:endParaRPr 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4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565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667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667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769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5769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1366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6486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486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6486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588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6589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691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66914" name="Rectangle 2"/>
          <p:cNvSpPr txBox="1">
            <a:spLocks noGrp="1" noChangeArrowheads="1"/>
          </p:cNvSpPr>
          <p:nvPr>
            <p:ph type="body" idx="1"/>
          </p:nvPr>
        </p:nvSpPr>
        <p:spPr bwMode="auto">
          <a:xfrm>
            <a:off x="1061392" y="4350019"/>
            <a:ext cx="4740978" cy="3513685"/>
          </a:xfrm>
          <a:prstGeom prst="rect">
            <a:avLst/>
          </a:prstGeom>
          <a:noFill/>
          <a:ln cap="flat">
            <a:round/>
            <a:headEnd/>
            <a:tailEnd/>
          </a:ln>
        </p:spPr>
        <p:txBody>
          <a:bodyPr wrap="none" anchor="ctr"/>
          <a:lstStyle/>
          <a:p>
            <a:endParaRPr 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793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6793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961"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68962" name="Rectangle 2"/>
          <p:cNvSpPr txBox="1">
            <a:spLocks noGrp="1" noChangeArrowheads="1"/>
          </p:cNvSpPr>
          <p:nvPr>
            <p:ph type="body" idx="1"/>
          </p:nvPr>
        </p:nvSpPr>
        <p:spPr bwMode="auto">
          <a:xfrm>
            <a:off x="1061392" y="4350019"/>
            <a:ext cx="4740978" cy="3513685"/>
          </a:xfrm>
          <a:prstGeom prst="rect">
            <a:avLst/>
          </a:prstGeom>
          <a:noFill/>
          <a:ln cap="flat">
            <a:round/>
            <a:headEnd/>
            <a:tailEnd/>
          </a:ln>
        </p:spPr>
        <p:txBody>
          <a:bodyPr wrap="none" anchor="ctr"/>
          <a:lstStyle/>
          <a:p>
            <a:endParaRPr 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998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6998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100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101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203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203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305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305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8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1469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8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408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510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510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612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613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715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715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817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7817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329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329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329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2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432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34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534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636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637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1571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739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739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841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8841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046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046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148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149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251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251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353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353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6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456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558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558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6609"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6610"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763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9763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953"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25954"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26978"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28002"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1191005" y="878422"/>
            <a:ext cx="4475990" cy="3164760"/>
          </a:xfrm>
          <a:prstGeom prst="rect">
            <a:avLst/>
          </a:prstGeom>
          <a:solidFill>
            <a:srgbClr val="4F81BD"/>
          </a:solidFill>
          <a:ln w="25560" cap="sq">
            <a:solidFill>
              <a:srgbClr val="385D8A"/>
            </a:solidFill>
            <a:miter lim="800000"/>
            <a:headEnd/>
            <a:tailEnd/>
          </a:ln>
          <a:effectLst/>
        </p:spPr>
        <p:txBody>
          <a:bodyPr wrap="none" lIns="80165" tIns="40083" rIns="80165" bIns="40083" anchor="ctr"/>
          <a:lstStyle/>
          <a:p>
            <a:endParaRPr lang="pt-BR"/>
          </a:p>
        </p:txBody>
      </p:sp>
      <p:sp>
        <p:nvSpPr>
          <p:cNvPr id="129026" name="Rectangle 2"/>
          <p:cNvSpPr txBox="1">
            <a:spLocks noGrp="1" noChangeArrowheads="1"/>
          </p:cNvSpPr>
          <p:nvPr>
            <p:ph type="body"/>
          </p:nvPr>
        </p:nvSpPr>
        <p:spPr bwMode="auto">
          <a:xfrm>
            <a:off x="1061392" y="4350019"/>
            <a:ext cx="4740978" cy="3513685"/>
          </a:xfrm>
          <a:prstGeom prst="rect">
            <a:avLst/>
          </a:prstGeom>
          <a:noFill/>
          <a:ln cap="flat">
            <a:round/>
            <a:headEnd/>
            <a:tailEnd/>
          </a:ln>
        </p:spPr>
        <p:txBody>
          <a:bodyPr wrap="none" anchor="ctr"/>
          <a:lstStyle/>
          <a:p>
            <a:pPr>
              <a:spcBef>
                <a:spcPct val="0"/>
              </a:spcBef>
              <a:tabLst>
                <a:tab pos="0" algn="l"/>
                <a:tab pos="801654" algn="l"/>
                <a:tab pos="1603309" algn="l"/>
                <a:tab pos="2404963" algn="l"/>
                <a:tab pos="3206618" algn="l"/>
                <a:tab pos="4008272" algn="l"/>
                <a:tab pos="4809927" algn="l"/>
                <a:tab pos="5611581" algn="l"/>
                <a:tab pos="6413236" algn="l"/>
                <a:tab pos="7214890" algn="l"/>
                <a:tab pos="8016545" algn="l"/>
                <a:tab pos="8818199" algn="l"/>
              </a:tabLst>
            </a:pPr>
            <a:endParaRPr lang="pt-BR" sz="2100" dirty="0">
              <a:cs typeface="Arial Unicode MS" pitchFamily="3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cSld name="Em branc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7/20/2017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pPr eaLnBrk="1" latinLnBrk="0" hangingPunct="1"/>
            <a:fld id="{D5BBC35B-A44B-4119-B8DA-DE9E3DFADA20}" type="slidenum">
              <a:rPr kumimoji="0" lang="en-US" smtClean="0"/>
              <a:pPr eaLnBrk="1" latinLnBrk="0" hangingPunct="1"/>
              <a:t>‹nº›</a:t>
            </a:fld>
            <a:endParaRPr kumimoji="0"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Em branco">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7/20/2017</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a:xfrm>
            <a:off x="8647272" y="6407944"/>
            <a:ext cx="365760" cy="365125"/>
          </a:xfrm>
          <a:prstGeom prst="rect">
            <a:avLst/>
          </a:prstGeom>
        </p:spPr>
        <p:txBody>
          <a:bodyPr/>
          <a:lstStyle>
            <a:lvl1pPr>
              <a:defRPr>
                <a:solidFill>
                  <a:srgbClr val="FFFFFF"/>
                </a:solidFill>
              </a:defRPr>
            </a:lvl1pPr>
            <a:extLst/>
          </a:lstStyle>
          <a:p>
            <a:pPr eaLnBrk="1" latinLnBrk="0" hangingPunct="1"/>
            <a:fld id="{D5BBC35B-A44B-4119-B8DA-DE9E3DFADA20}" type="slidenum">
              <a:rPr kumimoji="0" lang="en-US" smtClean="0"/>
              <a:pPr eaLnBrk="1" latinLnBrk="0" hangingPunct="1"/>
              <a:t>‹nº›</a:t>
            </a:fld>
            <a:endParaRPr kumimoji="0" lang="en-US"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7/20/2017</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eaLnBrk="1" latinLnBrk="0" hangingPunct="1"/>
            <a:fld id="{D5BBC35B-A44B-4119-B8DA-DE9E3DFADA20}" type="slidenum">
              <a:rPr kumimoji="0" lang="en-US" smtClean="0"/>
              <a:pPr eaLnBrk="1" latinLnBrk="0" hangingPunct="1"/>
              <a:t>‹nº›</a:t>
            </a:fld>
            <a:endParaRPr kumimoji="0" lang="en-US" dirty="0">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000" b="-1000"/>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7200" y="1718101"/>
            <a:ext cx="8776800" cy="5139899"/>
          </a:xfrm>
          <a:prstGeom prst="rect">
            <a:avLst/>
          </a:prstGeom>
          <a:solidFill>
            <a:srgbClr val="DDDDDD"/>
          </a:solidFill>
          <a:ln w="25560" cap="sq">
            <a:solidFill>
              <a:srgbClr val="C0C0C0"/>
            </a:solidFill>
            <a:miter lim="800000"/>
            <a:headEnd/>
            <a:tailEnd/>
          </a:ln>
          <a:effectLst/>
        </p:spPr>
        <p:txBody>
          <a:bodyPr wrap="none" lIns="82945" tIns="41473" rIns="82945" bIns="41473" anchor="ctr"/>
          <a:lstStyle/>
          <a:p>
            <a:endParaRPr lang="pt-BR"/>
          </a:p>
        </p:txBody>
      </p:sp>
      <p:sp>
        <p:nvSpPr>
          <p:cNvPr id="1026" name="Rectangle 2"/>
          <p:cNvSpPr>
            <a:spLocks noGrp="1" noChangeArrowheads="1"/>
          </p:cNvSpPr>
          <p:nvPr>
            <p:ph type="title"/>
          </p:nvPr>
        </p:nvSpPr>
        <p:spPr bwMode="auto">
          <a:xfrm>
            <a:off x="672481" y="468049"/>
            <a:ext cx="7806240" cy="1215488"/>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Clique para editar o formato do texto do título</a:t>
            </a:r>
          </a:p>
        </p:txBody>
      </p:sp>
      <p:sp>
        <p:nvSpPr>
          <p:cNvPr id="1027" name="Rectangle 3"/>
          <p:cNvSpPr>
            <a:spLocks noGrp="1" noChangeArrowheads="1"/>
          </p:cNvSpPr>
          <p:nvPr>
            <p:ph type="body" idx="1"/>
          </p:nvPr>
        </p:nvSpPr>
        <p:spPr bwMode="auto">
          <a:xfrm>
            <a:off x="672481" y="1906761"/>
            <a:ext cx="7806240" cy="4319014"/>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r>
              <a:rPr lang="en-GB" smtClean="0"/>
              <a:t>Clique para editar o formato do texto da estrutura de tópicos</a:t>
            </a:r>
          </a:p>
          <a:p>
            <a:pPr lvl="1"/>
            <a:r>
              <a:rPr lang="en-GB" smtClean="0"/>
              <a:t>2.º Nível da estrutura de tópicos</a:t>
            </a:r>
          </a:p>
          <a:p>
            <a:pPr lvl="2"/>
            <a:r>
              <a:rPr lang="en-GB" smtClean="0"/>
              <a:t>3.º Nível da estrutura de tópicos</a:t>
            </a:r>
          </a:p>
          <a:p>
            <a:pPr lvl="3"/>
            <a:r>
              <a:rPr lang="en-GB" smtClean="0"/>
              <a:t>4.º Nível da estrutura de tópicos</a:t>
            </a:r>
          </a:p>
          <a:p>
            <a:pPr lvl="4"/>
            <a:r>
              <a:rPr lang="en-GB" smtClean="0"/>
              <a:t>5.º Nível da estrutura de tópicos</a:t>
            </a:r>
          </a:p>
          <a:p>
            <a:pPr lvl="4"/>
            <a:r>
              <a:rPr lang="en-GB" smtClean="0"/>
              <a:t>6.º Nível da estrutura de tópicos</a:t>
            </a:r>
          </a:p>
          <a:p>
            <a:pPr lvl="4"/>
            <a:r>
              <a:rPr lang="en-GB" smtClean="0"/>
              <a:t>7.º Nível da estrutura de tópicos</a:t>
            </a:r>
          </a:p>
          <a:p>
            <a:pPr lvl="4"/>
            <a:r>
              <a:rPr lang="en-GB" smtClean="0"/>
              <a:t>8.º Nível da estrutura de tópicos</a:t>
            </a:r>
          </a:p>
          <a:p>
            <a:pPr lvl="4"/>
            <a:r>
              <a:rPr lang="en-GB" smtClean="0"/>
              <a:t>9.º Nível da estrutura de tópicos</a:t>
            </a:r>
          </a:p>
        </p:txBody>
      </p:sp>
      <p:sp>
        <p:nvSpPr>
          <p:cNvPr id="1028" name="Rectangle 4"/>
          <p:cNvSpPr>
            <a:spLocks noChangeArrowheads="1"/>
          </p:cNvSpPr>
          <p:nvPr/>
        </p:nvSpPr>
        <p:spPr bwMode="auto">
          <a:xfrm>
            <a:off x="0" y="1"/>
            <a:ext cx="164160" cy="832407"/>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
        <p:nvSpPr>
          <p:cNvPr id="1029" name="Rectangle 5"/>
          <p:cNvSpPr>
            <a:spLocks noChangeArrowheads="1"/>
          </p:cNvSpPr>
          <p:nvPr/>
        </p:nvSpPr>
        <p:spPr bwMode="auto">
          <a:xfrm>
            <a:off x="0" y="2160227"/>
            <a:ext cx="164160" cy="833848"/>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
        <p:nvSpPr>
          <p:cNvPr id="1030" name="Rectangle 6"/>
          <p:cNvSpPr>
            <a:spLocks noChangeArrowheads="1"/>
          </p:cNvSpPr>
          <p:nvPr/>
        </p:nvSpPr>
        <p:spPr bwMode="auto">
          <a:xfrm>
            <a:off x="0" y="1059952"/>
            <a:ext cx="164160" cy="833848"/>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Tree>
  </p:cSld>
  <p:clrMap bg1="lt1" tx1="dk1" bg2="lt2" tx2="dk2" accent1="accent1" accent2="accent2" accent3="accent3" accent4="accent4" accent5="accent5" accent6="accent6" hlink="hlink" folHlink="folHlink"/>
  <p:sldLayoutIdLst>
    <p:sldLayoutId id="2147483681" r:id="rId1"/>
    <p:sldLayoutId id="2147483684" r:id="rId2"/>
  </p:sldLayoutIdLst>
  <p:txStyles>
    <p:titleStyle>
      <a:lvl1pPr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mj-lt"/>
          <a:ea typeface="+mj-ea"/>
          <a:cs typeface="+mj-cs"/>
        </a:defRPr>
      </a:lvl1pPr>
      <a:lvl2pPr marL="673930" indent="-259204"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2pPr>
      <a:lvl3pPr marL="1036815"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3pPr>
      <a:lvl4pPr marL="1451541"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4pPr>
      <a:lvl5pPr marL="1866268"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5pPr>
      <a:lvl6pPr marL="2280994"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6pPr>
      <a:lvl7pPr marL="2695720"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7pPr>
      <a:lvl8pPr marL="3110446"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8pPr>
      <a:lvl9pPr marL="3525172"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9pPr>
    </p:titleStyle>
    <p:bodyStyle>
      <a:lvl1pPr marL="311045" indent="-311045" algn="l" defTabSz="407526" rtl="0" eaLnBrk="1" fontAlgn="base" hangingPunct="1">
        <a:spcBef>
          <a:spcPts val="726"/>
        </a:spcBef>
        <a:spcAft>
          <a:spcPct val="0"/>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07526" rtl="0" eaLnBrk="1" fontAlgn="base" hangingPunct="1">
        <a:spcBef>
          <a:spcPts val="635"/>
        </a:spcBef>
        <a:spcAft>
          <a:spcPct val="0"/>
        </a:spcAft>
        <a:buClr>
          <a:srgbClr val="000000"/>
        </a:buClr>
        <a:buSzPct val="100000"/>
        <a:buFont typeface="Times New Roman" pitchFamily="16" charset="0"/>
        <a:defRPr sz="2500">
          <a:solidFill>
            <a:srgbClr val="000000"/>
          </a:solidFill>
          <a:latin typeface="+mn-lt"/>
          <a:cs typeface="+mn-cs"/>
        </a:defRPr>
      </a:lvl2pPr>
      <a:lvl3pPr marL="1036815" indent="-207363" algn="l" defTabSz="407526" rtl="0" eaLnBrk="1" fontAlgn="base" hangingPunct="1">
        <a:spcBef>
          <a:spcPts val="544"/>
        </a:spcBef>
        <a:spcAft>
          <a:spcPct val="0"/>
        </a:spcAft>
        <a:buClr>
          <a:srgbClr val="000000"/>
        </a:buClr>
        <a:buSzPct val="100000"/>
        <a:buFont typeface="Times New Roman" pitchFamily="16" charset="0"/>
        <a:defRPr sz="2200">
          <a:solidFill>
            <a:srgbClr val="000000"/>
          </a:solidFill>
          <a:latin typeface="+mn-lt"/>
          <a:cs typeface="+mn-cs"/>
        </a:defRPr>
      </a:lvl3pPr>
      <a:lvl4pPr marL="1451541"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4pPr>
      <a:lvl5pPr marL="1866268"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5pPr>
      <a:lvl6pPr marL="2280994"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6pPr>
      <a:lvl7pPr marL="2695720"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7pPr>
      <a:lvl8pPr marL="3110446"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8pPr>
      <a:lvl9pPr marL="3525172"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9pPr>
    </p:bodyStyle>
    <p:otherStyle>
      <a:defPPr>
        <a:defRPr lang="pt-BR"/>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1000" b="-1000"/>
          </a:stretch>
        </a:blip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67200" y="1718101"/>
            <a:ext cx="8776800" cy="5139899"/>
          </a:xfrm>
          <a:prstGeom prst="rect">
            <a:avLst/>
          </a:prstGeom>
          <a:solidFill>
            <a:srgbClr val="DDDDDD"/>
          </a:solidFill>
          <a:ln w="25560" cap="sq">
            <a:solidFill>
              <a:srgbClr val="C0C0C0"/>
            </a:solidFill>
            <a:miter lim="800000"/>
            <a:headEnd/>
            <a:tailEnd/>
          </a:ln>
          <a:effectLst/>
        </p:spPr>
        <p:txBody>
          <a:bodyPr wrap="none" lIns="82945" tIns="41473" rIns="82945" bIns="41473" anchor="ctr"/>
          <a:lstStyle/>
          <a:p>
            <a:endParaRPr lang="pt-BR"/>
          </a:p>
        </p:txBody>
      </p:sp>
      <p:sp>
        <p:nvSpPr>
          <p:cNvPr id="1026" name="Rectangle 2"/>
          <p:cNvSpPr>
            <a:spLocks noGrp="1" noChangeArrowheads="1"/>
          </p:cNvSpPr>
          <p:nvPr>
            <p:ph type="title"/>
          </p:nvPr>
        </p:nvSpPr>
        <p:spPr bwMode="auto">
          <a:xfrm>
            <a:off x="672481" y="468049"/>
            <a:ext cx="7806240" cy="1215488"/>
          </a:xfrm>
          <a:prstGeom prst="rect">
            <a:avLst/>
          </a:prstGeom>
          <a:noFill/>
          <a:ln w="9525" cap="flat">
            <a:noFill/>
            <a:round/>
            <a:headEnd/>
            <a:tailEnd/>
          </a:ln>
          <a:effectLst/>
        </p:spPr>
        <p:txBody>
          <a:bodyPr vert="horz" wrap="square" lIns="0" tIns="0" rIns="0" bIns="0" numCol="1" anchor="ctr" anchorCtr="0" compatLnSpc="1">
            <a:prstTxWarp prst="textNoShape">
              <a:avLst/>
            </a:prstTxWarp>
          </a:bodyPr>
          <a:lstStyle/>
          <a:p>
            <a:pPr lvl="0"/>
            <a:r>
              <a:rPr lang="en-GB" smtClean="0"/>
              <a:t>Clique para editar o formato do texto do título</a:t>
            </a:r>
          </a:p>
        </p:txBody>
      </p:sp>
      <p:sp>
        <p:nvSpPr>
          <p:cNvPr id="1027" name="Rectangle 3"/>
          <p:cNvSpPr>
            <a:spLocks noGrp="1" noChangeArrowheads="1"/>
          </p:cNvSpPr>
          <p:nvPr>
            <p:ph type="body" idx="1"/>
          </p:nvPr>
        </p:nvSpPr>
        <p:spPr bwMode="auto">
          <a:xfrm>
            <a:off x="672481" y="1906761"/>
            <a:ext cx="7806240" cy="4319014"/>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r>
              <a:rPr lang="en-GB" smtClean="0"/>
              <a:t>Clique para editar o formato do texto da estrutura de tópicos</a:t>
            </a:r>
          </a:p>
          <a:p>
            <a:pPr lvl="1"/>
            <a:r>
              <a:rPr lang="en-GB" smtClean="0"/>
              <a:t>2.º Nível da estrutura de tópicos</a:t>
            </a:r>
          </a:p>
          <a:p>
            <a:pPr lvl="2"/>
            <a:r>
              <a:rPr lang="en-GB" smtClean="0"/>
              <a:t>3.º Nível da estrutura de tópicos</a:t>
            </a:r>
          </a:p>
          <a:p>
            <a:pPr lvl="3"/>
            <a:r>
              <a:rPr lang="en-GB" smtClean="0"/>
              <a:t>4.º Nível da estrutura de tópicos</a:t>
            </a:r>
          </a:p>
          <a:p>
            <a:pPr lvl="4"/>
            <a:r>
              <a:rPr lang="en-GB" smtClean="0"/>
              <a:t>5.º Nível da estrutura de tópicos</a:t>
            </a:r>
          </a:p>
          <a:p>
            <a:pPr lvl="4"/>
            <a:r>
              <a:rPr lang="en-GB" smtClean="0"/>
              <a:t>6.º Nível da estrutura de tópicos</a:t>
            </a:r>
          </a:p>
          <a:p>
            <a:pPr lvl="4"/>
            <a:r>
              <a:rPr lang="en-GB" smtClean="0"/>
              <a:t>7.º Nível da estrutura de tópicos</a:t>
            </a:r>
          </a:p>
          <a:p>
            <a:pPr lvl="4"/>
            <a:r>
              <a:rPr lang="en-GB" smtClean="0"/>
              <a:t>8.º Nível da estrutura de tópicos</a:t>
            </a:r>
          </a:p>
          <a:p>
            <a:pPr lvl="4"/>
            <a:r>
              <a:rPr lang="en-GB" smtClean="0"/>
              <a:t>9.º Nível da estrutura de tópicos</a:t>
            </a:r>
          </a:p>
        </p:txBody>
      </p:sp>
      <p:sp>
        <p:nvSpPr>
          <p:cNvPr id="1028" name="Rectangle 4"/>
          <p:cNvSpPr>
            <a:spLocks noChangeArrowheads="1"/>
          </p:cNvSpPr>
          <p:nvPr/>
        </p:nvSpPr>
        <p:spPr bwMode="auto">
          <a:xfrm>
            <a:off x="0" y="1"/>
            <a:ext cx="164160" cy="832407"/>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
        <p:nvSpPr>
          <p:cNvPr id="1029" name="Rectangle 5"/>
          <p:cNvSpPr>
            <a:spLocks noChangeArrowheads="1"/>
          </p:cNvSpPr>
          <p:nvPr/>
        </p:nvSpPr>
        <p:spPr bwMode="auto">
          <a:xfrm>
            <a:off x="0" y="2160227"/>
            <a:ext cx="164160" cy="833848"/>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
        <p:nvSpPr>
          <p:cNvPr id="1030" name="Rectangle 6"/>
          <p:cNvSpPr>
            <a:spLocks noChangeArrowheads="1"/>
          </p:cNvSpPr>
          <p:nvPr/>
        </p:nvSpPr>
        <p:spPr bwMode="auto">
          <a:xfrm>
            <a:off x="0" y="1059952"/>
            <a:ext cx="164160" cy="833848"/>
          </a:xfrm>
          <a:prstGeom prst="rect">
            <a:avLst/>
          </a:prstGeom>
          <a:solidFill>
            <a:srgbClr val="125C8D"/>
          </a:solidFill>
          <a:ln w="25560" cap="sq">
            <a:solidFill>
              <a:srgbClr val="385D8A"/>
            </a:solidFill>
            <a:miter lim="800000"/>
            <a:headEnd/>
            <a:tailEnd/>
          </a:ln>
          <a:effectLst/>
        </p:spPr>
        <p:txBody>
          <a:bodyPr wrap="none" lIns="82945" tIns="41473" rIns="82945" bIns="41473" anchor="ctr"/>
          <a:lstStyle/>
          <a:p>
            <a:endParaRPr lang="pt-B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mj-lt"/>
          <a:ea typeface="+mj-ea"/>
          <a:cs typeface="+mj-cs"/>
        </a:defRPr>
      </a:lvl1pPr>
      <a:lvl2pPr marL="673930" indent="-259204"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2pPr>
      <a:lvl3pPr marL="1036815"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3pPr>
      <a:lvl4pPr marL="1451541"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4pPr>
      <a:lvl5pPr marL="1866268"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5pPr>
      <a:lvl6pPr marL="2280994"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6pPr>
      <a:lvl7pPr marL="2695720"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7pPr>
      <a:lvl8pPr marL="3110446"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8pPr>
      <a:lvl9pPr marL="3525172" indent="-207363" algn="ctr" defTabSz="407526" rtl="0" eaLnBrk="1" fontAlgn="base" hangingPunct="1">
        <a:spcBef>
          <a:spcPct val="0"/>
        </a:spcBef>
        <a:spcAft>
          <a:spcPct val="0"/>
        </a:spcAft>
        <a:buClr>
          <a:srgbClr val="000000"/>
        </a:buClr>
        <a:buSzPct val="100000"/>
        <a:buFont typeface="Times New Roman" pitchFamily="16" charset="0"/>
        <a:defRPr sz="4000" b="1">
          <a:solidFill>
            <a:srgbClr val="333333"/>
          </a:solidFill>
          <a:latin typeface="Arial" charset="0"/>
          <a:cs typeface="Arial Unicode MS" pitchFamily="32" charset="0"/>
        </a:defRPr>
      </a:lvl9pPr>
    </p:titleStyle>
    <p:bodyStyle>
      <a:lvl1pPr marL="311045" indent="-311045" algn="l" defTabSz="407526" rtl="0" eaLnBrk="1" fontAlgn="base" hangingPunct="1">
        <a:spcBef>
          <a:spcPts val="726"/>
        </a:spcBef>
        <a:spcAft>
          <a:spcPct val="0"/>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07526" rtl="0" eaLnBrk="1" fontAlgn="base" hangingPunct="1">
        <a:spcBef>
          <a:spcPts val="635"/>
        </a:spcBef>
        <a:spcAft>
          <a:spcPct val="0"/>
        </a:spcAft>
        <a:buClr>
          <a:srgbClr val="000000"/>
        </a:buClr>
        <a:buSzPct val="100000"/>
        <a:buFont typeface="Times New Roman" pitchFamily="16" charset="0"/>
        <a:defRPr sz="2500">
          <a:solidFill>
            <a:srgbClr val="000000"/>
          </a:solidFill>
          <a:latin typeface="+mn-lt"/>
          <a:cs typeface="+mn-cs"/>
        </a:defRPr>
      </a:lvl2pPr>
      <a:lvl3pPr marL="1036815" indent="-207363" algn="l" defTabSz="407526" rtl="0" eaLnBrk="1" fontAlgn="base" hangingPunct="1">
        <a:spcBef>
          <a:spcPts val="544"/>
        </a:spcBef>
        <a:spcAft>
          <a:spcPct val="0"/>
        </a:spcAft>
        <a:buClr>
          <a:srgbClr val="000000"/>
        </a:buClr>
        <a:buSzPct val="100000"/>
        <a:buFont typeface="Times New Roman" pitchFamily="16" charset="0"/>
        <a:defRPr sz="2200">
          <a:solidFill>
            <a:srgbClr val="000000"/>
          </a:solidFill>
          <a:latin typeface="+mn-lt"/>
          <a:cs typeface="+mn-cs"/>
        </a:defRPr>
      </a:lvl3pPr>
      <a:lvl4pPr marL="1451541"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4pPr>
      <a:lvl5pPr marL="1866268"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5pPr>
      <a:lvl6pPr marL="2280994"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6pPr>
      <a:lvl7pPr marL="2695720"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7pPr>
      <a:lvl8pPr marL="3110446"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8pPr>
      <a:lvl9pPr marL="3525172" indent="-207363" algn="l" defTabSz="407526" rtl="0" eaLnBrk="1" fontAlgn="base" hangingPunct="1">
        <a:spcBef>
          <a:spcPts val="454"/>
        </a:spcBef>
        <a:spcAft>
          <a:spcPct val="0"/>
        </a:spcAft>
        <a:buClr>
          <a:srgbClr val="000000"/>
        </a:buClr>
        <a:buSzPct val="100000"/>
        <a:buFont typeface="Times New Roman" pitchFamily="16" charset="0"/>
        <a:defRPr sz="1800">
          <a:solidFill>
            <a:srgbClr val="000000"/>
          </a:solidFill>
          <a:latin typeface="+mn-lt"/>
          <a:cs typeface="+mn-cs"/>
        </a:defRPr>
      </a:lvl9pPr>
    </p:bodyStyle>
    <p:otherStyle>
      <a:defPPr>
        <a:defRPr lang="pt-BR"/>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7/20/2017</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eaLnBrk="1" latinLnBrk="0" hangingPunct="1"/>
            <a:fld id="{D5BBC35B-A44B-4119-B8DA-DE9E3DFADA20}" type="slidenum">
              <a:rPr kumimoji="0" lang="en-US" smtClean="0"/>
              <a:pPr eaLnBrk="1" latinLnBrk="0" hangingPunct="1"/>
              <a:t>‹nº›</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83" r:id="rId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4" name="CaixaDeTexto 3"/>
          <p:cNvSpPr txBox="1"/>
          <p:nvPr/>
        </p:nvSpPr>
        <p:spPr>
          <a:xfrm>
            <a:off x="2902856" y="3686630"/>
            <a:ext cx="4608285" cy="553998"/>
          </a:xfrm>
          <a:prstGeom prst="rect">
            <a:avLst/>
          </a:prstGeom>
          <a:noFill/>
        </p:spPr>
        <p:txBody>
          <a:bodyPr wrap="square" rtlCol="0">
            <a:spAutoFit/>
          </a:bodyPr>
          <a:lstStyle/>
          <a:p>
            <a:pPr algn="r"/>
            <a:r>
              <a:rPr lang="pt-BR" sz="3000" b="1" dirty="0" smtClean="0">
                <a:solidFill>
                  <a:srgbClr val="FFC000"/>
                </a:solidFill>
                <a:latin typeface="NewsGoth Cn BT" panose="020B0506020202030204" pitchFamily="34" charset="0"/>
              </a:rPr>
              <a:t>SPO 9102 – Sociologia </a:t>
            </a:r>
          </a:p>
        </p:txBody>
      </p:sp>
      <p:sp>
        <p:nvSpPr>
          <p:cNvPr id="5" name="CaixaDeTexto 4"/>
          <p:cNvSpPr txBox="1"/>
          <p:nvPr/>
        </p:nvSpPr>
        <p:spPr>
          <a:xfrm>
            <a:off x="4599296" y="4223652"/>
            <a:ext cx="2926359" cy="369332"/>
          </a:xfrm>
          <a:prstGeom prst="rect">
            <a:avLst/>
          </a:prstGeom>
          <a:noFill/>
        </p:spPr>
        <p:txBody>
          <a:bodyPr wrap="square" rtlCol="0">
            <a:spAutoFit/>
          </a:bodyPr>
          <a:lstStyle/>
          <a:p>
            <a:pPr algn="r"/>
            <a:r>
              <a:rPr lang="pt-BR" dirty="0" smtClean="0">
                <a:latin typeface="NewsGoth Cn BT" panose="020B0506020202030204" pitchFamily="34" charset="0"/>
              </a:rPr>
              <a:t>Professor: Jacques Mick</a:t>
            </a:r>
            <a:endParaRPr lang="pt-BR" dirty="0">
              <a:latin typeface="NewsGoth Cn BT" panose="020B0506020202030204" pitchFamily="34" charset="0"/>
            </a:endParaRPr>
          </a:p>
        </p:txBody>
      </p:sp>
    </p:spTree>
    <p:extLst>
      <p:ext uri="{BB962C8B-B14F-4D97-AF65-F5344CB8AC3E}">
        <p14:creationId xmlns:p14="http://schemas.microsoft.com/office/powerpoint/2010/main" val="1121228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A </a:t>
            </a:r>
            <a:r>
              <a:rPr lang="pt-BR" sz="4000" b="1" dirty="0">
                <a:solidFill>
                  <a:srgbClr val="333333"/>
                </a:solidFill>
                <a:latin typeface="Arial" charset="0"/>
                <a:cs typeface="Arial Unicode MS" pitchFamily="32" charset="0"/>
              </a:rPr>
              <a:t>imaginação sociológica</a:t>
            </a:r>
          </a:p>
        </p:txBody>
      </p:sp>
      <p:sp>
        <p:nvSpPr>
          <p:cNvPr id="21506" name="Text Box 2"/>
          <p:cNvSpPr txBox="1">
            <a:spLocks noChangeArrowheads="1"/>
          </p:cNvSpPr>
          <p:nvPr/>
        </p:nvSpPr>
        <p:spPr bwMode="auto">
          <a:xfrm>
            <a:off x="672480" y="1906760"/>
            <a:ext cx="8034791" cy="4320454"/>
          </a:xfrm>
          <a:prstGeom prst="rect">
            <a:avLst/>
          </a:prstGeom>
          <a:noFill/>
          <a:ln w="9525" cap="flat">
            <a:noFill/>
            <a:round/>
            <a:headEnd/>
            <a:tailEnd/>
          </a:ln>
          <a:effectLst/>
        </p:spPr>
        <p:txBody>
          <a:bodyPr lIns="0" tIns="0" rIns="0" bIns="0"/>
          <a:lstStyle/>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O indivíduo “[...] </a:t>
            </a:r>
            <a:r>
              <a:rPr lang="pt-BR" sz="2200" dirty="0">
                <a:solidFill>
                  <a:srgbClr val="000000"/>
                </a:solidFill>
                <a:latin typeface="Arial" charset="0"/>
              </a:rPr>
              <a:t>contribui, por menos que seja, para o condicionamento dessa sociedade e para o curso de sua história, ao mesmo tempo em que é condicionado pela sociedade e pelo seu processo histórico. A imaginação sociológica nos permite compreender a história e a biografia e as relações entre ambas, dentro da sociedade. Essa é a sua tarefa e a sua </a:t>
            </a:r>
            <a:r>
              <a:rPr lang="pt-BR" sz="2200" dirty="0" smtClean="0">
                <a:solidFill>
                  <a:srgbClr val="000000"/>
                </a:solidFill>
                <a:latin typeface="Arial" charset="0"/>
              </a:rPr>
              <a:t>promessa”. (</a:t>
            </a:r>
            <a:r>
              <a:rPr lang="pt-BR" sz="2200" dirty="0">
                <a:solidFill>
                  <a:srgbClr val="000000"/>
                </a:solidFill>
                <a:latin typeface="Arial" charset="0"/>
              </a:rPr>
              <a:t>MILLS, 1965, p. 12).</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A </a:t>
            </a:r>
            <a:r>
              <a:rPr lang="pt-BR" sz="4000" b="1" dirty="0">
                <a:solidFill>
                  <a:srgbClr val="333333"/>
                </a:solidFill>
                <a:latin typeface="Arial" charset="0"/>
                <a:cs typeface="Arial Unicode MS" pitchFamily="32" charset="0"/>
              </a:rPr>
              <a:t>imaginação sociológica</a:t>
            </a:r>
          </a:p>
        </p:txBody>
      </p:sp>
      <p:sp>
        <p:nvSpPr>
          <p:cNvPr id="22530" name="Text Box 2"/>
          <p:cNvSpPr txBox="1">
            <a:spLocks noChangeArrowheads="1"/>
          </p:cNvSpPr>
          <p:nvPr/>
        </p:nvSpPr>
        <p:spPr bwMode="auto">
          <a:xfrm>
            <a:off x="672481" y="1906761"/>
            <a:ext cx="7807680" cy="4657449"/>
          </a:xfrm>
          <a:prstGeom prst="rect">
            <a:avLst/>
          </a:prstGeom>
          <a:noFill/>
          <a:ln w="9525" cap="flat">
            <a:noFill/>
            <a:round/>
            <a:headEnd/>
            <a:tailEnd/>
          </a:ln>
          <a:effectLst/>
        </p:spPr>
        <p:txBody>
          <a:bodyPr lIns="0" tIns="0" rIns="0" bIns="0"/>
          <a:lstStyle/>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a:solidFill>
                  <a:srgbClr val="000000"/>
                </a:solidFill>
                <a:latin typeface="Arial" charset="0"/>
              </a:rPr>
              <a:t>A imaginação sociológica é uma forma da autoconsciência de ser um estrangeiro permanente na sua sociedade.</a:t>
            </a:r>
            <a:br>
              <a:rPr lang="pt-BR" sz="2500" dirty="0">
                <a:solidFill>
                  <a:srgbClr val="000000"/>
                </a:solidFill>
                <a:latin typeface="Arial" charset="0"/>
              </a:rPr>
            </a:br>
            <a:endParaRPr lang="pt-BR" sz="2500" dirty="0">
              <a:solidFill>
                <a:srgbClr val="000000"/>
              </a:solidFill>
              <a:latin typeface="Arial" charset="0"/>
            </a:endParaRP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a:solidFill>
                  <a:srgbClr val="000000"/>
                </a:solidFill>
                <a:latin typeface="Arial" charset="0"/>
              </a:rPr>
              <a:t>“As decisões anteriores, que pareciam sólidas, passam a ser, então, como produtos de uma mente inexplicavelmente fechada. Sua capacidade de surpresa volta a existir. Adquirem uma nova forma de pensar, experimentam uma </a:t>
            </a:r>
            <a:r>
              <a:rPr lang="pt-BR" sz="2500" dirty="0" err="1">
                <a:solidFill>
                  <a:srgbClr val="000000"/>
                </a:solidFill>
                <a:latin typeface="Arial" charset="0"/>
              </a:rPr>
              <a:t>transavaliação</a:t>
            </a:r>
            <a:r>
              <a:rPr lang="pt-BR" sz="2500" dirty="0">
                <a:solidFill>
                  <a:srgbClr val="000000"/>
                </a:solidFill>
                <a:latin typeface="Arial" charset="0"/>
              </a:rPr>
              <a:t> de valores: numa palavra, pela sua reflexão e pela sua sensibilidade, compreendem o sentido cultural das Ciências </a:t>
            </a:r>
            <a:r>
              <a:rPr lang="pt-BR" sz="2500" dirty="0" smtClean="0">
                <a:solidFill>
                  <a:srgbClr val="000000"/>
                </a:solidFill>
                <a:latin typeface="Arial" charset="0"/>
              </a:rPr>
              <a:t>Sociais”. (</a:t>
            </a:r>
            <a:r>
              <a:rPr lang="pt-BR" sz="2500" dirty="0">
                <a:solidFill>
                  <a:srgbClr val="000000"/>
                </a:solidFill>
                <a:latin typeface="Arial" charset="0"/>
              </a:rPr>
              <a:t>MILLS, 1965, p. 14).</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346" y="228601"/>
            <a:ext cx="7772400" cy="1586551"/>
          </a:xfrm>
        </p:spPr>
        <p:txBody>
          <a:bodyPr/>
          <a:lstStyle/>
          <a:p>
            <a:pPr marL="391686" indent="-292325" algn="l">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dirty="0" err="1" smtClean="0">
                <a:solidFill>
                  <a:srgbClr val="000000"/>
                </a:solidFill>
                <a:latin typeface="Arial" charset="0"/>
              </a:rPr>
              <a:t>Videoaula</a:t>
            </a:r>
            <a:r>
              <a:rPr lang="pt-BR" dirty="0" smtClean="0">
                <a:solidFill>
                  <a:srgbClr val="000000"/>
                </a:solidFill>
                <a:latin typeface="Arial" charset="0"/>
              </a:rPr>
              <a:t> 2</a:t>
            </a:r>
            <a:endParaRPr lang="pt-BR" dirty="0">
              <a:solidFill>
                <a:srgbClr val="000000"/>
              </a:solidFill>
              <a:latin typeface="Arial" charset="0"/>
            </a:endParaRPr>
          </a:p>
        </p:txBody>
      </p:sp>
      <p:sp>
        <p:nvSpPr>
          <p:cNvPr id="3" name="Subtitle 2"/>
          <p:cNvSpPr>
            <a:spLocks noGrp="1"/>
          </p:cNvSpPr>
          <p:nvPr>
            <p:ph type="subTitle" idx="1"/>
          </p:nvPr>
        </p:nvSpPr>
        <p:spPr>
          <a:xfrm>
            <a:off x="685800" y="1923627"/>
            <a:ext cx="7772400" cy="4145280"/>
          </a:xfrm>
        </p:spPr>
        <p:txBody>
          <a:bodyPr>
            <a:normAutofit/>
          </a:bodyPr>
          <a:lstStyle/>
          <a:p>
            <a:pPr>
              <a:defRPr/>
            </a:pPr>
            <a:endParaRPr lang="pt-BR" dirty="0" smtClean="0"/>
          </a:p>
          <a:p>
            <a:pPr algn="l">
              <a:defRPr/>
            </a:pPr>
            <a:r>
              <a:rPr lang="pt-BR" sz="2400" dirty="0" smtClean="0">
                <a:solidFill>
                  <a:srgbClr val="000000"/>
                </a:solidFill>
                <a:latin typeface="Arial" charset="0"/>
              </a:rPr>
              <a:t>Emile Durkheim (</a:t>
            </a:r>
            <a:r>
              <a:rPr lang="pt-BR" sz="2400" dirty="0" smtClean="0">
                <a:solidFill>
                  <a:srgbClr val="000000"/>
                </a:solidFill>
                <a:latin typeface="Arial" charset="0"/>
              </a:rPr>
              <a:t>1858–1917</a:t>
            </a:r>
            <a:r>
              <a:rPr lang="pt-BR" sz="2400" dirty="0" smtClean="0">
                <a:solidFill>
                  <a:srgbClr val="000000"/>
                </a:solidFill>
                <a:latin typeface="Arial" charset="0"/>
              </a:rPr>
              <a:t>)</a:t>
            </a:r>
            <a:endParaRPr lang="pt-BR" sz="2400" dirty="0"/>
          </a:p>
        </p:txBody>
      </p:sp>
    </p:spTree>
    <p:extLst>
      <p:ext uri="{BB962C8B-B14F-4D97-AF65-F5344CB8AC3E}">
        <p14:creationId xmlns:p14="http://schemas.microsoft.com/office/powerpoint/2010/main" val="3358033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wrap="none" lIns="82945" tIns="41473" rIns="82945" bIns="41473" anchor="ctr"/>
          <a:lstStyle/>
          <a:p>
            <a:endParaRPr lang="pt-BR"/>
          </a:p>
        </p:txBody>
      </p:sp>
      <p:sp>
        <p:nvSpPr>
          <p:cNvPr id="24578" name="Text Box 2"/>
          <p:cNvSpPr txBox="1">
            <a:spLocks noChangeArrowheads="1"/>
          </p:cNvSpPr>
          <p:nvPr/>
        </p:nvSpPr>
        <p:spPr bwMode="auto">
          <a:xfrm>
            <a:off x="672481" y="1906760"/>
            <a:ext cx="7807680" cy="357301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b="1" dirty="0" smtClean="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Da divisão do trabalho social (1893</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As regras do método sociológico (1895</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O suicídio (1897</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As formas elementares da vida religiosa (1912</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Educação e sociologia (1922</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Sociologia e filosofia (1924</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Lições de sociologia (1950</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
        <p:nvSpPr>
          <p:cNvPr id="24579" name="Text Box 3"/>
          <p:cNvSpPr txBox="1">
            <a:spLocks noChangeArrowheads="1"/>
          </p:cNvSpPr>
          <p:nvPr/>
        </p:nvSpPr>
        <p:spPr bwMode="auto">
          <a:xfrm>
            <a:off x="672481" y="1081279"/>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Principais </a:t>
            </a:r>
            <a:r>
              <a:rPr lang="pt-BR" sz="4000" b="1" dirty="0" smtClean="0">
                <a:solidFill>
                  <a:srgbClr val="333333"/>
                </a:solidFill>
                <a:latin typeface="Arial" charset="0"/>
                <a:cs typeface="Arial Unicode MS" pitchFamily="32" charset="0"/>
              </a:rPr>
              <a:t>obras</a:t>
            </a:r>
            <a:endParaRPr lang="pt-BR" sz="4000" b="1" dirty="0">
              <a:solidFill>
                <a:srgbClr val="333333"/>
              </a:solidFill>
              <a:latin typeface="Arial" charset="0"/>
              <a:cs typeface="Arial Unicode MS" pitchFamily="32"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672481" y="1041996"/>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conceito de fatos </a:t>
            </a:r>
            <a:r>
              <a:rPr lang="pt-BR" sz="4000" b="1" dirty="0" smtClean="0">
                <a:solidFill>
                  <a:srgbClr val="333333"/>
                </a:solidFill>
                <a:latin typeface="Arial" charset="0"/>
                <a:cs typeface="Arial Unicode MS" pitchFamily="32" charset="0"/>
              </a:rPr>
              <a:t>sociais</a:t>
            </a:r>
            <a:endParaRPr lang="pt-BR" sz="4000" b="1" dirty="0">
              <a:solidFill>
                <a:srgbClr val="333333"/>
              </a:solidFill>
              <a:latin typeface="Arial" charset="0"/>
              <a:cs typeface="Arial Unicode MS" pitchFamily="32" charset="0"/>
            </a:endParaRPr>
          </a:p>
        </p:txBody>
      </p:sp>
      <p:sp>
        <p:nvSpPr>
          <p:cNvPr id="25602" name="Text Box 2"/>
          <p:cNvSpPr txBox="1">
            <a:spLocks noChangeArrowheads="1"/>
          </p:cNvSpPr>
          <p:nvPr/>
        </p:nvSpPr>
        <p:spPr bwMode="auto">
          <a:xfrm>
            <a:off x="672481" y="1906760"/>
            <a:ext cx="7807680" cy="4802905"/>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smtClean="0">
                <a:solidFill>
                  <a:srgbClr val="000000"/>
                </a:solidFill>
                <a:latin typeface="Arial" charset="0"/>
              </a:rPr>
              <a:t>“É </a:t>
            </a:r>
            <a:r>
              <a:rPr lang="pt-BR" sz="2400" dirty="0">
                <a:solidFill>
                  <a:srgbClr val="000000"/>
                </a:solidFill>
                <a:latin typeface="Arial" charset="0"/>
              </a:rPr>
              <a:t>fato social toda maneira de agir, fixada ou </a:t>
            </a:r>
            <a:r>
              <a:rPr lang="pt-BR" sz="2400" dirty="0" smtClean="0">
                <a:solidFill>
                  <a:srgbClr val="000000"/>
                </a:solidFill>
                <a:latin typeface="Arial" charset="0"/>
              </a:rPr>
              <a:t>não, suscetível </a:t>
            </a:r>
            <a:r>
              <a:rPr lang="pt-BR" sz="2400" dirty="0">
                <a:solidFill>
                  <a:srgbClr val="000000"/>
                </a:solidFill>
                <a:latin typeface="Arial" charset="0"/>
              </a:rPr>
              <a:t>de exercer sobre o indivíduo uma coerção exterior; ou ainda, toda maneira de fazer que é geral na extensão de uma sociedade dada e, ao mesmo tempo, possui uma existência própria, independente das suas manifestações </a:t>
            </a:r>
            <a:r>
              <a:rPr lang="pt-BR" sz="2400" dirty="0" smtClean="0">
                <a:solidFill>
                  <a:srgbClr val="000000"/>
                </a:solidFill>
                <a:latin typeface="Arial" charset="0"/>
              </a:rPr>
              <a:t>individuais”. </a:t>
            </a:r>
            <a:r>
              <a:rPr lang="pt-BR" sz="2400" dirty="0">
                <a:solidFill>
                  <a:srgbClr val="000000"/>
                </a:solidFill>
                <a:latin typeface="Arial" charset="0"/>
              </a:rPr>
              <a:t>(DURKHEIM, 2003, p. 13).</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smtClean="0">
                <a:solidFill>
                  <a:srgbClr val="000000"/>
                </a:solidFill>
                <a:latin typeface="Arial" charset="0"/>
              </a:rPr>
              <a:t>“</a:t>
            </a:r>
            <a:r>
              <a:rPr lang="pt-BR" sz="2400" dirty="0" smtClean="0">
                <a:solidFill>
                  <a:srgbClr val="000000"/>
                </a:solidFill>
                <a:latin typeface="Arial" charset="0"/>
              </a:rPr>
              <a:t>Eles </a:t>
            </a:r>
            <a:r>
              <a:rPr lang="pt-BR" sz="2400" dirty="0">
                <a:solidFill>
                  <a:srgbClr val="000000"/>
                </a:solidFill>
                <a:latin typeface="Arial" charset="0"/>
              </a:rPr>
              <a:t>não poderiam [os fatos sociais] se confundir com os fenômenos orgânicos, já que consistem em representações e em ações; nem com os fenômenos psíquicos, os quais só tem existência na consciência individual e através </a:t>
            </a:r>
            <a:r>
              <a:rPr lang="pt-BR" sz="2400" dirty="0" smtClean="0">
                <a:solidFill>
                  <a:srgbClr val="000000"/>
                </a:solidFill>
                <a:latin typeface="Arial" charset="0"/>
              </a:rPr>
              <a:t>dela”. </a:t>
            </a:r>
            <a:r>
              <a:rPr lang="pt-BR" sz="2400" dirty="0">
                <a:solidFill>
                  <a:srgbClr val="000000"/>
                </a:solidFill>
                <a:latin typeface="Arial" charset="0"/>
              </a:rPr>
              <a:t>(DURKHEIM, 2003, p. 4).</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4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672481" y="104563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conceito de fatos sociais:</a:t>
            </a:r>
          </a:p>
        </p:txBody>
      </p:sp>
      <p:sp>
        <p:nvSpPr>
          <p:cNvPr id="26626" name="Text Box 2"/>
          <p:cNvSpPr txBox="1">
            <a:spLocks noChangeArrowheads="1"/>
          </p:cNvSpPr>
          <p:nvPr/>
        </p:nvSpPr>
        <p:spPr bwMode="auto">
          <a:xfrm>
            <a:off x="672481" y="1906760"/>
            <a:ext cx="7807680" cy="4717935"/>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“Não estou obrigado a falar a mesma língua que meus compatriotas, nem a empregar as mesmas moedas legais; mas é impossível agir de outra forma. Minha tentativa fracassaria lamentavelmente, se procurasse escapar desta necessidade. Se sou um industrial nada me impede de utilizar processos e técnicas do século passado; mas, se o fizer, terei a ruína como um resultado inevitável</a:t>
            </a:r>
            <a:r>
              <a:rPr lang="pt-BR" sz="2400" dirty="0" smtClean="0">
                <a:solidFill>
                  <a:srgbClr val="000000"/>
                </a:solidFill>
                <a:latin typeface="Arial" charset="0"/>
              </a:rPr>
              <a:t>”. </a:t>
            </a:r>
            <a:r>
              <a:rPr lang="pt-BR" sz="2400" dirty="0">
                <a:solidFill>
                  <a:srgbClr val="000000"/>
                </a:solidFill>
                <a:latin typeface="Arial" charset="0"/>
              </a:rPr>
              <a:t>(DURKHEIM, 1981, p. 47).</a:t>
            </a:r>
          </a:p>
          <a:p>
            <a:pPr marL="391686" indent="-292325">
              <a:buSzPct val="100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smtClean="0">
                <a:solidFill>
                  <a:srgbClr val="000000"/>
                </a:solidFill>
                <a:latin typeface="Arial" charset="0"/>
              </a:rPr>
              <a:t>Os </a:t>
            </a:r>
            <a:r>
              <a:rPr lang="pt-BR" sz="2400" dirty="0">
                <a:solidFill>
                  <a:srgbClr val="000000"/>
                </a:solidFill>
                <a:latin typeface="Arial" charset="0"/>
              </a:rPr>
              <a:t>indivíduos, ao nascerem, já encontravam a sociedade pronta e constituída, restando a eles adaptarem-se.</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4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672481" y="724753"/>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Os fatos </a:t>
            </a:r>
            <a:r>
              <a:rPr lang="pt-BR" sz="4000" b="1" dirty="0" smtClean="0">
                <a:solidFill>
                  <a:srgbClr val="333333"/>
                </a:solidFill>
                <a:latin typeface="Arial" charset="0"/>
                <a:cs typeface="Arial Unicode MS" pitchFamily="32" charset="0"/>
              </a:rPr>
              <a:t>sociais</a:t>
            </a:r>
            <a:endParaRPr lang="pt-BR" sz="4000" b="1" dirty="0">
              <a:solidFill>
                <a:srgbClr val="333333"/>
              </a:solidFill>
              <a:latin typeface="Arial" charset="0"/>
              <a:cs typeface="Arial Unicode MS" pitchFamily="32" charset="0"/>
            </a:endParaRPr>
          </a:p>
        </p:txBody>
      </p:sp>
      <p:sp>
        <p:nvSpPr>
          <p:cNvPr id="27650" name="Text Box 2"/>
          <p:cNvSpPr txBox="1">
            <a:spLocks noChangeArrowheads="1"/>
          </p:cNvSpPr>
          <p:nvPr/>
        </p:nvSpPr>
        <p:spPr bwMode="auto">
          <a:xfrm>
            <a:off x="672481" y="1906761"/>
            <a:ext cx="7807680" cy="4422705"/>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1) </a:t>
            </a:r>
            <a:r>
              <a:rPr lang="pt-BR" sz="2900" b="1" dirty="0">
                <a:solidFill>
                  <a:srgbClr val="000000"/>
                </a:solidFill>
                <a:latin typeface="Arial" charset="0"/>
              </a:rPr>
              <a:t>Coerção social</a:t>
            </a:r>
            <a:r>
              <a:rPr lang="pt-BR" sz="2900" dirty="0">
                <a:solidFill>
                  <a:srgbClr val="000000"/>
                </a:solidFill>
                <a:latin typeface="Arial" charset="0"/>
              </a:rPr>
              <a:t>: </a:t>
            </a:r>
            <a:r>
              <a:rPr lang="pt-BR" sz="2900" dirty="0" smtClean="0">
                <a:solidFill>
                  <a:srgbClr val="000000"/>
                </a:solidFill>
                <a:latin typeface="Arial" charset="0"/>
              </a:rPr>
              <a:t>a </a:t>
            </a:r>
            <a:r>
              <a:rPr lang="pt-BR" sz="2900" dirty="0">
                <a:solidFill>
                  <a:srgbClr val="000000"/>
                </a:solidFill>
                <a:latin typeface="Arial" charset="0"/>
              </a:rPr>
              <a:t>força que os fatos exercem sobre os indivíduos, levando-os a conformarem-se às regras da sociedade em que vivem.</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Sanções que o individuo está sujeito quando contra eles tenta se rebelar. As sanções podem ser legais (leis) ou espontâneas.</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Importância do processo educativo (conformação dos indivíduos à sociedade).</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672481" y="712517"/>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Os fatos </a:t>
            </a:r>
            <a:r>
              <a:rPr lang="pt-BR" sz="4000" b="1" dirty="0" smtClean="0">
                <a:solidFill>
                  <a:srgbClr val="333333"/>
                </a:solidFill>
                <a:latin typeface="Arial" charset="0"/>
                <a:cs typeface="Arial Unicode MS" pitchFamily="32" charset="0"/>
              </a:rPr>
              <a:t>sociais</a:t>
            </a:r>
            <a:endParaRPr lang="pt-BR" sz="4000" b="1" dirty="0">
              <a:solidFill>
                <a:srgbClr val="333333"/>
              </a:solidFill>
              <a:latin typeface="Arial" charset="0"/>
              <a:cs typeface="Arial Unicode MS" pitchFamily="32" charset="0"/>
            </a:endParaRPr>
          </a:p>
        </p:txBody>
      </p:sp>
      <p:sp>
        <p:nvSpPr>
          <p:cNvPr id="28674" name="Text Box 2"/>
          <p:cNvSpPr txBox="1">
            <a:spLocks noChangeArrowheads="1"/>
          </p:cNvSpPr>
          <p:nvPr/>
        </p:nvSpPr>
        <p:spPr bwMode="auto">
          <a:xfrm>
            <a:off x="672481" y="1906760"/>
            <a:ext cx="7807680" cy="357301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2) </a:t>
            </a:r>
            <a:r>
              <a:rPr lang="pt-BR" sz="2900" b="1" dirty="0">
                <a:solidFill>
                  <a:srgbClr val="000000"/>
                </a:solidFill>
                <a:latin typeface="Arial" charset="0"/>
              </a:rPr>
              <a:t>Exterioridad</a:t>
            </a:r>
            <a:r>
              <a:rPr lang="pt-BR" sz="2900" dirty="0">
                <a:solidFill>
                  <a:srgbClr val="000000"/>
                </a:solidFill>
                <a:latin typeface="Arial" charset="0"/>
              </a:rPr>
              <a:t>e: </a:t>
            </a:r>
            <a:r>
              <a:rPr lang="pt-BR" sz="2900" dirty="0" smtClean="0">
                <a:solidFill>
                  <a:srgbClr val="000000"/>
                </a:solidFill>
                <a:latin typeface="Arial" charset="0"/>
              </a:rPr>
              <a:t>eles </a:t>
            </a:r>
            <a:r>
              <a:rPr lang="pt-BR" sz="2900" dirty="0">
                <a:solidFill>
                  <a:srgbClr val="000000"/>
                </a:solidFill>
                <a:latin typeface="Arial" charset="0"/>
              </a:rPr>
              <a:t>existem e atuam independentemente de sua vontade ou adesão consciente dos indivíduos. Há uma separação entre coisas e </a:t>
            </a:r>
            <a:r>
              <a:rPr lang="pt-BR" sz="2900" dirty="0" err="1">
                <a:solidFill>
                  <a:srgbClr val="000000"/>
                </a:solidFill>
                <a:latin typeface="Arial" charset="0"/>
              </a:rPr>
              <a:t>ideias</a:t>
            </a:r>
            <a:r>
              <a:rPr lang="pt-BR" sz="2900" dirty="0">
                <a:solidFill>
                  <a:srgbClr val="000000"/>
                </a:solidFill>
                <a:latin typeface="Arial" charset="0"/>
              </a:rPr>
              <a:t>. As coisas são exteriores e não estão sujeitas à nossa vontade ou às nossas </a:t>
            </a:r>
            <a:r>
              <a:rPr lang="pt-BR" sz="2900" dirty="0" err="1">
                <a:solidFill>
                  <a:srgbClr val="000000"/>
                </a:solidFill>
                <a:latin typeface="Arial" charset="0"/>
              </a:rPr>
              <a:t>ideias</a:t>
            </a:r>
            <a:r>
              <a:rPr lang="pt-BR" sz="2900" dirty="0">
                <a:solidFill>
                  <a:srgbClr val="000000"/>
                </a:solidFill>
                <a:latin typeface="Arial" charset="0"/>
              </a:rPr>
              <a:t>. Diferencia consciência individual e consciência coletiva.</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672481" y="715179"/>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Os </a:t>
            </a:r>
            <a:r>
              <a:rPr lang="pt-BR" sz="4000" b="1" dirty="0">
                <a:solidFill>
                  <a:srgbClr val="333333"/>
                </a:solidFill>
                <a:latin typeface="Arial" charset="0"/>
                <a:cs typeface="Arial Unicode MS" pitchFamily="32" charset="0"/>
              </a:rPr>
              <a:t>fatos </a:t>
            </a:r>
            <a:r>
              <a:rPr lang="pt-BR" sz="4000" b="1" dirty="0" smtClean="0">
                <a:solidFill>
                  <a:srgbClr val="333333"/>
                </a:solidFill>
                <a:latin typeface="Arial" charset="0"/>
                <a:cs typeface="Arial Unicode MS" pitchFamily="32" charset="0"/>
              </a:rPr>
              <a:t>sociais</a:t>
            </a:r>
            <a:endParaRPr lang="pt-BR" sz="4000" b="1" dirty="0">
              <a:solidFill>
                <a:srgbClr val="333333"/>
              </a:solidFill>
              <a:latin typeface="Arial" charset="0"/>
              <a:cs typeface="Arial Unicode MS" pitchFamily="32" charset="0"/>
            </a:endParaRPr>
          </a:p>
        </p:txBody>
      </p:sp>
      <p:sp>
        <p:nvSpPr>
          <p:cNvPr id="29698" name="Text Box 2"/>
          <p:cNvSpPr txBox="1">
            <a:spLocks noChangeArrowheads="1"/>
          </p:cNvSpPr>
          <p:nvPr/>
        </p:nvSpPr>
        <p:spPr bwMode="auto">
          <a:xfrm>
            <a:off x="672481" y="1906762"/>
            <a:ext cx="7807680" cy="4657812"/>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3) </a:t>
            </a:r>
            <a:r>
              <a:rPr lang="pt-BR" sz="2900" b="1" dirty="0">
                <a:solidFill>
                  <a:srgbClr val="000000"/>
                </a:solidFill>
                <a:latin typeface="Arial" charset="0"/>
              </a:rPr>
              <a:t>Generalidade</a:t>
            </a:r>
            <a:r>
              <a:rPr lang="pt-BR" sz="2900" dirty="0">
                <a:solidFill>
                  <a:srgbClr val="000000"/>
                </a:solidFill>
                <a:latin typeface="Arial" charset="0"/>
              </a:rPr>
              <a:t>: </a:t>
            </a:r>
            <a:r>
              <a:rPr lang="pt-BR" sz="2900" dirty="0" smtClean="0">
                <a:solidFill>
                  <a:srgbClr val="000000"/>
                </a:solidFill>
                <a:latin typeface="Arial" charset="0"/>
              </a:rPr>
              <a:t>é </a:t>
            </a:r>
            <a:r>
              <a:rPr lang="pt-BR" sz="2900" dirty="0">
                <a:solidFill>
                  <a:srgbClr val="000000"/>
                </a:solidFill>
                <a:latin typeface="Arial" charset="0"/>
              </a:rPr>
              <a:t>social todo fato que é geral, que se repete em todos os indivíduos ou na maioria deles. Fatos individuais ou que acontecem esporadicamente não seriam objeto de estudo da Sociologia, mas da Psicologia. Quando os indivíduos pensam e agem em torno de </a:t>
            </a:r>
            <a:r>
              <a:rPr lang="pt-BR" sz="2900" dirty="0" err="1">
                <a:solidFill>
                  <a:srgbClr val="000000"/>
                </a:solidFill>
                <a:latin typeface="Arial" charset="0"/>
              </a:rPr>
              <a:t>ideias</a:t>
            </a:r>
            <a:r>
              <a:rPr lang="pt-BR" sz="2900" dirty="0">
                <a:solidFill>
                  <a:srgbClr val="000000"/>
                </a:solidFill>
                <a:latin typeface="Arial" charset="0"/>
              </a:rPr>
              <a:t> ou representações coletivas, eles o fazem não como indivíduos isolados mas como membros de um todo cultural mais amplo.</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672481" y="773845"/>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Heranças </a:t>
            </a:r>
            <a:r>
              <a:rPr lang="pt-BR" sz="4000" b="1" dirty="0" smtClean="0">
                <a:solidFill>
                  <a:srgbClr val="333333"/>
                </a:solidFill>
                <a:latin typeface="Arial" charset="0"/>
                <a:cs typeface="Arial Unicode MS" pitchFamily="32" charset="0"/>
              </a:rPr>
              <a:t>do positivismo</a:t>
            </a:r>
            <a:endParaRPr lang="pt-BR" sz="4000" b="1" dirty="0">
              <a:solidFill>
                <a:srgbClr val="333333"/>
              </a:solidFill>
              <a:latin typeface="Arial" charset="0"/>
              <a:cs typeface="Arial Unicode MS" pitchFamily="32" charset="0"/>
            </a:endParaRPr>
          </a:p>
        </p:txBody>
      </p:sp>
      <p:sp>
        <p:nvSpPr>
          <p:cNvPr id="30722" name="Text Box 2"/>
          <p:cNvSpPr txBox="1">
            <a:spLocks noChangeArrowheads="1"/>
          </p:cNvSpPr>
          <p:nvPr/>
        </p:nvSpPr>
        <p:spPr bwMode="auto">
          <a:xfrm>
            <a:off x="672481" y="1906760"/>
            <a:ext cx="7807680" cy="4020902"/>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r>
              <a:rPr lang="pt-BR" sz="2900" dirty="0" smtClean="0">
                <a:solidFill>
                  <a:srgbClr val="000000"/>
                </a:solidFill>
                <a:latin typeface="Arial" charset="0"/>
              </a:rPr>
              <a:t> A </a:t>
            </a:r>
            <a:r>
              <a:rPr lang="pt-BR" sz="2900" dirty="0">
                <a:solidFill>
                  <a:srgbClr val="000000"/>
                </a:solidFill>
                <a:latin typeface="Arial" charset="0"/>
              </a:rPr>
              <a:t>objetividade do fato social é obtida com a neutralidade do pesquisador em relação aos fatos sociais. É preciso que o cientista deixe de lado suas prenoções, isto é, seus sentimentos e valores pessoais. Os fenômenos </a:t>
            </a:r>
            <a:r>
              <a:rPr lang="pt-BR" sz="2900" dirty="0" smtClean="0">
                <a:solidFill>
                  <a:srgbClr val="000000"/>
                </a:solidFill>
                <a:latin typeface="Arial" charset="0"/>
              </a:rPr>
              <a:t>morais </a:t>
            </a:r>
            <a:r>
              <a:rPr lang="pt-BR" sz="2900" dirty="0">
                <a:solidFill>
                  <a:srgbClr val="000000"/>
                </a:solidFill>
                <a:latin typeface="Arial" charset="0"/>
              </a:rPr>
              <a:t>como as leis e a </a:t>
            </a:r>
            <a:r>
              <a:rPr lang="pt-BR" sz="2900" dirty="0" smtClean="0">
                <a:solidFill>
                  <a:srgbClr val="000000"/>
                </a:solidFill>
                <a:latin typeface="Arial" charset="0"/>
              </a:rPr>
              <a:t>religião </a:t>
            </a:r>
            <a:r>
              <a:rPr lang="pt-BR" sz="2900" dirty="0">
                <a:solidFill>
                  <a:srgbClr val="000000"/>
                </a:solidFill>
                <a:latin typeface="Arial" charset="0"/>
              </a:rPr>
              <a:t>poderiam ser objetos de uma Ciência Social se forem examinados corretamente (isto é, cientificamente).</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346" y="228602"/>
            <a:ext cx="7772400" cy="1559256"/>
          </a:xfrm>
        </p:spPr>
        <p:txBody>
          <a:bodyPr/>
          <a:lstStyle/>
          <a:p>
            <a:pPr algn="l"/>
            <a:r>
              <a:rPr lang="pt-BR" dirty="0" err="1" smtClean="0">
                <a:latin typeface="Arial" panose="020B0604020202020204" pitchFamily="34" charset="0"/>
                <a:cs typeface="Arial" panose="020B0604020202020204" pitchFamily="34" charset="0"/>
              </a:rPr>
              <a:t>Videoaula</a:t>
            </a:r>
            <a:r>
              <a:rPr lang="pt-BR" dirty="0" smtClean="0">
                <a:latin typeface="Arial" panose="020B0604020202020204" pitchFamily="34" charset="0"/>
                <a:cs typeface="Arial" panose="020B0604020202020204" pitchFamily="34" charset="0"/>
              </a:rPr>
              <a:t> 1</a:t>
            </a:r>
            <a:endParaRPr lang="en-US" dirty="0"/>
          </a:p>
        </p:txBody>
      </p:sp>
      <p:sp>
        <p:nvSpPr>
          <p:cNvPr id="3" name="Subtitle 2"/>
          <p:cNvSpPr>
            <a:spLocks noGrp="1"/>
          </p:cNvSpPr>
          <p:nvPr>
            <p:ph type="subTitle" idx="1"/>
          </p:nvPr>
        </p:nvSpPr>
        <p:spPr>
          <a:xfrm>
            <a:off x="685800" y="1923627"/>
            <a:ext cx="7772400" cy="4145280"/>
          </a:xfrm>
        </p:spPr>
        <p:txBody>
          <a:bodyPr>
            <a:normAutofit/>
          </a:bodyPr>
          <a:lstStyle/>
          <a:p>
            <a:pPr>
              <a:defRPr/>
            </a:pPr>
            <a:endParaRPr lang="pt-BR" dirty="0" smtClean="0"/>
          </a:p>
          <a:p>
            <a:pPr algn="l">
              <a:defRPr/>
            </a:pPr>
            <a:r>
              <a:rPr lang="pt-BR" sz="2400" dirty="0" smtClean="0">
                <a:solidFill>
                  <a:srgbClr val="000000"/>
                </a:solidFill>
                <a:latin typeface="Arial" charset="0"/>
              </a:rPr>
              <a:t>Apresentação da estratégia didática e da motivação para os estudos de Sociologia</a:t>
            </a:r>
            <a:endParaRPr lang="pt-BR" sz="2400" dirty="0"/>
          </a:p>
        </p:txBody>
      </p:sp>
    </p:spTree>
    <p:extLst>
      <p:ext uri="{BB962C8B-B14F-4D97-AF65-F5344CB8AC3E}">
        <p14:creationId xmlns:p14="http://schemas.microsoft.com/office/powerpoint/2010/main" val="3358033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672481" y="773846"/>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Heranças </a:t>
            </a:r>
            <a:r>
              <a:rPr lang="pt-BR" sz="4000" b="1" dirty="0" smtClean="0">
                <a:solidFill>
                  <a:srgbClr val="333333"/>
                </a:solidFill>
                <a:latin typeface="Arial" charset="0"/>
                <a:cs typeface="Arial Unicode MS" pitchFamily="32" charset="0"/>
              </a:rPr>
              <a:t>do positivismo</a:t>
            </a:r>
            <a:endParaRPr lang="pt-BR" sz="4000" b="1" dirty="0">
              <a:solidFill>
                <a:srgbClr val="333333"/>
              </a:solidFill>
              <a:latin typeface="Arial" charset="0"/>
              <a:cs typeface="Arial Unicode MS" pitchFamily="32" charset="0"/>
            </a:endParaRPr>
          </a:p>
        </p:txBody>
      </p:sp>
      <p:sp>
        <p:nvSpPr>
          <p:cNvPr id="31746" name="Text Box 2"/>
          <p:cNvSpPr txBox="1">
            <a:spLocks noChangeArrowheads="1"/>
          </p:cNvSpPr>
          <p:nvPr/>
        </p:nvSpPr>
        <p:spPr bwMode="auto">
          <a:xfrm>
            <a:off x="672481" y="1906760"/>
            <a:ext cx="7807680" cy="491379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Método das </a:t>
            </a:r>
            <a:r>
              <a:rPr lang="pt-BR" sz="2900" dirty="0" smtClean="0">
                <a:solidFill>
                  <a:srgbClr val="000000"/>
                </a:solidFill>
                <a:latin typeface="Arial" charset="0"/>
              </a:rPr>
              <a:t>ciências </a:t>
            </a:r>
            <a:r>
              <a:rPr lang="pt-BR" sz="2900" dirty="0">
                <a:solidFill>
                  <a:srgbClr val="000000"/>
                </a:solidFill>
                <a:latin typeface="Arial" charset="0"/>
              </a:rPr>
              <a:t>naturais: o sociólogo deveria encarar os fatos sociais como “coisas”, isto é, objetos que, sendo exteriores, devem ser medidos, observados e comparados independentemente do que os indivíduos pensem ou declarem a seu respeito</a:t>
            </a:r>
            <a:r>
              <a:rPr lang="pt-BR" sz="2900" dirty="0" smtClean="0">
                <a:solidFill>
                  <a:srgbClr val="000000"/>
                </a:solidFill>
                <a:latin typeface="Arial" charset="0"/>
              </a:rPr>
              <a:t>.</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 </a:t>
            </a:r>
            <a:r>
              <a:rPr lang="pt-BR" sz="2900" dirty="0">
                <a:solidFill>
                  <a:srgbClr val="000000"/>
                </a:solidFill>
                <a:latin typeface="Arial" charset="0"/>
              </a:rPr>
              <a:t>Distingue categorias do senso comum/conceitos científicos.</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672481" y="801141"/>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Tipos de </a:t>
            </a:r>
            <a:r>
              <a:rPr lang="pt-BR" sz="4000" b="1" dirty="0" smtClean="0">
                <a:solidFill>
                  <a:srgbClr val="333333"/>
                </a:solidFill>
                <a:latin typeface="Arial" charset="0"/>
                <a:cs typeface="Arial Unicode MS" pitchFamily="32" charset="0"/>
              </a:rPr>
              <a:t>organização</a:t>
            </a:r>
            <a:endParaRPr lang="pt-BR" sz="4000" b="1" dirty="0">
              <a:solidFill>
                <a:srgbClr val="333333"/>
              </a:solidFill>
              <a:latin typeface="Arial" charset="0"/>
              <a:cs typeface="Arial Unicode MS" pitchFamily="32" charset="0"/>
            </a:endParaRPr>
          </a:p>
        </p:txBody>
      </p:sp>
      <p:sp>
        <p:nvSpPr>
          <p:cNvPr id="32770" name="Text Box 2"/>
          <p:cNvSpPr txBox="1">
            <a:spLocks noChangeArrowheads="1"/>
          </p:cNvSpPr>
          <p:nvPr/>
        </p:nvSpPr>
        <p:spPr bwMode="auto">
          <a:xfrm>
            <a:off x="672481" y="1906760"/>
            <a:ext cx="7807680" cy="5080853"/>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err="1">
                <a:solidFill>
                  <a:srgbClr val="000000"/>
                </a:solidFill>
                <a:latin typeface="Arial" charset="0"/>
              </a:rPr>
              <a:t>Durkheim</a:t>
            </a:r>
            <a:r>
              <a:rPr lang="pt-BR" sz="2400" dirty="0">
                <a:solidFill>
                  <a:srgbClr val="000000"/>
                </a:solidFill>
                <a:latin typeface="Arial" charset="0"/>
              </a:rPr>
              <a:t> argumentou que o advento da era industrial significava o surgimento de um novo tipo de solidariedade: a </a:t>
            </a:r>
            <a:r>
              <a:rPr lang="pt-BR" sz="2400" b="1" dirty="0">
                <a:solidFill>
                  <a:srgbClr val="000000"/>
                </a:solidFill>
                <a:latin typeface="Arial" charset="0"/>
              </a:rPr>
              <a:t>solidariedade orgânica</a:t>
            </a:r>
            <a:r>
              <a:rPr lang="pt-BR" sz="2400" dirty="0">
                <a:solidFill>
                  <a:srgbClr val="000000"/>
                </a:solidFill>
                <a:latin typeface="Arial" charset="0"/>
              </a:rPr>
              <a:t>, no lugar da </a:t>
            </a:r>
            <a:r>
              <a:rPr lang="pt-BR" sz="2400" b="1" dirty="0">
                <a:solidFill>
                  <a:srgbClr val="000000"/>
                </a:solidFill>
                <a:latin typeface="Arial" charset="0"/>
              </a:rPr>
              <a:t>solidariedade mecânica</a:t>
            </a:r>
            <a:r>
              <a:rPr lang="pt-BR" sz="2400" dirty="0">
                <a:solidFill>
                  <a:srgbClr val="000000"/>
                </a:solidFill>
                <a:latin typeface="Arial" charset="0"/>
              </a:rPr>
              <a:t>.</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A </a:t>
            </a:r>
            <a:r>
              <a:rPr lang="pt-BR" sz="2400" b="1" dirty="0">
                <a:solidFill>
                  <a:srgbClr val="000000"/>
                </a:solidFill>
                <a:latin typeface="Arial" charset="0"/>
              </a:rPr>
              <a:t>solidariedade mecânica </a:t>
            </a:r>
            <a:r>
              <a:rPr lang="pt-BR" sz="2400" dirty="0">
                <a:solidFill>
                  <a:srgbClr val="000000"/>
                </a:solidFill>
                <a:latin typeface="Arial" charset="0"/>
              </a:rPr>
              <a:t>é caracterizada por uma organização constituída por um sistema de coesão social mais simples e rudimentar, enquanto na </a:t>
            </a:r>
            <a:r>
              <a:rPr lang="pt-BR" sz="2400" b="1" dirty="0">
                <a:solidFill>
                  <a:srgbClr val="000000"/>
                </a:solidFill>
                <a:latin typeface="Arial" charset="0"/>
              </a:rPr>
              <a:t>solidariedade orgânica </a:t>
            </a:r>
            <a:r>
              <a:rPr lang="pt-BR" sz="2400" dirty="0">
                <a:solidFill>
                  <a:srgbClr val="000000"/>
                </a:solidFill>
                <a:latin typeface="Arial" charset="0"/>
              </a:rPr>
              <a:t>ocorre a divisão diferenciada do trabalho, formada por sistema de segmentos diferentes, </a:t>
            </a:r>
            <a:r>
              <a:rPr lang="pt-BR" sz="2400" dirty="0" smtClean="0">
                <a:solidFill>
                  <a:srgbClr val="000000"/>
                </a:solidFill>
                <a:latin typeface="Arial" charset="0"/>
              </a:rPr>
              <a:t>no qual cada </a:t>
            </a:r>
            <a:r>
              <a:rPr lang="pt-BR" sz="2400" dirty="0">
                <a:solidFill>
                  <a:srgbClr val="000000"/>
                </a:solidFill>
                <a:latin typeface="Arial" charset="0"/>
              </a:rPr>
              <a:t>um tem um papel a desempenhar.</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672481" y="1081278"/>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A solidariedade orgânica</a:t>
            </a:r>
          </a:p>
        </p:txBody>
      </p:sp>
      <p:sp>
        <p:nvSpPr>
          <p:cNvPr id="33794" name="Text Box 2"/>
          <p:cNvSpPr txBox="1">
            <a:spLocks noChangeArrowheads="1"/>
          </p:cNvSpPr>
          <p:nvPr/>
        </p:nvSpPr>
        <p:spPr bwMode="auto">
          <a:xfrm>
            <a:off x="672481" y="1906761"/>
            <a:ext cx="7807680" cy="5528741"/>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Na solidariedade orgânica, os indivíduos são agrupados não mais pelas relações de descendência, mas segundo à natureza particular da atividade social em que estão envolvidos.</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Não é mais a </a:t>
            </a:r>
            <a:r>
              <a:rPr lang="pt-BR" sz="2400" dirty="0" err="1">
                <a:solidFill>
                  <a:srgbClr val="000000"/>
                </a:solidFill>
                <a:latin typeface="Arial" charset="0"/>
              </a:rPr>
              <a:t>consanguinidade</a:t>
            </a:r>
            <a:r>
              <a:rPr lang="pt-BR" sz="2400" dirty="0">
                <a:solidFill>
                  <a:srgbClr val="000000"/>
                </a:solidFill>
                <a:latin typeface="Arial" charset="0"/>
              </a:rPr>
              <a:t> que marca o lugar de cada um, mas a função que preenche; o aumento da especialização é um critério para o desenvolvimento da personalidade individual e progresso social.</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O valor moral da divisão do trabalho está em que é </a:t>
            </a:r>
            <a:r>
              <a:rPr lang="pt-BR" sz="2400" dirty="0" smtClean="0">
                <a:solidFill>
                  <a:srgbClr val="000000"/>
                </a:solidFill>
                <a:latin typeface="Arial" charset="0"/>
              </a:rPr>
              <a:t>por meio </a:t>
            </a:r>
            <a:r>
              <a:rPr lang="pt-BR" sz="2400" dirty="0">
                <a:solidFill>
                  <a:srgbClr val="000000"/>
                </a:solidFill>
                <a:latin typeface="Arial" charset="0"/>
              </a:rPr>
              <a:t>dela que o indivíduo toma consciência do seu estado de dependência com relação à sociedade.</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4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672481" y="462289"/>
            <a:ext cx="7807680" cy="1228449"/>
          </a:xfrm>
          <a:prstGeom prst="rect">
            <a:avLst/>
          </a:prstGeom>
          <a:noFill/>
          <a:ln w="9525" cap="flat">
            <a:noFill/>
            <a:round/>
            <a:headEnd/>
            <a:tailEnd/>
          </a:ln>
          <a:effectLst/>
        </p:spPr>
        <p:txBody>
          <a:bodyPr wrap="none" lIns="82945" tIns="41473" rIns="82945" bIns="41473" anchor="ctr"/>
          <a:lstStyle/>
          <a:p>
            <a:endParaRPr lang="pt-BR"/>
          </a:p>
        </p:txBody>
      </p:sp>
      <p:sp>
        <p:nvSpPr>
          <p:cNvPr id="43010" name="Text Box 2"/>
          <p:cNvSpPr txBox="1">
            <a:spLocks noChangeArrowheads="1"/>
          </p:cNvSpPr>
          <p:nvPr/>
        </p:nvSpPr>
        <p:spPr bwMode="auto">
          <a:xfrm>
            <a:off x="672481" y="1563981"/>
            <a:ext cx="7807680" cy="4020902"/>
          </a:xfrm>
          <a:prstGeom prst="rect">
            <a:avLst/>
          </a:prstGeom>
          <a:noFill/>
          <a:ln w="9525" cap="flat">
            <a:noFill/>
            <a:round/>
            <a:headEnd/>
            <a:tailEnd/>
          </a:ln>
          <a:effectLst/>
        </p:spPr>
        <p:txBody>
          <a:bodyPr lIns="0" tIns="0" rIns="0" bIns="0"/>
          <a:lstStyle/>
          <a:p>
            <a:pPr marL="391686" indent="-292325">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3200" dirty="0" smtClean="0">
              <a:solidFill>
                <a:srgbClr val="000000"/>
              </a:solidFill>
              <a:latin typeface="Arial" charset="0"/>
            </a:endParaRPr>
          </a:p>
          <a:p>
            <a:pPr marL="391686" indent="-292325">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3200" dirty="0" smtClean="0">
              <a:solidFill>
                <a:srgbClr val="000000"/>
              </a:solidFill>
              <a:latin typeface="Arial" charset="0"/>
            </a:endParaRPr>
          </a:p>
          <a:p>
            <a:pPr marL="391686" indent="-292325">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3200" dirty="0" smtClean="0">
                <a:solidFill>
                  <a:srgbClr val="000000"/>
                </a:solidFill>
                <a:latin typeface="Arial" charset="0"/>
              </a:rPr>
              <a:t>Karl Marx (</a:t>
            </a:r>
            <a:r>
              <a:rPr lang="pt-BR" sz="3200" dirty="0" smtClean="0">
                <a:solidFill>
                  <a:srgbClr val="000000"/>
                </a:solidFill>
                <a:latin typeface="Arial" charset="0"/>
              </a:rPr>
              <a:t>1818–1883</a:t>
            </a:r>
            <a:r>
              <a:rPr lang="pt-BR" sz="3200" dirty="0" smtClean="0">
                <a:solidFill>
                  <a:srgbClr val="000000"/>
                </a:solidFill>
                <a:latin typeface="Arial" charset="0"/>
              </a:rPr>
              <a:t>)</a:t>
            </a:r>
          </a:p>
        </p:txBody>
      </p:sp>
      <p:sp>
        <p:nvSpPr>
          <p:cNvPr id="43011" name="Text Box 3"/>
          <p:cNvSpPr txBox="1">
            <a:spLocks noChangeArrowheads="1"/>
          </p:cNvSpPr>
          <p:nvPr/>
        </p:nvSpPr>
        <p:spPr bwMode="auto">
          <a:xfrm>
            <a:off x="808959" y="24325"/>
            <a:ext cx="7807680" cy="875927"/>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800" b="1" dirty="0" err="1" smtClean="0">
                <a:effectLst>
                  <a:outerShdw blurRad="38100" dist="38100" dir="2700000" algn="tl">
                    <a:srgbClr val="000000">
                      <a:alpha val="43137"/>
                    </a:srgbClr>
                  </a:outerShdw>
                </a:effectLst>
                <a:latin typeface="Arial" charset="0"/>
                <a:cs typeface="Arial Unicode MS" pitchFamily="32" charset="0"/>
              </a:rPr>
              <a:t>Videoaula</a:t>
            </a:r>
            <a:r>
              <a:rPr lang="pt-BR" sz="4800" b="1" dirty="0" smtClean="0">
                <a:effectLst>
                  <a:outerShdw blurRad="38100" dist="38100" dir="2700000" algn="tl">
                    <a:srgbClr val="000000">
                      <a:alpha val="43137"/>
                    </a:srgbClr>
                  </a:outerShdw>
                </a:effectLst>
                <a:latin typeface="Arial" charset="0"/>
                <a:cs typeface="Arial Unicode MS" pitchFamily="32" charset="0"/>
              </a:rPr>
              <a:t> 3</a:t>
            </a:r>
            <a:endParaRPr lang="pt-BR" sz="4800" b="1" dirty="0">
              <a:effectLst>
                <a:outerShdw blurRad="38100" dist="38100" dir="2700000" algn="tl">
                  <a:srgbClr val="000000">
                    <a:alpha val="43137"/>
                  </a:srgbClr>
                </a:outerShdw>
              </a:effectLst>
              <a:latin typeface="Arial" charset="0"/>
              <a:cs typeface="Arial Unicode MS" pitchFamily="32"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672481" y="462289"/>
            <a:ext cx="7807680" cy="1228449"/>
          </a:xfrm>
          <a:prstGeom prst="rect">
            <a:avLst/>
          </a:prstGeom>
          <a:noFill/>
          <a:ln w="9525" cap="flat">
            <a:noFill/>
            <a:round/>
            <a:headEnd/>
            <a:tailEnd/>
          </a:ln>
          <a:effectLst/>
        </p:spPr>
        <p:txBody>
          <a:bodyPr wrap="none" lIns="82945" tIns="41473" rIns="82945" bIns="41473" anchor="ctr"/>
          <a:lstStyle/>
          <a:p>
            <a:endParaRPr lang="pt-BR"/>
          </a:p>
        </p:txBody>
      </p:sp>
      <p:sp>
        <p:nvSpPr>
          <p:cNvPr id="43010" name="Text Box 2"/>
          <p:cNvSpPr txBox="1">
            <a:spLocks noChangeArrowheads="1"/>
          </p:cNvSpPr>
          <p:nvPr/>
        </p:nvSpPr>
        <p:spPr bwMode="auto">
          <a:xfrm>
            <a:off x="672481" y="2179716"/>
            <a:ext cx="7807680" cy="4020902"/>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b="1" dirty="0">
                <a:solidFill>
                  <a:srgbClr val="000000"/>
                </a:solidFill>
                <a:latin typeface="Arial" charset="0"/>
              </a:rPr>
              <a:t>Da juventude (</a:t>
            </a:r>
            <a:r>
              <a:rPr lang="pt-BR" sz="2900" b="1" dirty="0" smtClean="0">
                <a:solidFill>
                  <a:srgbClr val="000000"/>
                </a:solidFill>
                <a:latin typeface="Arial" charset="0"/>
              </a:rPr>
              <a:t>1841–1847</a:t>
            </a:r>
            <a:r>
              <a:rPr lang="pt-BR" sz="2900" b="1" dirty="0">
                <a:solidFill>
                  <a:srgbClr val="000000"/>
                </a:solidFill>
                <a:latin typeface="Arial" charset="0"/>
              </a:rPr>
              <a:t>):</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Introdução à crítica da filosofia do direito de Hegel (1843</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 Sagrada Família (1844</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 Ideologia Alemã (1845</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 Miséria da Filosofia (1847</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Manifesto Comunista (1848</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
        <p:nvSpPr>
          <p:cNvPr id="43011" name="Text Box 3"/>
          <p:cNvSpPr txBox="1">
            <a:spLocks noChangeArrowheads="1"/>
          </p:cNvSpPr>
          <p:nvPr/>
        </p:nvSpPr>
        <p:spPr bwMode="auto">
          <a:xfrm>
            <a:off x="672481" y="772132"/>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Principais obras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672481" y="408515"/>
            <a:ext cx="7807680" cy="1144921"/>
          </a:xfrm>
          <a:prstGeom prst="rect">
            <a:avLst/>
          </a:prstGeom>
          <a:noFill/>
          <a:ln w="9525" cap="flat">
            <a:noFill/>
            <a:round/>
            <a:headEnd/>
            <a:tailEnd/>
          </a:ln>
          <a:effectLst/>
        </p:spPr>
        <p:txBody>
          <a:bodyPr wrap="none" lIns="82945" tIns="41473" rIns="82945" bIns="41473" anchor="ctr"/>
          <a:lstStyle/>
          <a:p>
            <a:endParaRPr lang="pt-BR"/>
          </a:p>
        </p:txBody>
      </p:sp>
      <p:sp>
        <p:nvSpPr>
          <p:cNvPr id="44034" name="Text Box 2"/>
          <p:cNvSpPr txBox="1">
            <a:spLocks noChangeArrowheads="1"/>
          </p:cNvSpPr>
          <p:nvPr/>
        </p:nvSpPr>
        <p:spPr bwMode="auto">
          <a:xfrm>
            <a:off x="672481" y="2134848"/>
            <a:ext cx="7807680" cy="2233675"/>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b="1" dirty="0" smtClean="0">
                <a:solidFill>
                  <a:srgbClr val="000000"/>
                </a:solidFill>
                <a:latin typeface="Arial" charset="0"/>
              </a:rPr>
              <a:t>Da vida adulta:</a:t>
            </a:r>
            <a:endParaRPr lang="pt-BR" sz="2900" b="1"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Contribuição à Critica da Economia Política (1859</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O Capital (1867</a:t>
            </a:r>
            <a:r>
              <a:rPr lang="pt-BR" sz="2900" dirty="0" smtClean="0">
                <a:solidFill>
                  <a:srgbClr val="000000"/>
                </a:solidFill>
                <a:latin typeface="Arial" charset="0"/>
              </a:rPr>
              <a:t>).</a:t>
            </a:r>
            <a:endParaRPr lang="pt-BR" sz="2900" dirty="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
        <p:nvSpPr>
          <p:cNvPr id="44035" name="Text Box 3"/>
          <p:cNvSpPr txBox="1">
            <a:spLocks noChangeArrowheads="1"/>
          </p:cNvSpPr>
          <p:nvPr/>
        </p:nvSpPr>
        <p:spPr bwMode="auto">
          <a:xfrm>
            <a:off x="672481" y="797215"/>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Principais obras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ext Box 1"/>
          <p:cNvSpPr txBox="1">
            <a:spLocks noChangeArrowheads="1"/>
          </p:cNvSpPr>
          <p:nvPr/>
        </p:nvSpPr>
        <p:spPr bwMode="auto">
          <a:xfrm>
            <a:off x="672481" y="785759"/>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Influências </a:t>
            </a:r>
            <a:r>
              <a:rPr lang="pt-BR" sz="4000" b="1" dirty="0" smtClean="0">
                <a:solidFill>
                  <a:srgbClr val="333333"/>
                </a:solidFill>
                <a:latin typeface="Arial" charset="0"/>
                <a:cs typeface="Arial Unicode MS" pitchFamily="32" charset="0"/>
              </a:rPr>
              <a:t>sobre </a:t>
            </a:r>
            <a:r>
              <a:rPr lang="pt-BR" sz="4000" b="1" dirty="0" smtClean="0">
                <a:solidFill>
                  <a:srgbClr val="333333"/>
                </a:solidFill>
                <a:latin typeface="Arial" charset="0"/>
                <a:cs typeface="Arial Unicode MS" pitchFamily="32" charset="0"/>
              </a:rPr>
              <a:t>Marx</a:t>
            </a:r>
            <a:endParaRPr lang="pt-BR" sz="4000" b="1" dirty="0">
              <a:solidFill>
                <a:srgbClr val="333333"/>
              </a:solidFill>
              <a:latin typeface="Arial" charset="0"/>
              <a:cs typeface="Arial Unicode MS" pitchFamily="32" charset="0"/>
            </a:endParaRPr>
          </a:p>
        </p:txBody>
      </p:sp>
      <p:sp>
        <p:nvSpPr>
          <p:cNvPr id="45058" name="Text Box 2"/>
          <p:cNvSpPr txBox="1">
            <a:spLocks noChangeArrowheads="1"/>
          </p:cNvSpPr>
          <p:nvPr/>
        </p:nvSpPr>
        <p:spPr bwMode="auto">
          <a:xfrm>
            <a:off x="672481" y="2056886"/>
            <a:ext cx="7807680" cy="4467349"/>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 filosofia de Hegel, de quem absorveu e reformulou o método dialético.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O pensamento socialista francês do século XIX, de Claude Henri Saint-Simon, Charles Fourier e Pierre J. </a:t>
            </a:r>
            <a:r>
              <a:rPr lang="pt-BR" sz="2900" dirty="0" err="1">
                <a:solidFill>
                  <a:srgbClr val="000000"/>
                </a:solidFill>
                <a:latin typeface="Arial" charset="0"/>
              </a:rPr>
              <a:t>Proudhon</a:t>
            </a:r>
            <a:r>
              <a:rPr lang="pt-BR" sz="2900" dirty="0">
                <a:solidFill>
                  <a:srgbClr val="000000"/>
                </a:solidFill>
                <a:latin typeface="Arial" charset="0"/>
              </a:rPr>
              <a:t>.</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Os economistas clássicos ingleses, em especial Adam Smith e David Ricardo, os quais foram criticados por Marx.</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Conceitos </a:t>
            </a:r>
            <a:r>
              <a:rPr lang="pt-BR" sz="4000" b="1" dirty="0" smtClean="0">
                <a:solidFill>
                  <a:srgbClr val="333333"/>
                </a:solidFill>
                <a:latin typeface="Arial" charset="0"/>
                <a:cs typeface="Arial Unicode MS" pitchFamily="32" charset="0"/>
              </a:rPr>
              <a:t>principais</a:t>
            </a:r>
            <a:endParaRPr lang="pt-BR" sz="4000" b="1" dirty="0">
              <a:solidFill>
                <a:srgbClr val="333333"/>
              </a:solidFill>
              <a:latin typeface="Arial" charset="0"/>
              <a:cs typeface="Arial Unicode MS" pitchFamily="32" charset="0"/>
            </a:endParaRPr>
          </a:p>
        </p:txBody>
      </p:sp>
      <p:sp>
        <p:nvSpPr>
          <p:cNvPr id="46082" name="Text Box 2"/>
          <p:cNvSpPr txBox="1">
            <a:spLocks noChangeArrowheads="1"/>
          </p:cNvSpPr>
          <p:nvPr/>
        </p:nvSpPr>
        <p:spPr bwMode="auto">
          <a:xfrm>
            <a:off x="672481" y="2234307"/>
            <a:ext cx="7807680" cy="2233675"/>
          </a:xfrm>
          <a:prstGeom prst="rect">
            <a:avLst/>
          </a:prstGeom>
          <a:noFill/>
          <a:ln w="9525" cap="flat">
            <a:noFill/>
            <a:round/>
            <a:headEnd/>
            <a:tailEnd/>
          </a:ln>
          <a:effectLst/>
        </p:spPr>
        <p:txBody>
          <a:bodyPr lIns="0" tIns="0" rIns="0" bIns="0"/>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900" dirty="0">
                <a:solidFill>
                  <a:srgbClr val="000000"/>
                </a:solidFill>
                <a:latin typeface="Arial" charset="0"/>
              </a:rPr>
              <a:t>Alienação, capitalismo, classes sociais, trabalho, valor, modo de produção, relações de produção, força de trabalho, mais-valia, materialismo histórico e dialético.</a:t>
            </a: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A emergência do capitalismo</a:t>
            </a:r>
          </a:p>
        </p:txBody>
      </p:sp>
      <p:sp>
        <p:nvSpPr>
          <p:cNvPr id="47106" name="Text Box 2"/>
          <p:cNvSpPr txBox="1">
            <a:spLocks noChangeArrowheads="1"/>
          </p:cNvSpPr>
          <p:nvPr/>
        </p:nvSpPr>
        <p:spPr bwMode="auto">
          <a:xfrm>
            <a:off x="672481" y="1906760"/>
            <a:ext cx="7807680" cy="6171048"/>
          </a:xfrm>
          <a:prstGeom prst="rect">
            <a:avLst/>
          </a:prstGeom>
          <a:noFill/>
          <a:ln w="9525" cap="flat">
            <a:noFill/>
            <a:round/>
            <a:headEnd/>
            <a:tailEnd/>
          </a:ln>
          <a:effectLst/>
        </p:spPr>
        <p:txBody>
          <a:bodyPr lIns="0" tIns="0" rIns="0" bIns="0"/>
          <a:lstStyle/>
          <a:p>
            <a:pP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700" dirty="0">
                <a:solidFill>
                  <a:srgbClr val="000000"/>
                </a:solidFill>
                <a:latin typeface="Arial" charset="0"/>
              </a:rPr>
              <a:t>O capitalismo surge na história quando, por circunstâncias diversas, uma enorme quantidade de riquezas se acumula nas mãos de uns poucos indivíduos, interessados sempre em obter mais lucros </a:t>
            </a:r>
            <a:r>
              <a:rPr lang="pt-BR" sz="2700" dirty="0" smtClean="0">
                <a:solidFill>
                  <a:srgbClr val="000000"/>
                </a:solidFill>
                <a:latin typeface="Arial" charset="0"/>
              </a:rPr>
              <a:t>[...] </a:t>
            </a:r>
            <a:r>
              <a:rPr lang="pt-BR" sz="2700" dirty="0">
                <a:solidFill>
                  <a:srgbClr val="000000"/>
                </a:solidFill>
                <a:latin typeface="Arial" charset="0"/>
              </a:rPr>
              <a:t>Na produção artesanal da Idade Média até o Renascimento, o trabalhador mantinha em sua casa os instrumentos de produção. Aos poucos, estes passaram às mãos de indivíduos enriquecidos, que organizaram oficinas.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672481" y="1067632"/>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A emergência do capitalismo</a:t>
            </a:r>
          </a:p>
        </p:txBody>
      </p:sp>
      <p:sp>
        <p:nvSpPr>
          <p:cNvPr id="48130" name="Text Box 2"/>
          <p:cNvSpPr txBox="1">
            <a:spLocks noChangeArrowheads="1"/>
          </p:cNvSpPr>
          <p:nvPr/>
        </p:nvSpPr>
        <p:spPr bwMode="auto">
          <a:xfrm>
            <a:off x="672481" y="1906760"/>
            <a:ext cx="7807680" cy="6171048"/>
          </a:xfrm>
          <a:prstGeom prst="rect">
            <a:avLst/>
          </a:prstGeom>
          <a:noFill/>
          <a:ln w="9525" cap="flat">
            <a:noFill/>
            <a:round/>
            <a:headEnd/>
            <a:tailEnd/>
          </a:ln>
          <a:effectLst/>
        </p:spPr>
        <p:txBody>
          <a:bodyPr lIns="0" tIns="0" rIns="0" bIns="0"/>
          <a:lstStyle/>
          <a:p>
            <a:pP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700" dirty="0">
                <a:solidFill>
                  <a:srgbClr val="000000"/>
                </a:solidFill>
                <a:latin typeface="Arial" charset="0"/>
              </a:rPr>
              <a:t>A Revolução Industrial introduziu inovações técnicas na produção que aceleraram o processo de separação entre trabalhador e instrumentos: as máquinas, mais caras, ficaram acessíveis somente aos mais ricos. Os artesãos isolados não podiam competir com o dinamismo das nascentes indústrias. Com isso, multiplicou-se o número de operários, isto é, trabalhadores “livres” expropriados.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72481" y="804304"/>
            <a:ext cx="7807680" cy="1144921"/>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Estratégia didática e orientações para estudo</a:t>
            </a:r>
            <a:endParaRPr lang="pt-BR" sz="4000" b="1" dirty="0">
              <a:solidFill>
                <a:srgbClr val="333333"/>
              </a:solidFill>
              <a:latin typeface="Arial" charset="0"/>
              <a:cs typeface="Arial Unicode MS" pitchFamily="32" charset="0"/>
            </a:endParaRPr>
          </a:p>
        </p:txBody>
      </p:sp>
      <p:sp>
        <p:nvSpPr>
          <p:cNvPr id="4098" name="Text Box 2"/>
          <p:cNvSpPr txBox="1">
            <a:spLocks noChangeArrowheads="1"/>
          </p:cNvSpPr>
          <p:nvPr/>
        </p:nvSpPr>
        <p:spPr bwMode="auto">
          <a:xfrm>
            <a:off x="672481" y="2729552"/>
            <a:ext cx="7807680" cy="3934389"/>
          </a:xfrm>
          <a:prstGeom prst="rect">
            <a:avLst/>
          </a:prstGeom>
          <a:noFill/>
          <a:ln w="9525" cap="flat">
            <a:noFill/>
            <a:round/>
            <a:headEnd/>
            <a:tailEnd/>
          </a:ln>
          <a:effectLst/>
        </p:spPr>
        <p:txBody>
          <a:bodyPr lIns="0" tIns="0" rIns="0" bIns="0"/>
          <a:lstStyle/>
          <a:p>
            <a:pPr marL="439382" indent="-342900">
              <a:buClr>
                <a:schemeClr val="tx1"/>
              </a:buClr>
              <a:buSzPct val="100000"/>
              <a:buFont typeface="Arial" panose="020B0604020202020204" pitchFamily="34" charset="0"/>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Diálogo entre </a:t>
            </a:r>
            <a:r>
              <a:rPr lang="pt-BR" sz="2200" dirty="0">
                <a:solidFill>
                  <a:srgbClr val="000000"/>
                </a:solidFill>
                <a:latin typeface="Arial" charset="0"/>
              </a:rPr>
              <a:t>as </a:t>
            </a:r>
            <a:r>
              <a:rPr lang="pt-BR" sz="2200" dirty="0" smtClean="0">
                <a:solidFill>
                  <a:srgbClr val="000000"/>
                </a:solidFill>
                <a:latin typeface="Arial" charset="0"/>
              </a:rPr>
              <a:t>observações do </a:t>
            </a:r>
            <a:r>
              <a:rPr lang="pt-BR" sz="2200" dirty="0">
                <a:solidFill>
                  <a:srgbClr val="000000"/>
                </a:solidFill>
                <a:latin typeface="Arial" charset="0"/>
              </a:rPr>
              <a:t>livro didático e as ideias </a:t>
            </a:r>
            <a:r>
              <a:rPr lang="pt-BR" sz="2200" dirty="0" smtClean="0">
                <a:solidFill>
                  <a:srgbClr val="000000"/>
                </a:solidFill>
                <a:latin typeface="Arial" charset="0"/>
              </a:rPr>
              <a:t>de Anthony </a:t>
            </a:r>
            <a:r>
              <a:rPr lang="pt-BR" sz="2200" dirty="0" err="1">
                <a:solidFill>
                  <a:srgbClr val="000000"/>
                </a:solidFill>
                <a:latin typeface="Arial" charset="0"/>
              </a:rPr>
              <a:t>Giddens</a:t>
            </a:r>
            <a:r>
              <a:rPr lang="pt-BR" sz="2200" dirty="0">
                <a:solidFill>
                  <a:srgbClr val="000000"/>
                </a:solidFill>
                <a:latin typeface="Arial" charset="0"/>
              </a:rPr>
              <a:t> </a:t>
            </a:r>
            <a:r>
              <a:rPr lang="pt-BR" sz="2200" dirty="0" smtClean="0">
                <a:solidFill>
                  <a:srgbClr val="000000"/>
                </a:solidFill>
                <a:latin typeface="Arial" charset="0"/>
              </a:rPr>
              <a:t>(“Sociologia”).</a:t>
            </a:r>
          </a:p>
          <a:p>
            <a:pPr marL="439382" indent="-342900">
              <a:buClr>
                <a:schemeClr val="tx1"/>
              </a:buClr>
              <a:buSzPct val="100000"/>
              <a:buFont typeface="Arial" panose="020B0604020202020204" pitchFamily="34" charset="0"/>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Comece a estudar cada Unidade pela leitura complementar: os capítulos do livro de </a:t>
            </a:r>
            <a:r>
              <a:rPr lang="pt-BR" sz="2200" dirty="0" err="1" smtClean="0">
                <a:solidFill>
                  <a:srgbClr val="000000"/>
                </a:solidFill>
                <a:latin typeface="Arial" charset="0"/>
              </a:rPr>
              <a:t>Giddens</a:t>
            </a:r>
            <a:r>
              <a:rPr lang="pt-BR" sz="2200" dirty="0" smtClean="0">
                <a:solidFill>
                  <a:srgbClr val="000000"/>
                </a:solidFill>
                <a:latin typeface="Arial" charset="0"/>
              </a:rPr>
              <a:t>, nas </a:t>
            </a:r>
            <a:r>
              <a:rPr lang="pt-BR" sz="2200" dirty="0" smtClean="0">
                <a:solidFill>
                  <a:srgbClr val="000000"/>
                </a:solidFill>
                <a:latin typeface="Arial" charset="0"/>
              </a:rPr>
              <a:t>Unidades </a:t>
            </a:r>
            <a:r>
              <a:rPr lang="pt-BR" sz="2200" dirty="0" smtClean="0">
                <a:solidFill>
                  <a:srgbClr val="000000"/>
                </a:solidFill>
                <a:latin typeface="Arial" charset="0"/>
              </a:rPr>
              <a:t>1, 2 e 4.</a:t>
            </a:r>
          </a:p>
          <a:p>
            <a:pPr marL="439382" indent="-342900">
              <a:buClr>
                <a:schemeClr val="tx1"/>
              </a:buClr>
              <a:buSzPct val="100000"/>
              <a:buFont typeface="Arial" panose="020B0604020202020204" pitchFamily="34" charset="0"/>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Somente </a:t>
            </a:r>
            <a:r>
              <a:rPr lang="pt-BR" sz="2200" dirty="0" smtClean="0">
                <a:solidFill>
                  <a:srgbClr val="000000"/>
                </a:solidFill>
                <a:latin typeface="Arial" charset="0"/>
              </a:rPr>
              <a:t>depois disso, leia o livro didático.</a:t>
            </a:r>
          </a:p>
          <a:p>
            <a:pPr marL="439382" indent="-342900">
              <a:buClr>
                <a:schemeClr val="tx1"/>
              </a:buClr>
              <a:buSzPct val="100000"/>
              <a:buFont typeface="Arial" panose="020B0604020202020204" pitchFamily="34" charset="0"/>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As atividades de aprendizagem vão explorar a complementação entre o que o livro didático diz e o que </a:t>
            </a:r>
            <a:r>
              <a:rPr lang="pt-BR" sz="2200" dirty="0" err="1" smtClean="0">
                <a:solidFill>
                  <a:srgbClr val="000000"/>
                </a:solidFill>
                <a:latin typeface="Arial" charset="0"/>
              </a:rPr>
              <a:t>Giddens</a:t>
            </a:r>
            <a:r>
              <a:rPr lang="pt-BR" sz="2200" dirty="0" smtClean="0">
                <a:solidFill>
                  <a:srgbClr val="000000"/>
                </a:solidFill>
                <a:latin typeface="Arial" charset="0"/>
              </a:rPr>
              <a:t> escreve.</a:t>
            </a:r>
          </a:p>
          <a:p>
            <a:pPr marL="390246" indent="-293764">
              <a:buClr>
                <a:srgbClr val="0E594D"/>
              </a:buClr>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200" dirty="0" smtClean="0">
              <a:solidFill>
                <a:srgbClr val="000000"/>
              </a:solidFill>
              <a:latin typeface="Arial" charset="0"/>
            </a:endParaRPr>
          </a:p>
          <a:p>
            <a:pPr marL="390246" indent="-293764">
              <a:buClr>
                <a:srgbClr val="0E594D"/>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2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Text Box 1"/>
          <p:cNvSpPr txBox="1">
            <a:spLocks noChangeArrowheads="1"/>
          </p:cNvSpPr>
          <p:nvPr/>
        </p:nvSpPr>
        <p:spPr bwMode="auto">
          <a:xfrm>
            <a:off x="672481" y="813053"/>
            <a:ext cx="7807680" cy="1228449"/>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Produção estrutura </a:t>
            </a:r>
            <a:r>
              <a:rPr lang="pt-BR" sz="4000" b="1" dirty="0">
                <a:solidFill>
                  <a:srgbClr val="333333"/>
                </a:solidFill>
                <a:latin typeface="Arial" charset="0"/>
                <a:cs typeface="Arial Unicode MS" pitchFamily="32" charset="0"/>
              </a:rPr>
              <a:t>a sociedade</a:t>
            </a:r>
          </a:p>
        </p:txBody>
      </p:sp>
      <p:sp>
        <p:nvSpPr>
          <p:cNvPr id="49154" name="Text Box 2"/>
          <p:cNvSpPr txBox="1">
            <a:spLocks noChangeArrowheads="1"/>
          </p:cNvSpPr>
          <p:nvPr/>
        </p:nvSpPr>
        <p:spPr bwMode="auto">
          <a:xfrm>
            <a:off x="672481" y="1906760"/>
            <a:ext cx="7807680" cy="5806690"/>
          </a:xfrm>
          <a:prstGeom prst="rect">
            <a:avLst/>
          </a:prstGeom>
          <a:noFill/>
          <a:ln w="9525" cap="flat">
            <a:noFill/>
            <a:round/>
            <a:headEnd/>
            <a:tailEnd/>
          </a:ln>
          <a:effectLst/>
        </p:spPr>
        <p:txBody>
          <a:bodyPr lIns="0" tIns="0" rIns="0" bIns="0"/>
          <a:lstStyle/>
          <a:p>
            <a:pPr marL="442261" indent="-3429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smtClean="0">
                <a:solidFill>
                  <a:srgbClr val="000000"/>
                </a:solidFill>
                <a:latin typeface="Arial" charset="0"/>
              </a:rPr>
              <a:t>A </a:t>
            </a:r>
            <a:r>
              <a:rPr lang="pt-BR" sz="2350" dirty="0">
                <a:solidFill>
                  <a:srgbClr val="000000"/>
                </a:solidFill>
                <a:latin typeface="Arial" charset="0"/>
              </a:rPr>
              <a:t>estrutura de uma sociedade depende da forma como os homens organizam a produção social de bens.</a:t>
            </a:r>
          </a:p>
          <a:p>
            <a:pPr marL="442261" indent="-3429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smtClean="0">
                <a:solidFill>
                  <a:srgbClr val="000000"/>
                </a:solidFill>
                <a:latin typeface="Arial" charset="0"/>
              </a:rPr>
              <a:t>A </a:t>
            </a:r>
            <a:r>
              <a:rPr lang="pt-BR" sz="2350" dirty="0">
                <a:solidFill>
                  <a:srgbClr val="000000"/>
                </a:solidFill>
                <a:latin typeface="Arial" charset="0"/>
              </a:rPr>
              <a:t>produção social, segundo Marx, engloba dois fatores básicos: as forças produtivas e as relações de produção.</a:t>
            </a:r>
          </a:p>
          <a:p>
            <a:pPr marL="442261" indent="-3429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smtClean="0">
                <a:solidFill>
                  <a:srgbClr val="000000"/>
                </a:solidFill>
                <a:latin typeface="Arial" charset="0"/>
              </a:rPr>
              <a:t>As </a:t>
            </a:r>
            <a:r>
              <a:rPr lang="pt-BR" sz="2350" dirty="0">
                <a:solidFill>
                  <a:srgbClr val="000000"/>
                </a:solidFill>
                <a:latin typeface="Arial" charset="0"/>
              </a:rPr>
              <a:t>forças produtivas constituem as condições materiais de toda a produção. Os objetos e instrumentos de trabalho variam conforme as necessidades e finalidades sociais a que se destinam, conforme as sociedades e as épocas.</a:t>
            </a:r>
          </a:p>
          <a:p>
            <a:pPr marL="442261" indent="-3429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smtClean="0">
                <a:solidFill>
                  <a:srgbClr val="000000"/>
                </a:solidFill>
                <a:latin typeface="Arial" charset="0"/>
              </a:rPr>
              <a:t>As </a:t>
            </a:r>
            <a:r>
              <a:rPr lang="pt-BR" sz="2350" dirty="0">
                <a:solidFill>
                  <a:srgbClr val="000000"/>
                </a:solidFill>
                <a:latin typeface="Arial" charset="0"/>
              </a:rPr>
              <a:t>relações de produção são as formas como os homens se organizam para executar a atividade produtiva.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estudo do modo de produção</a:t>
            </a:r>
          </a:p>
        </p:txBody>
      </p:sp>
      <p:sp>
        <p:nvSpPr>
          <p:cNvPr id="50178" name="Text Box 2"/>
          <p:cNvSpPr txBox="1">
            <a:spLocks noChangeArrowheads="1"/>
          </p:cNvSpPr>
          <p:nvPr/>
        </p:nvSpPr>
        <p:spPr bwMode="auto">
          <a:xfrm>
            <a:off x="672481" y="1906760"/>
            <a:ext cx="7807680" cy="3573016"/>
          </a:xfrm>
          <a:prstGeom prst="rect">
            <a:avLst/>
          </a:prstGeom>
          <a:noFill/>
          <a:ln w="9525" cap="flat">
            <a:noFill/>
            <a:round/>
            <a:headEnd/>
            <a:tailEnd/>
          </a:ln>
          <a:effectLst/>
        </p:spPr>
        <p:txBody>
          <a:bodyPr lIns="0" tIns="0" rIns="0" bIns="0"/>
          <a:lstStyle/>
          <a:p>
            <a:pPr marL="556561" indent="-4572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As </a:t>
            </a:r>
            <a:r>
              <a:rPr lang="pt-BR" sz="2900" dirty="0">
                <a:solidFill>
                  <a:srgbClr val="000000"/>
                </a:solidFill>
                <a:latin typeface="Arial" charset="0"/>
              </a:rPr>
              <a:t>relações de produção são consideradas as mais importantes relações sociais</a:t>
            </a:r>
            <a:r>
              <a:rPr lang="pt-BR" sz="2900" dirty="0" smtClean="0">
                <a:solidFill>
                  <a:srgbClr val="000000"/>
                </a:solidFill>
                <a:latin typeface="Arial" charset="0"/>
              </a:rPr>
              <a:t>.</a:t>
            </a:r>
          </a:p>
          <a:p>
            <a:pPr marL="556561" indent="-4572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a:p>
            <a:pPr marL="556561" indent="-457200">
              <a:buSzPct val="12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Para </a:t>
            </a:r>
            <a:r>
              <a:rPr lang="pt-BR" sz="2900" dirty="0">
                <a:solidFill>
                  <a:srgbClr val="000000"/>
                </a:solidFill>
                <a:latin typeface="Arial" charset="0"/>
              </a:rPr>
              <a:t>Marx, as formas de família, as leis, a religião, as </a:t>
            </a:r>
            <a:r>
              <a:rPr lang="pt-BR" sz="2900" dirty="0" smtClean="0">
                <a:solidFill>
                  <a:srgbClr val="000000"/>
                </a:solidFill>
                <a:latin typeface="Arial" charset="0"/>
              </a:rPr>
              <a:t>ideias </a:t>
            </a:r>
            <a:r>
              <a:rPr lang="pt-BR" sz="2900" dirty="0">
                <a:solidFill>
                  <a:srgbClr val="000000"/>
                </a:solidFill>
                <a:latin typeface="Arial" charset="0"/>
              </a:rPr>
              <a:t>políticas, os valores sociais são aspectos cuja explicação, depende, em princípio, do estudo do modo de produção.</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672481" y="1081279"/>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Alienação</a:t>
            </a:r>
            <a:endParaRPr lang="pt-BR" sz="4000" b="1" dirty="0">
              <a:solidFill>
                <a:srgbClr val="333333"/>
              </a:solidFill>
              <a:latin typeface="Arial" charset="0"/>
              <a:cs typeface="Arial Unicode MS" pitchFamily="32" charset="0"/>
            </a:endParaRPr>
          </a:p>
        </p:txBody>
      </p:sp>
      <p:sp>
        <p:nvSpPr>
          <p:cNvPr id="51202" name="Text Box 2"/>
          <p:cNvSpPr txBox="1">
            <a:spLocks noChangeArrowheads="1"/>
          </p:cNvSpPr>
          <p:nvPr/>
        </p:nvSpPr>
        <p:spPr bwMode="auto">
          <a:xfrm>
            <a:off x="672481" y="1906760"/>
            <a:ext cx="7807680" cy="357301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r>
              <a:rPr lang="pt-BR" sz="2900" dirty="0" smtClean="0">
                <a:solidFill>
                  <a:srgbClr val="000000"/>
                </a:solidFill>
                <a:latin typeface="Arial" charset="0"/>
              </a:rPr>
              <a:t> Separação </a:t>
            </a:r>
            <a:r>
              <a:rPr lang="pt-BR" sz="2900" dirty="0">
                <a:solidFill>
                  <a:srgbClr val="000000"/>
                </a:solidFill>
                <a:latin typeface="Arial" charset="0"/>
              </a:rPr>
              <a:t>do trabalhador dos meios de produção.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r>
              <a:rPr lang="pt-BR" sz="2900" dirty="0" smtClean="0">
                <a:solidFill>
                  <a:srgbClr val="000000"/>
                </a:solidFill>
                <a:latin typeface="Arial" charset="0"/>
              </a:rPr>
              <a:t> Perda </a:t>
            </a:r>
            <a:r>
              <a:rPr lang="pt-BR" sz="2900" dirty="0">
                <a:solidFill>
                  <a:srgbClr val="000000"/>
                </a:solidFill>
                <a:latin typeface="Arial" charset="0"/>
              </a:rPr>
              <a:t>do controle sobre o produto de seu trabalho.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a:solidFill>
                  <a:srgbClr val="000000"/>
                </a:solidFill>
                <a:latin typeface="Arial" charset="0"/>
              </a:rPr>
              <a:t>• </a:t>
            </a:r>
            <a:r>
              <a:rPr lang="pt-BR" sz="2900" dirty="0" smtClean="0">
                <a:solidFill>
                  <a:srgbClr val="000000"/>
                </a:solidFill>
                <a:latin typeface="Arial" charset="0"/>
              </a:rPr>
              <a:t> Na </a:t>
            </a:r>
            <a:r>
              <a:rPr lang="pt-BR" sz="2900" dirty="0">
                <a:solidFill>
                  <a:srgbClr val="000000"/>
                </a:solidFill>
                <a:latin typeface="Arial" charset="0"/>
              </a:rPr>
              <a:t>esfera política, Marx demonstrou que, na sociedade burguesa, o Estado representa a classe dominante e age conforme os interesses </a:t>
            </a:r>
            <a:r>
              <a:rPr lang="pt-BR" sz="2900" dirty="0" smtClean="0">
                <a:solidFill>
                  <a:srgbClr val="000000"/>
                </a:solidFill>
                <a:latin typeface="Arial" charset="0"/>
              </a:rPr>
              <a:t>desta</a:t>
            </a:r>
            <a:r>
              <a:rPr lang="pt-BR" sz="2900" dirty="0">
                <a:solidFill>
                  <a:srgbClr val="000000"/>
                </a:solidFill>
                <a:latin typeface="Arial" charset="0"/>
              </a:rPr>
              <a:t>.</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808959" y="0"/>
            <a:ext cx="7807680" cy="1228449"/>
          </a:xfrm>
          <a:prstGeom prst="rect">
            <a:avLst/>
          </a:prstGeom>
          <a:noFill/>
          <a:ln w="9525" cap="flat">
            <a:noFill/>
            <a:round/>
            <a:headEnd/>
            <a:tailEnd/>
          </a:ln>
          <a:effectLst/>
        </p:spPr>
        <p:txBody>
          <a:bodyPr lIns="0" tIns="0" rIns="0" bIns="0" anchor="ct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800" b="1" dirty="0" smtClean="0">
              <a:solidFill>
                <a:srgbClr val="333333"/>
              </a:solidFill>
              <a:effectLst>
                <a:outerShdw blurRad="38100" dist="38100" dir="2700000" algn="tl">
                  <a:srgbClr val="000000">
                    <a:alpha val="43137"/>
                  </a:srgbClr>
                </a:outerShdw>
              </a:effectLst>
              <a:latin typeface="Arial" charset="0"/>
              <a:cs typeface="Arial Unicode MS" pitchFamily="32" charset="0"/>
            </a:endParaRPr>
          </a:p>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800" b="1" dirty="0" smtClean="0">
              <a:solidFill>
                <a:srgbClr val="333333"/>
              </a:solidFill>
              <a:effectLst>
                <a:outerShdw blurRad="38100" dist="38100" dir="2700000" algn="tl">
                  <a:srgbClr val="000000">
                    <a:alpha val="43137"/>
                  </a:srgbClr>
                </a:outerShdw>
              </a:effectLst>
              <a:latin typeface="Arial" charset="0"/>
              <a:cs typeface="Arial Unicode MS" pitchFamily="32" charset="0"/>
            </a:endParaRPr>
          </a:p>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800" b="1" dirty="0" err="1" smtClean="0">
                <a:effectLst>
                  <a:outerShdw blurRad="38100" dist="38100" dir="2700000" algn="tl">
                    <a:srgbClr val="000000">
                      <a:alpha val="43137"/>
                    </a:srgbClr>
                  </a:outerShdw>
                </a:effectLst>
                <a:latin typeface="Arial" charset="0"/>
                <a:cs typeface="Arial Unicode MS" pitchFamily="32" charset="0"/>
              </a:rPr>
              <a:t>Videoaula</a:t>
            </a:r>
            <a:r>
              <a:rPr lang="pt-BR" sz="4800" b="1" dirty="0" smtClean="0">
                <a:effectLst>
                  <a:outerShdw blurRad="38100" dist="38100" dir="2700000" algn="tl">
                    <a:srgbClr val="000000">
                      <a:alpha val="43137"/>
                    </a:srgbClr>
                  </a:outerShdw>
                </a:effectLst>
                <a:latin typeface="Arial" charset="0"/>
                <a:cs typeface="Arial Unicode MS" pitchFamily="32" charset="0"/>
              </a:rPr>
              <a:t> 4</a:t>
            </a:r>
            <a:endParaRPr lang="pt-BR" sz="4800" b="1" dirty="0">
              <a:effectLst>
                <a:outerShdw blurRad="38100" dist="38100" dir="2700000" algn="tl">
                  <a:srgbClr val="000000">
                    <a:alpha val="43137"/>
                  </a:srgbClr>
                </a:outerShdw>
              </a:effectLst>
              <a:latin typeface="Arial" charset="0"/>
              <a:cs typeface="Arial Unicode MS" pitchFamily="32" charset="0"/>
            </a:endParaRPr>
          </a:p>
        </p:txBody>
      </p:sp>
      <p:sp>
        <p:nvSpPr>
          <p:cNvPr id="58370" name="Text Box 2"/>
          <p:cNvSpPr txBox="1">
            <a:spLocks noChangeArrowheads="1"/>
          </p:cNvSpPr>
          <p:nvPr/>
        </p:nvSpPr>
        <p:spPr bwMode="auto">
          <a:xfrm>
            <a:off x="672481" y="1811226"/>
            <a:ext cx="7807680" cy="357301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3200" dirty="0" smtClean="0">
                <a:solidFill>
                  <a:srgbClr val="000000"/>
                </a:solidFill>
                <a:latin typeface="Arial" charset="0"/>
              </a:rPr>
              <a:t>Max Weber (1864–1920)</a:t>
            </a:r>
            <a:r>
              <a:rPr lang="pt-BR" sz="2800" dirty="0" smtClean="0">
                <a:solidFill>
                  <a:srgbClr val="000000"/>
                </a:solidFill>
                <a:latin typeface="Arial" charset="0"/>
              </a:rPr>
              <a:t/>
            </a:r>
            <a:br>
              <a:rPr lang="pt-BR" sz="2800" dirty="0" smtClean="0">
                <a:solidFill>
                  <a:srgbClr val="000000"/>
                </a:solidFill>
                <a:latin typeface="Arial" charset="0"/>
              </a:rPr>
            </a:br>
            <a:endParaRPr lang="pt-BR" sz="2800" dirty="0" smtClean="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672481" y="814789"/>
            <a:ext cx="7807680" cy="1228449"/>
          </a:xfrm>
          <a:prstGeom prst="rect">
            <a:avLst/>
          </a:prstGeom>
          <a:noFill/>
          <a:ln w="9525" cap="flat">
            <a:noFill/>
            <a:round/>
            <a:headEnd/>
            <a:tailEnd/>
          </a:ln>
          <a:effectLst/>
        </p:spPr>
        <p:txBody>
          <a:bodyPr lIns="0" tIns="0" rIns="0" bIns="0" anchor="ct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Principais </a:t>
            </a:r>
            <a:r>
              <a:rPr lang="pt-BR" sz="4000" b="1" dirty="0" smtClean="0">
                <a:solidFill>
                  <a:srgbClr val="333333"/>
                </a:solidFill>
                <a:latin typeface="Arial" charset="0"/>
                <a:cs typeface="Arial Unicode MS" pitchFamily="32" charset="0"/>
              </a:rPr>
              <a:t>obras</a:t>
            </a:r>
            <a:endParaRPr lang="pt-BR" sz="4000" b="1" dirty="0">
              <a:solidFill>
                <a:srgbClr val="333333"/>
              </a:solidFill>
              <a:latin typeface="Arial" charset="0"/>
              <a:cs typeface="Arial Unicode MS" pitchFamily="32" charset="0"/>
            </a:endParaRPr>
          </a:p>
        </p:txBody>
      </p:sp>
      <p:sp>
        <p:nvSpPr>
          <p:cNvPr id="58370" name="Text Box 2"/>
          <p:cNvSpPr txBox="1">
            <a:spLocks noChangeArrowheads="1"/>
          </p:cNvSpPr>
          <p:nvPr/>
        </p:nvSpPr>
        <p:spPr bwMode="auto">
          <a:xfrm>
            <a:off x="672481" y="2288898"/>
            <a:ext cx="7807680" cy="3573016"/>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 ética protestante e o espírito do capitalismo (1904</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Economia e sociedade (1922, obra póstuma</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Sobre a teoria das ciências sociais (a partir de conferência proferida em 1919</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Ciência e Política: duas vocações (a partir de conferência proferida em 1919</a:t>
            </a:r>
            <a:r>
              <a:rPr lang="pt-BR" sz="2500" dirty="0" smtClean="0">
                <a:solidFill>
                  <a:srgbClr val="000000"/>
                </a:solidFill>
                <a:latin typeface="Arial" charset="0"/>
              </a:rPr>
              <a:t>).</a:t>
            </a:r>
            <a:endParaRPr lang="pt-BR" sz="2500" dirty="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672481" y="843499"/>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Contexto de sua </a:t>
            </a:r>
            <a:r>
              <a:rPr lang="pt-BR" sz="4000" b="1" dirty="0" smtClean="0">
                <a:solidFill>
                  <a:srgbClr val="333333"/>
                </a:solidFill>
                <a:latin typeface="Arial" charset="0"/>
                <a:cs typeface="Arial Unicode MS" pitchFamily="32" charset="0"/>
              </a:rPr>
              <a:t>produção</a:t>
            </a:r>
            <a:endParaRPr lang="pt-BR" sz="4000" b="1" dirty="0">
              <a:solidFill>
                <a:srgbClr val="333333"/>
              </a:solidFill>
              <a:latin typeface="Arial" charset="0"/>
              <a:cs typeface="Arial Unicode MS" pitchFamily="32" charset="0"/>
            </a:endParaRPr>
          </a:p>
        </p:txBody>
      </p:sp>
      <p:sp>
        <p:nvSpPr>
          <p:cNvPr id="59394" name="Text Box 2"/>
          <p:cNvSpPr txBox="1">
            <a:spLocks noChangeArrowheads="1"/>
          </p:cNvSpPr>
          <p:nvPr/>
        </p:nvSpPr>
        <p:spPr bwMode="auto">
          <a:xfrm>
            <a:off x="672481" y="1906760"/>
            <a:ext cx="7807680" cy="6142245"/>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a:t>
            </a:r>
            <a:r>
              <a:rPr lang="pt-BR" sz="2400" dirty="0" smtClean="0">
                <a:latin typeface="Arial" charset="0"/>
              </a:rPr>
              <a:t>França </a:t>
            </a:r>
            <a:r>
              <a:rPr lang="pt-BR" sz="2400" dirty="0">
                <a:latin typeface="Arial" charset="0"/>
              </a:rPr>
              <a:t>e Inglaterra tinham como pensamento dominante o positivismo.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latin typeface="Arial" charset="0"/>
              </a:rPr>
              <a:t>• </a:t>
            </a:r>
            <a:r>
              <a:rPr lang="pt-BR" sz="2400" dirty="0" smtClean="0">
                <a:latin typeface="Arial" charset="0"/>
              </a:rPr>
              <a:t>  O </a:t>
            </a:r>
            <a:r>
              <a:rPr lang="pt-BR" sz="2400" dirty="0">
                <a:latin typeface="Arial" charset="0"/>
              </a:rPr>
              <a:t>pensamento que prevaleceu, na Alemanha, foi o idealismo de Kant e Hegel, que influenciou Georg </a:t>
            </a:r>
            <a:r>
              <a:rPr lang="pt-BR" sz="2400" dirty="0" err="1">
                <a:latin typeface="Arial" charset="0"/>
              </a:rPr>
              <a:t>Simmel</a:t>
            </a:r>
            <a:r>
              <a:rPr lang="pt-BR" sz="2400" dirty="0">
                <a:latin typeface="Arial" charset="0"/>
              </a:rPr>
              <a:t>, Werner </a:t>
            </a:r>
            <a:r>
              <a:rPr lang="pt-BR" sz="2400" dirty="0" err="1">
                <a:latin typeface="Arial" charset="0"/>
              </a:rPr>
              <a:t>Sombart</a:t>
            </a:r>
            <a:r>
              <a:rPr lang="pt-BR" sz="2400" dirty="0">
                <a:latin typeface="Arial" charset="0"/>
              </a:rPr>
              <a:t> e Max Weber.</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smtClean="0">
                <a:latin typeface="Arial" charset="0"/>
              </a:rPr>
              <a:t>•   </a:t>
            </a:r>
            <a:r>
              <a:rPr lang="pt-BR" sz="2400" dirty="0">
                <a:latin typeface="Arial" charset="0"/>
              </a:rPr>
              <a:t>A filosofia kantiana e a hegeliana preocupavam-se menos com o objeto do conhecimento </a:t>
            </a:r>
            <a:r>
              <a:rPr lang="pt-BR" sz="2400" dirty="0">
                <a:solidFill>
                  <a:srgbClr val="000000"/>
                </a:solidFill>
                <a:latin typeface="Arial" charset="0"/>
              </a:rPr>
              <a:t>e mais com a maneira como a razão podia decifrá-lo. Para a filosofia alemã, o conhecimento é o produto da relação da razão como objetos do mundo.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672481" y="855051"/>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Contexto de sua </a:t>
            </a:r>
            <a:r>
              <a:rPr lang="pt-BR" sz="4000" b="1" dirty="0" smtClean="0">
                <a:solidFill>
                  <a:srgbClr val="333333"/>
                </a:solidFill>
                <a:latin typeface="Arial" charset="0"/>
                <a:cs typeface="Arial Unicode MS" pitchFamily="32" charset="0"/>
              </a:rPr>
              <a:t>produção</a:t>
            </a:r>
            <a:endParaRPr lang="pt-BR" sz="4000" b="1" dirty="0">
              <a:solidFill>
                <a:srgbClr val="333333"/>
              </a:solidFill>
              <a:latin typeface="Arial" charset="0"/>
              <a:cs typeface="Arial Unicode MS" pitchFamily="32" charset="0"/>
            </a:endParaRPr>
          </a:p>
        </p:txBody>
      </p:sp>
      <p:sp>
        <p:nvSpPr>
          <p:cNvPr id="60418" name="Text Box 2"/>
          <p:cNvSpPr txBox="1">
            <a:spLocks noChangeArrowheads="1"/>
          </p:cNvSpPr>
          <p:nvPr/>
        </p:nvSpPr>
        <p:spPr bwMode="auto">
          <a:xfrm>
            <a:off x="672481" y="1906760"/>
            <a:ext cx="7807680" cy="6142245"/>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Nova </a:t>
            </a:r>
            <a:r>
              <a:rPr lang="pt-BR" sz="2400" dirty="0">
                <a:solidFill>
                  <a:srgbClr val="000000"/>
                </a:solidFill>
                <a:latin typeface="Arial" charset="0"/>
              </a:rPr>
              <a:t>concepção de objetividade: os acontecimentos não são apenas vividos, mas também pensados e, consequentemente, a ciência não pode apreendê-los apenas pela sua exterioridade, mas também pela maneira como são interiorizados.</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Weber </a:t>
            </a:r>
            <a:r>
              <a:rPr lang="pt-BR" sz="2400" dirty="0">
                <a:solidFill>
                  <a:srgbClr val="000000"/>
                </a:solidFill>
                <a:latin typeface="Arial" charset="0"/>
              </a:rPr>
              <a:t>questiona tanto a concepção materialista da história quanto o determinismo metodológico.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Seus </a:t>
            </a:r>
            <a:r>
              <a:rPr lang="pt-BR" sz="2400" dirty="0">
                <a:solidFill>
                  <a:srgbClr val="000000"/>
                </a:solidFill>
                <a:latin typeface="Arial" charset="0"/>
              </a:rPr>
              <a:t>trabalhos abriram as portas para as particularidades históricas da sociedade e para a descoberta do papel da subjetividade na ação e na pesquisa social.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1" name="Text Box 1"/>
          <p:cNvSpPr txBox="1">
            <a:spLocks noChangeArrowheads="1"/>
          </p:cNvSpPr>
          <p:nvPr/>
        </p:nvSpPr>
        <p:spPr bwMode="auto">
          <a:xfrm>
            <a:off x="672481" y="878950"/>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Weber </a:t>
            </a:r>
            <a:r>
              <a:rPr lang="pt-BR" sz="4000" b="1" dirty="0" smtClean="0">
                <a:solidFill>
                  <a:srgbClr val="333333"/>
                </a:solidFill>
                <a:latin typeface="Arial" charset="0"/>
                <a:cs typeface="Arial Unicode MS" pitchFamily="32" charset="0"/>
              </a:rPr>
              <a:t>e </a:t>
            </a:r>
            <a:r>
              <a:rPr lang="pt-BR" sz="4000" b="1" dirty="0" smtClean="0">
                <a:solidFill>
                  <a:srgbClr val="333333"/>
                </a:solidFill>
                <a:latin typeface="Arial" charset="0"/>
                <a:cs typeface="Arial Unicode MS" pitchFamily="32" charset="0"/>
              </a:rPr>
              <a:t>a </a:t>
            </a:r>
            <a:r>
              <a:rPr lang="pt-BR" sz="4000" b="1" dirty="0">
                <a:solidFill>
                  <a:srgbClr val="333333"/>
                </a:solidFill>
                <a:latin typeface="Arial" charset="0"/>
                <a:cs typeface="Arial Unicode MS" pitchFamily="32" charset="0"/>
              </a:rPr>
              <a:t>sociedade</a:t>
            </a:r>
          </a:p>
        </p:txBody>
      </p:sp>
      <p:sp>
        <p:nvSpPr>
          <p:cNvPr id="61442" name="Text Box 2"/>
          <p:cNvSpPr txBox="1">
            <a:spLocks noChangeArrowheads="1"/>
          </p:cNvSpPr>
          <p:nvPr/>
        </p:nvSpPr>
        <p:spPr bwMode="auto">
          <a:xfrm>
            <a:off x="672481" y="1906760"/>
            <a:ext cx="7807680" cy="4644165"/>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Weber </a:t>
            </a:r>
            <a:r>
              <a:rPr lang="pt-BR" sz="2400" dirty="0">
                <a:solidFill>
                  <a:srgbClr val="000000"/>
                </a:solidFill>
                <a:latin typeface="Arial" charset="0"/>
              </a:rPr>
              <a:t>critica a crença segundo a qual o alvo das ciências da cultura poderia ser a elaboração de um sistema fechado de conceitos, assim como a visão segundo a qual o objetivo do trabalho científico deveria consistir na redução da realidade empírica a leis.</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Deu </a:t>
            </a:r>
            <a:r>
              <a:rPr lang="pt-BR" sz="2400" dirty="0">
                <a:solidFill>
                  <a:srgbClr val="000000"/>
                </a:solidFill>
                <a:latin typeface="Arial" charset="0"/>
              </a:rPr>
              <a:t>importância à pesquisa histórica e ao caráter particular e específico de cada formação social. Para a explicação causal de um fenômeno cultural, o conhecimento das leis da causalidade se constituiria como um “meio” de estudo e não como um “fim”.</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672481" y="833634"/>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Weber e a </a:t>
            </a:r>
            <a:r>
              <a:rPr lang="pt-BR" sz="4000" b="1" dirty="0">
                <a:solidFill>
                  <a:srgbClr val="333333"/>
                </a:solidFill>
                <a:latin typeface="Arial" charset="0"/>
                <a:cs typeface="Arial Unicode MS" pitchFamily="32" charset="0"/>
              </a:rPr>
              <a:t>sociedade</a:t>
            </a:r>
          </a:p>
        </p:txBody>
      </p:sp>
      <p:sp>
        <p:nvSpPr>
          <p:cNvPr id="62466" name="Text Box 2"/>
          <p:cNvSpPr txBox="1">
            <a:spLocks noChangeArrowheads="1"/>
          </p:cNvSpPr>
          <p:nvPr/>
        </p:nvSpPr>
        <p:spPr bwMode="auto">
          <a:xfrm>
            <a:off x="672481" y="1912185"/>
            <a:ext cx="7807680" cy="7259802"/>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O </a:t>
            </a:r>
            <a:r>
              <a:rPr lang="pt-BR" sz="2400" dirty="0">
                <a:solidFill>
                  <a:srgbClr val="000000"/>
                </a:solidFill>
                <a:latin typeface="Arial" charset="0"/>
              </a:rPr>
              <a:t>conceito e as leis sociais não são espelhos da realidade (conceito ≠ realidade).</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r>
              <a:rPr lang="pt-BR" sz="2400" dirty="0" smtClean="0">
                <a:solidFill>
                  <a:srgbClr val="000000"/>
                </a:solidFill>
                <a:latin typeface="Arial" charset="0"/>
              </a:rPr>
              <a:t> Método </a:t>
            </a:r>
            <a:r>
              <a:rPr lang="pt-BR" sz="2400" dirty="0">
                <a:solidFill>
                  <a:srgbClr val="000000"/>
                </a:solidFill>
                <a:latin typeface="Arial" charset="0"/>
              </a:rPr>
              <a:t>compreensivo: compreender/interpretar o sentido que as ações de um indivíduo revelam e não apenas o aspecto exterior dessas ações.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89"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Conceitos centrais</a:t>
            </a:r>
          </a:p>
        </p:txBody>
      </p:sp>
      <p:sp>
        <p:nvSpPr>
          <p:cNvPr id="63490" name="Text Box 2"/>
          <p:cNvSpPr txBox="1">
            <a:spLocks noChangeArrowheads="1"/>
          </p:cNvSpPr>
          <p:nvPr/>
        </p:nvSpPr>
        <p:spPr bwMode="auto">
          <a:xfrm>
            <a:off x="672481" y="1906760"/>
            <a:ext cx="7807680" cy="1787228"/>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Ação </a:t>
            </a:r>
            <a:r>
              <a:rPr lang="pt-BR" sz="2900" dirty="0">
                <a:solidFill>
                  <a:srgbClr val="000000"/>
                </a:solidFill>
                <a:latin typeface="Arial" charset="0"/>
              </a:rPr>
              <a:t>social, sentido, compreensão, agente individual, tipo ideal, relação social, legitimação e dominação.</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Conteúdos </a:t>
            </a:r>
            <a:r>
              <a:rPr lang="pt-BR" sz="4000" b="1" dirty="0">
                <a:solidFill>
                  <a:srgbClr val="333333"/>
                </a:solidFill>
                <a:latin typeface="Arial" charset="0"/>
                <a:cs typeface="Arial Unicode MS" pitchFamily="32" charset="0"/>
              </a:rPr>
              <a:t>das </a:t>
            </a:r>
            <a:r>
              <a:rPr lang="pt-BR" sz="4000" b="1" dirty="0" err="1">
                <a:solidFill>
                  <a:srgbClr val="333333"/>
                </a:solidFill>
                <a:latin typeface="Arial" charset="0"/>
                <a:cs typeface="Arial Unicode MS" pitchFamily="32" charset="0"/>
              </a:rPr>
              <a:t>videoaulas</a:t>
            </a:r>
            <a:r>
              <a:rPr lang="pt-BR" sz="4000" b="1" dirty="0">
                <a:solidFill>
                  <a:srgbClr val="333333"/>
                </a:solidFill>
                <a:latin typeface="Arial" charset="0"/>
                <a:cs typeface="Arial Unicode MS" pitchFamily="32" charset="0"/>
              </a:rPr>
              <a:t>:</a:t>
            </a:r>
          </a:p>
        </p:txBody>
      </p:sp>
      <p:sp>
        <p:nvSpPr>
          <p:cNvPr id="6146" name="Text Box 2"/>
          <p:cNvSpPr txBox="1">
            <a:spLocks noChangeArrowheads="1"/>
          </p:cNvSpPr>
          <p:nvPr/>
        </p:nvSpPr>
        <p:spPr bwMode="auto">
          <a:xfrm>
            <a:off x="672481" y="1906760"/>
            <a:ext cx="7807680" cy="4320454"/>
          </a:xfrm>
          <a:prstGeom prst="rect">
            <a:avLst/>
          </a:prstGeom>
          <a:noFill/>
          <a:ln w="9525" cap="flat">
            <a:noFill/>
            <a:round/>
            <a:headEnd/>
            <a:tailEnd/>
          </a:ln>
          <a:effectLst/>
        </p:spPr>
        <p:txBody>
          <a:bodyPr lIns="0" tIns="0" rIns="0" bIns="0"/>
          <a:lstStyle/>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Videoaula 2 – Introdução à obra de </a:t>
            </a:r>
            <a:r>
              <a:rPr lang="pt-BR" sz="2200" dirty="0" smtClean="0">
                <a:solidFill>
                  <a:srgbClr val="000000"/>
                </a:solidFill>
                <a:latin typeface="Arial" charset="0"/>
              </a:rPr>
              <a:t>Karl </a:t>
            </a:r>
            <a:r>
              <a:rPr lang="pt-BR" sz="2200" dirty="0" smtClean="0">
                <a:solidFill>
                  <a:srgbClr val="000000"/>
                </a:solidFill>
                <a:latin typeface="Arial" charset="0"/>
              </a:rPr>
              <a:t>Marx.</a:t>
            </a:r>
            <a:r>
              <a:rPr lang="pt-BR" sz="2200" dirty="0" smtClean="0">
                <a:solidFill>
                  <a:srgbClr val="000000"/>
                </a:solidFill>
                <a:latin typeface="Arial" charset="0"/>
              </a:rPr>
              <a:t/>
            </a:r>
            <a:br>
              <a:rPr lang="pt-BR" sz="2200" dirty="0" smtClean="0">
                <a:solidFill>
                  <a:srgbClr val="000000"/>
                </a:solidFill>
                <a:latin typeface="Arial" charset="0"/>
              </a:rPr>
            </a:br>
            <a:endParaRPr lang="pt-BR" sz="2200" dirty="0">
              <a:solidFill>
                <a:srgbClr val="000000"/>
              </a:solidFill>
              <a:latin typeface="Arial" charset="0"/>
            </a:endParaRP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Videoaula 3 – Introdução à obra de </a:t>
            </a:r>
            <a:r>
              <a:rPr lang="pt-BR" sz="2200" dirty="0" err="1" smtClean="0">
                <a:solidFill>
                  <a:srgbClr val="000000"/>
                </a:solidFill>
                <a:latin typeface="Arial" charset="0"/>
              </a:rPr>
              <a:t>Émile</a:t>
            </a:r>
            <a:r>
              <a:rPr lang="pt-BR" sz="2200" dirty="0" smtClean="0">
                <a:solidFill>
                  <a:srgbClr val="000000"/>
                </a:solidFill>
                <a:latin typeface="Arial" charset="0"/>
              </a:rPr>
              <a:t> </a:t>
            </a:r>
            <a:r>
              <a:rPr lang="pt-BR" sz="2200" dirty="0" smtClean="0">
                <a:solidFill>
                  <a:srgbClr val="000000"/>
                </a:solidFill>
                <a:latin typeface="Arial" charset="0"/>
              </a:rPr>
              <a:t>Durkheim.</a:t>
            </a:r>
            <a:r>
              <a:rPr lang="pt-BR" sz="2200" dirty="0" smtClean="0">
                <a:solidFill>
                  <a:srgbClr val="000000"/>
                </a:solidFill>
                <a:latin typeface="Arial" charset="0"/>
              </a:rPr>
              <a:t/>
            </a:r>
            <a:br>
              <a:rPr lang="pt-BR" sz="2200" dirty="0" smtClean="0">
                <a:solidFill>
                  <a:srgbClr val="000000"/>
                </a:solidFill>
                <a:latin typeface="Arial" charset="0"/>
              </a:rPr>
            </a:br>
            <a:endParaRPr lang="pt-BR" sz="2200" dirty="0">
              <a:solidFill>
                <a:srgbClr val="000000"/>
              </a:solidFill>
              <a:latin typeface="Arial" charset="0"/>
            </a:endParaRP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Videoaula 4 – Introdução à obra de </a:t>
            </a:r>
            <a:r>
              <a:rPr lang="pt-BR" sz="2200" dirty="0" smtClean="0">
                <a:solidFill>
                  <a:srgbClr val="000000"/>
                </a:solidFill>
                <a:latin typeface="Arial" charset="0"/>
              </a:rPr>
              <a:t>Max </a:t>
            </a:r>
            <a:r>
              <a:rPr lang="pt-BR" sz="2200" dirty="0" smtClean="0">
                <a:solidFill>
                  <a:srgbClr val="000000"/>
                </a:solidFill>
                <a:latin typeface="Arial" charset="0"/>
              </a:rPr>
              <a:t>Weber.</a:t>
            </a:r>
            <a:r>
              <a:rPr lang="pt-BR" sz="2200" dirty="0" smtClean="0">
                <a:solidFill>
                  <a:srgbClr val="000000"/>
                </a:solidFill>
                <a:latin typeface="Arial" charset="0"/>
              </a:rPr>
              <a:t/>
            </a:r>
            <a:br>
              <a:rPr lang="pt-BR" sz="2200" dirty="0" smtClean="0">
                <a:solidFill>
                  <a:srgbClr val="000000"/>
                </a:solidFill>
                <a:latin typeface="Arial" charset="0"/>
              </a:rPr>
            </a:br>
            <a:endParaRPr lang="pt-BR" sz="2200" dirty="0">
              <a:solidFill>
                <a:srgbClr val="000000"/>
              </a:solidFill>
              <a:latin typeface="Arial" charset="0"/>
            </a:endParaRP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Videoaula 5 – Sociologia e </a:t>
            </a:r>
            <a:r>
              <a:rPr lang="pt-BR" sz="2200" dirty="0" smtClean="0">
                <a:solidFill>
                  <a:srgbClr val="000000"/>
                </a:solidFill>
                <a:latin typeface="Arial" charset="0"/>
              </a:rPr>
              <a:t>problemas </a:t>
            </a:r>
            <a:r>
              <a:rPr lang="pt-BR" sz="2200" dirty="0" smtClean="0">
                <a:solidFill>
                  <a:srgbClr val="000000"/>
                </a:solidFill>
                <a:latin typeface="Arial" charset="0"/>
              </a:rPr>
              <a:t>contemporâneos.</a:t>
            </a:r>
            <a:endParaRPr lang="pt-BR" sz="2200" dirty="0">
              <a:solidFill>
                <a:srgbClr val="000000"/>
              </a:solidFill>
              <a:latin typeface="Arial" charset="0"/>
            </a:endParaRPr>
          </a:p>
          <a:p>
            <a:pPr marL="390246" indent="-293764">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200" dirty="0" smtClean="0">
              <a:solidFill>
                <a:srgbClr val="000000"/>
              </a:solidFill>
              <a:latin typeface="Arial" charset="0"/>
            </a:endParaRPr>
          </a:p>
          <a:p>
            <a:pPr marL="390246" indent="-293764">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200" dirty="0">
              <a:solidFill>
                <a:srgbClr val="000000"/>
              </a:solidFill>
              <a:latin typeface="Arial" charset="0"/>
            </a:endParaRP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b="1" dirty="0">
                <a:solidFill>
                  <a:srgbClr val="000000"/>
                </a:solidFill>
                <a:latin typeface="Arial" charset="0"/>
              </a:rPr>
              <a:t>Videoaula 1: Sociologia e </a:t>
            </a:r>
            <a:r>
              <a:rPr lang="pt-BR" sz="2200" b="1" dirty="0" smtClean="0">
                <a:solidFill>
                  <a:srgbClr val="000000"/>
                </a:solidFill>
                <a:latin typeface="Arial" charset="0"/>
              </a:rPr>
              <a:t>modernização.</a:t>
            </a:r>
            <a:endParaRPr lang="pt-BR" sz="2200" b="1"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3" name="Text Box 1"/>
          <p:cNvSpPr txBox="1">
            <a:spLocks noChangeArrowheads="1"/>
          </p:cNvSpPr>
          <p:nvPr/>
        </p:nvSpPr>
        <p:spPr bwMode="auto">
          <a:xfrm>
            <a:off x="672481" y="801141"/>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Uma ação com sentido</a:t>
            </a:r>
            <a:endParaRPr lang="pt-BR" sz="4000" b="1" dirty="0">
              <a:solidFill>
                <a:srgbClr val="333333"/>
              </a:solidFill>
              <a:latin typeface="Arial" charset="0"/>
              <a:cs typeface="Arial Unicode MS" pitchFamily="32" charset="0"/>
            </a:endParaRPr>
          </a:p>
        </p:txBody>
      </p:sp>
      <p:sp>
        <p:nvSpPr>
          <p:cNvPr id="64514" name="Text Box 2"/>
          <p:cNvSpPr txBox="1">
            <a:spLocks noChangeArrowheads="1"/>
          </p:cNvSpPr>
          <p:nvPr/>
        </p:nvSpPr>
        <p:spPr bwMode="auto">
          <a:xfrm>
            <a:off x="672481" y="1906760"/>
            <a:ext cx="7807680" cy="3964737"/>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r>
              <a:rPr lang="pt-BR" sz="2500" dirty="0" smtClean="0">
                <a:solidFill>
                  <a:srgbClr val="000000"/>
                </a:solidFill>
                <a:latin typeface="Arial" charset="0"/>
              </a:rPr>
              <a:t> Para </a:t>
            </a:r>
            <a:r>
              <a:rPr lang="pt-BR" sz="2500" dirty="0">
                <a:solidFill>
                  <a:srgbClr val="000000"/>
                </a:solidFill>
                <a:latin typeface="Arial" charset="0"/>
              </a:rPr>
              <a:t>Weber, a ordem social não difere nem se opõe aos indivíduos como força exterior a eles, tal como pensava Durkheim. Normas sociais se tornam concretas quando se manifestam em cada indivíduo sob a forma de motivação.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r>
              <a:rPr lang="pt-BR" sz="2500" dirty="0" smtClean="0">
                <a:solidFill>
                  <a:srgbClr val="000000"/>
                </a:solidFill>
                <a:latin typeface="Arial" charset="0"/>
              </a:rPr>
              <a:t> É </a:t>
            </a:r>
            <a:r>
              <a:rPr lang="pt-BR" sz="2500" dirty="0">
                <a:solidFill>
                  <a:srgbClr val="000000"/>
                </a:solidFill>
                <a:latin typeface="Arial" charset="0"/>
              </a:rPr>
              <a:t>o indivíduo que, através dos valores sociais e de sua motivação, produz o sentido da ação social.</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7" name="Text Box 1"/>
          <p:cNvSpPr txBox="1">
            <a:spLocks noChangeArrowheads="1"/>
          </p:cNvSpPr>
          <p:nvPr/>
        </p:nvSpPr>
        <p:spPr bwMode="auto">
          <a:xfrm>
            <a:off x="672481" y="107485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Tipos de ações </a:t>
            </a:r>
            <a:r>
              <a:rPr lang="pt-BR" sz="4000" b="1" dirty="0" smtClean="0">
                <a:solidFill>
                  <a:srgbClr val="333333"/>
                </a:solidFill>
                <a:latin typeface="Arial" charset="0"/>
                <a:cs typeface="Arial Unicode MS" pitchFamily="32" charset="0"/>
              </a:rPr>
              <a:t>sociais</a:t>
            </a:r>
            <a:endParaRPr lang="pt-BR" sz="4000" b="1" dirty="0">
              <a:solidFill>
                <a:srgbClr val="333333"/>
              </a:solidFill>
              <a:latin typeface="Arial" charset="0"/>
              <a:cs typeface="Arial Unicode MS" pitchFamily="32" charset="0"/>
            </a:endParaRPr>
          </a:p>
        </p:txBody>
      </p:sp>
      <p:sp>
        <p:nvSpPr>
          <p:cNvPr id="65538" name="Text Box 2"/>
          <p:cNvSpPr txBox="1">
            <a:spLocks noChangeArrowheads="1"/>
          </p:cNvSpPr>
          <p:nvPr/>
        </p:nvSpPr>
        <p:spPr bwMode="auto">
          <a:xfrm>
            <a:off x="877197" y="1906760"/>
            <a:ext cx="7807680" cy="2010451"/>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Ação racional com relação a um </a:t>
            </a:r>
            <a:r>
              <a:rPr lang="pt-BR" sz="2500" dirty="0" smtClean="0">
                <a:solidFill>
                  <a:srgbClr val="000000"/>
                </a:solidFill>
                <a:latin typeface="Arial" charset="0"/>
              </a:rPr>
              <a:t>objetivo.</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Ação racional com relação a um </a:t>
            </a:r>
            <a:r>
              <a:rPr lang="pt-BR" sz="2500" dirty="0" smtClean="0">
                <a:solidFill>
                  <a:srgbClr val="000000"/>
                </a:solidFill>
                <a:latin typeface="Arial" charset="0"/>
              </a:rPr>
              <a:t>valor.</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Ação afetiva ou </a:t>
            </a:r>
            <a:r>
              <a:rPr lang="pt-BR" sz="2500" dirty="0" smtClean="0">
                <a:solidFill>
                  <a:srgbClr val="000000"/>
                </a:solidFill>
                <a:latin typeface="Arial" charset="0"/>
              </a:rPr>
              <a:t>emocional.</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Ação tradicional.</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1"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Dominação</a:t>
            </a:r>
            <a:endParaRPr lang="pt-BR" sz="4000" b="1" dirty="0">
              <a:solidFill>
                <a:srgbClr val="333333"/>
              </a:solidFill>
              <a:latin typeface="Arial" charset="0"/>
              <a:cs typeface="Arial Unicode MS" pitchFamily="32" charset="0"/>
            </a:endParaRPr>
          </a:p>
        </p:txBody>
      </p:sp>
      <p:sp>
        <p:nvSpPr>
          <p:cNvPr id="66562" name="Text Box 2"/>
          <p:cNvSpPr txBox="1">
            <a:spLocks noChangeArrowheads="1"/>
          </p:cNvSpPr>
          <p:nvPr/>
        </p:nvSpPr>
        <p:spPr bwMode="auto">
          <a:xfrm>
            <a:off x="672481" y="1906760"/>
            <a:ext cx="7807680" cy="1787228"/>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900" dirty="0" smtClean="0">
                <a:solidFill>
                  <a:srgbClr val="000000"/>
                </a:solidFill>
                <a:latin typeface="Arial" charset="0"/>
              </a:rPr>
              <a:t>Definição</a:t>
            </a:r>
            <a:r>
              <a:rPr lang="pt-BR" sz="2900" dirty="0">
                <a:solidFill>
                  <a:srgbClr val="000000"/>
                </a:solidFill>
                <a:latin typeface="Arial" charset="0"/>
              </a:rPr>
              <a:t>: “Possibilidade de impor ao comportamento de terceiros a vontade própria</a:t>
            </a:r>
            <a:r>
              <a:rPr lang="pt-BR" sz="2900" dirty="0" smtClean="0">
                <a:solidFill>
                  <a:srgbClr val="000000"/>
                </a:solidFill>
                <a:latin typeface="Arial" charset="0"/>
              </a:rPr>
              <a:t>”. </a:t>
            </a:r>
            <a:r>
              <a:rPr lang="pt-BR" sz="2900" dirty="0">
                <a:solidFill>
                  <a:srgbClr val="000000"/>
                </a:solidFill>
                <a:latin typeface="Arial" charset="0"/>
              </a:rPr>
              <a:t>(WEBER, v. 2, 1999, p. 188).</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5" name="Text Box 1"/>
          <p:cNvSpPr txBox="1">
            <a:spLocks noChangeArrowheads="1"/>
          </p:cNvSpPr>
          <p:nvPr/>
        </p:nvSpPr>
        <p:spPr bwMode="auto">
          <a:xfrm>
            <a:off x="672481" y="1108575"/>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Tipos de dominação:</a:t>
            </a:r>
          </a:p>
        </p:txBody>
      </p:sp>
      <p:sp>
        <p:nvSpPr>
          <p:cNvPr id="67586" name="Text Box 2"/>
          <p:cNvSpPr txBox="1">
            <a:spLocks noChangeArrowheads="1"/>
          </p:cNvSpPr>
          <p:nvPr/>
        </p:nvSpPr>
        <p:spPr bwMode="auto">
          <a:xfrm>
            <a:off x="672481" y="1906761"/>
            <a:ext cx="7807680" cy="4951239"/>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Para Weber, todas as áreas da ação social são influenciadas por complexos de dominação, não baseados puramente em interesses econômicos.</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De qualquer forma, </a:t>
            </a:r>
            <a:r>
              <a:rPr lang="pt-BR" sz="2400" dirty="0" smtClean="0">
                <a:solidFill>
                  <a:srgbClr val="000000"/>
                </a:solidFill>
                <a:latin typeface="Arial" charset="0"/>
              </a:rPr>
              <a:t>“[...] o </a:t>
            </a:r>
            <a:r>
              <a:rPr lang="pt-BR" sz="2400" dirty="0">
                <a:solidFill>
                  <a:srgbClr val="000000"/>
                </a:solidFill>
                <a:latin typeface="Arial" charset="0"/>
              </a:rPr>
              <a:t>modo como os meios econômicos são empregados para conservar a dominação influencia, decisivamente, o caráter da estrutura de dominação</a:t>
            </a:r>
            <a:r>
              <a:rPr lang="pt-BR" sz="2400" dirty="0" smtClean="0">
                <a:solidFill>
                  <a:srgbClr val="000000"/>
                </a:solidFill>
                <a:latin typeface="Arial" charset="0"/>
              </a:rPr>
              <a:t>”. </a:t>
            </a:r>
            <a:r>
              <a:rPr lang="pt-BR" sz="2400" dirty="0">
                <a:solidFill>
                  <a:srgbClr val="000000"/>
                </a:solidFill>
                <a:latin typeface="Arial" charset="0"/>
              </a:rPr>
              <a:t>(WEBER, v. 2, 1999, p. 188)</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Os </a:t>
            </a:r>
            <a:r>
              <a:rPr lang="pt-BR" sz="2400" b="1" dirty="0">
                <a:solidFill>
                  <a:srgbClr val="000000"/>
                </a:solidFill>
                <a:latin typeface="Arial" charset="0"/>
              </a:rPr>
              <a:t>três tipos puros de dominação</a:t>
            </a:r>
            <a:r>
              <a:rPr lang="pt-BR" sz="2400" dirty="0">
                <a:solidFill>
                  <a:srgbClr val="000000"/>
                </a:solidFill>
                <a:latin typeface="Arial" charset="0"/>
              </a:rPr>
              <a:t>, segundo Weber (1999): dominação legal, dominação tradicional e dominação carismática.</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672481" y="801822"/>
            <a:ext cx="7807680" cy="1228449"/>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Dominação </a:t>
            </a:r>
            <a:r>
              <a:rPr lang="pt-BR" sz="4000" b="1" dirty="0">
                <a:solidFill>
                  <a:srgbClr val="333333"/>
                </a:solidFill>
                <a:latin typeface="Arial" charset="0"/>
                <a:cs typeface="Arial Unicode MS" pitchFamily="32" charset="0"/>
              </a:rPr>
              <a:t>Legal → Racional (regras racionais)</a:t>
            </a:r>
          </a:p>
        </p:txBody>
      </p:sp>
      <p:sp>
        <p:nvSpPr>
          <p:cNvPr id="68610" name="Text Box 2"/>
          <p:cNvSpPr txBox="1">
            <a:spLocks noChangeArrowheads="1"/>
          </p:cNvSpPr>
          <p:nvPr/>
        </p:nvSpPr>
        <p:spPr bwMode="auto">
          <a:xfrm>
            <a:off x="672481" y="2258357"/>
            <a:ext cx="7807680" cy="3908570"/>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400" dirty="0">
                <a:solidFill>
                  <a:srgbClr val="000000"/>
                </a:solidFill>
                <a:latin typeface="Arial" charset="0"/>
              </a:rPr>
              <a:t>Tipo mais puro = dominação </a:t>
            </a:r>
            <a:r>
              <a:rPr lang="pt-BR" sz="2400" dirty="0" smtClean="0">
                <a:solidFill>
                  <a:srgbClr val="000000"/>
                </a:solidFill>
                <a:latin typeface="Arial" charset="0"/>
              </a:rPr>
              <a:t>burocrática.</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Quadro administrativo composto </a:t>
            </a:r>
            <a:r>
              <a:rPr lang="pt-BR" sz="2400" dirty="0" smtClean="0">
                <a:solidFill>
                  <a:srgbClr val="000000"/>
                </a:solidFill>
                <a:latin typeface="Arial" charset="0"/>
              </a:rPr>
              <a:t>de </a:t>
            </a:r>
            <a:r>
              <a:rPr lang="pt-BR" sz="2400" dirty="0">
                <a:solidFill>
                  <a:srgbClr val="000000"/>
                </a:solidFill>
                <a:latin typeface="Arial" charset="0"/>
              </a:rPr>
              <a:t>funcionários </a:t>
            </a:r>
            <a:r>
              <a:rPr lang="pt-BR" sz="2400" dirty="0" smtClean="0">
                <a:solidFill>
                  <a:srgbClr val="000000"/>
                </a:solidFill>
                <a:latin typeface="Arial" charset="0"/>
              </a:rPr>
              <a:t>qualificados.</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Não se obedece à pessoa, mas à regra </a:t>
            </a:r>
            <a:r>
              <a:rPr lang="pt-BR" sz="2400" dirty="0" smtClean="0">
                <a:solidFill>
                  <a:srgbClr val="000000"/>
                </a:solidFill>
                <a:latin typeface="Arial" charset="0"/>
              </a:rPr>
              <a:t>instituída.</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Condições de serviço = contrato conforme regras </a:t>
            </a:r>
            <a:r>
              <a:rPr lang="pt-BR" sz="2400" dirty="0" smtClean="0">
                <a:solidFill>
                  <a:srgbClr val="000000"/>
                </a:solidFill>
                <a:latin typeface="Arial" charset="0"/>
              </a:rPr>
              <a:t>fixas.</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Tipo de funcionário = com formação profissional, em virtude do dever objetivo do </a:t>
            </a:r>
            <a:r>
              <a:rPr lang="pt-BR" sz="2400" dirty="0" smtClean="0">
                <a:solidFill>
                  <a:srgbClr val="000000"/>
                </a:solidFill>
                <a:latin typeface="Arial" charset="0"/>
              </a:rPr>
              <a:t>cargo.</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Objetivo: proceder sem influência de motivos pessoais e sentimentais.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Exemplos</a:t>
            </a:r>
            <a:endParaRPr lang="pt-BR" sz="4000" b="1" dirty="0">
              <a:solidFill>
                <a:srgbClr val="333333"/>
              </a:solidFill>
              <a:latin typeface="Arial" charset="0"/>
              <a:cs typeface="Arial Unicode MS" pitchFamily="32" charset="0"/>
            </a:endParaRPr>
          </a:p>
        </p:txBody>
      </p:sp>
      <p:sp>
        <p:nvSpPr>
          <p:cNvPr id="69634" name="Text Box 2"/>
          <p:cNvSpPr txBox="1">
            <a:spLocks noChangeArrowheads="1"/>
          </p:cNvSpPr>
          <p:nvPr/>
        </p:nvSpPr>
        <p:spPr bwMode="auto">
          <a:xfrm>
            <a:off x="672481" y="1906761"/>
            <a:ext cx="7807680" cy="2400732"/>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r>
              <a:rPr lang="pt-BR" sz="2500" dirty="0" smtClean="0">
                <a:solidFill>
                  <a:srgbClr val="000000"/>
                </a:solidFill>
                <a:latin typeface="Arial" charset="0"/>
              </a:rPr>
              <a:t>Estrutura </a:t>
            </a:r>
            <a:r>
              <a:rPr lang="pt-BR" sz="2500" dirty="0">
                <a:solidFill>
                  <a:srgbClr val="000000"/>
                </a:solidFill>
                <a:latin typeface="Arial" charset="0"/>
              </a:rPr>
              <a:t>moderna do </a:t>
            </a:r>
            <a:r>
              <a:rPr lang="pt-BR" sz="2500" dirty="0" smtClean="0">
                <a:solidFill>
                  <a:srgbClr val="000000"/>
                </a:solidFill>
                <a:latin typeface="Arial" charset="0"/>
              </a:rPr>
              <a:t>Estado.</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r>
              <a:rPr lang="pt-BR" sz="2500" dirty="0" smtClean="0">
                <a:solidFill>
                  <a:srgbClr val="000000"/>
                </a:solidFill>
                <a:latin typeface="Arial" charset="0"/>
              </a:rPr>
              <a:t>Empresa </a:t>
            </a:r>
            <a:r>
              <a:rPr lang="pt-BR" sz="2500" dirty="0">
                <a:solidFill>
                  <a:srgbClr val="000000"/>
                </a:solidFill>
                <a:latin typeface="Arial" charset="0"/>
              </a:rPr>
              <a:t>capitalista </a:t>
            </a:r>
            <a:r>
              <a:rPr lang="pt-BR" sz="2500" dirty="0" smtClean="0">
                <a:solidFill>
                  <a:srgbClr val="000000"/>
                </a:solidFill>
                <a:latin typeface="Arial" charset="0"/>
              </a:rPr>
              <a:t>privada.</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Associação </a:t>
            </a:r>
            <a:r>
              <a:rPr lang="pt-BR" sz="2500" dirty="0">
                <a:solidFill>
                  <a:srgbClr val="000000"/>
                </a:solidFill>
                <a:latin typeface="Arial" charset="0"/>
              </a:rPr>
              <a:t>com fins utilitários (ou que disponha de um </a:t>
            </a:r>
            <a:r>
              <a:rPr lang="pt-BR" sz="2500" dirty="0" smtClean="0">
                <a:solidFill>
                  <a:srgbClr val="000000"/>
                </a:solidFill>
                <a:latin typeface="Arial" charset="0"/>
              </a:rPr>
              <a:t>quadro administrativo </a:t>
            </a:r>
            <a:r>
              <a:rPr lang="pt-BR" sz="2500" dirty="0">
                <a:solidFill>
                  <a:srgbClr val="000000"/>
                </a:solidFill>
                <a:latin typeface="Arial" charset="0"/>
              </a:rPr>
              <a:t>hierarquicamente calculado).</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672481" y="787494"/>
            <a:ext cx="7807680" cy="1228449"/>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Dominação </a:t>
            </a:r>
            <a:r>
              <a:rPr lang="pt-BR" sz="4000" b="1" dirty="0">
                <a:solidFill>
                  <a:srgbClr val="333333"/>
                </a:solidFill>
                <a:latin typeface="Arial" charset="0"/>
                <a:cs typeface="Arial Unicode MS" pitchFamily="32" charset="0"/>
              </a:rPr>
              <a:t>Tradicional → Autoritária</a:t>
            </a:r>
          </a:p>
        </p:txBody>
      </p:sp>
      <p:sp>
        <p:nvSpPr>
          <p:cNvPr id="70658" name="Text Box 2"/>
          <p:cNvSpPr txBox="1">
            <a:spLocks noChangeArrowheads="1"/>
          </p:cNvSpPr>
          <p:nvPr/>
        </p:nvSpPr>
        <p:spPr bwMode="auto">
          <a:xfrm>
            <a:off x="672481" y="2166068"/>
            <a:ext cx="7807680" cy="3712710"/>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400" dirty="0" smtClean="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smtClean="0">
                <a:solidFill>
                  <a:srgbClr val="000000"/>
                </a:solidFill>
                <a:latin typeface="Arial" charset="0"/>
              </a:rPr>
              <a:t>• </a:t>
            </a:r>
            <a:r>
              <a:rPr lang="pt-BR" sz="2400" dirty="0">
                <a:solidFill>
                  <a:srgbClr val="000000"/>
                </a:solidFill>
                <a:latin typeface="Arial" charset="0"/>
              </a:rPr>
              <a:t>Tipo mais puro = dominação </a:t>
            </a:r>
            <a:r>
              <a:rPr lang="pt-BR" sz="2400" dirty="0" smtClean="0">
                <a:solidFill>
                  <a:srgbClr val="000000"/>
                </a:solidFill>
                <a:latin typeface="Arial" charset="0"/>
              </a:rPr>
              <a:t>patriarcal.</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Obedece à pessoa em virtude da fidelidade, </a:t>
            </a:r>
            <a:r>
              <a:rPr lang="pt-BR" sz="2400" dirty="0" smtClean="0">
                <a:solidFill>
                  <a:srgbClr val="000000"/>
                </a:solidFill>
                <a:latin typeface="Arial" charset="0"/>
              </a:rPr>
              <a:t>tradição.</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No quadro administrativo conta com dependentes pessoais (familiares ou funcionários domésticos) ou por pessoas ligadas por um vínculo de </a:t>
            </a:r>
            <a:r>
              <a:rPr lang="pt-BR" sz="2400" dirty="0" smtClean="0">
                <a:solidFill>
                  <a:srgbClr val="000000"/>
                </a:solidFill>
                <a:latin typeface="Arial" charset="0"/>
              </a:rPr>
              <a:t>fidelidade.</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Não há seleção profissional para o </a:t>
            </a:r>
            <a:r>
              <a:rPr lang="pt-BR" sz="2400" dirty="0" smtClean="0">
                <a:solidFill>
                  <a:srgbClr val="000000"/>
                </a:solidFill>
                <a:latin typeface="Arial" charset="0"/>
              </a:rPr>
              <a:t>funcionário.</a:t>
            </a:r>
            <a:endParaRPr lang="pt-BR" sz="24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400" dirty="0">
                <a:solidFill>
                  <a:srgbClr val="000000"/>
                </a:solidFill>
                <a:latin typeface="Arial" charset="0"/>
              </a:rPr>
              <a:t>• Relações reguladas pela tradição, pelo privilégio, pelas relações de fidelidade feudal ou patrimonial, pela boa vontade.</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4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672481" y="799669"/>
            <a:ext cx="7807680" cy="1228449"/>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Dominação </a:t>
            </a:r>
            <a:r>
              <a:rPr lang="pt-BR" sz="4000" b="1" dirty="0">
                <a:solidFill>
                  <a:srgbClr val="333333"/>
                </a:solidFill>
                <a:latin typeface="Arial" charset="0"/>
                <a:cs typeface="Arial Unicode MS" pitchFamily="32" charset="0"/>
              </a:rPr>
              <a:t>Carismática → Pessoal</a:t>
            </a:r>
          </a:p>
        </p:txBody>
      </p:sp>
      <p:sp>
        <p:nvSpPr>
          <p:cNvPr id="71682" name="Text Box 2"/>
          <p:cNvSpPr txBox="1">
            <a:spLocks noChangeArrowheads="1"/>
          </p:cNvSpPr>
          <p:nvPr/>
        </p:nvSpPr>
        <p:spPr bwMode="auto">
          <a:xfrm>
            <a:off x="672481" y="1996773"/>
            <a:ext cx="7807680" cy="3964737"/>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Tipos mais puros: profeta, herói, guerreiro, </a:t>
            </a:r>
            <a:r>
              <a:rPr lang="pt-BR" sz="2500" dirty="0" smtClean="0">
                <a:solidFill>
                  <a:srgbClr val="000000"/>
                </a:solidFill>
                <a:latin typeface="Arial" charset="0"/>
              </a:rPr>
              <a:t>demagogo.</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Devoção à pessoa do senhor e aos seus dotes sobrenaturais (carisma</a:t>
            </a:r>
            <a:r>
              <a:rPr lang="pt-BR" sz="2500" dirty="0" smtClean="0">
                <a:solidFill>
                  <a:srgbClr val="000000"/>
                </a:solidFill>
                <a:latin typeface="Arial" charset="0"/>
              </a:rPr>
              <a:t>).</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Tipo que manda = </a:t>
            </a:r>
            <a:r>
              <a:rPr lang="pt-BR" sz="2500" dirty="0" smtClean="0">
                <a:solidFill>
                  <a:srgbClr val="000000"/>
                </a:solidFill>
                <a:latin typeface="Arial" charset="0"/>
              </a:rPr>
              <a:t>líder.</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Tipo que obedece = </a:t>
            </a:r>
            <a:r>
              <a:rPr lang="pt-BR" sz="2500" dirty="0" smtClean="0">
                <a:solidFill>
                  <a:srgbClr val="000000"/>
                </a:solidFill>
                <a:latin typeface="Arial" charset="0"/>
              </a:rPr>
              <a:t>apóstolo.</a:t>
            </a:r>
            <a:endParaRPr lang="pt-BR" sz="250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Quadro administrativo escolhido segundo carisma e vocação pessoal, não devido à qualificação profissional.</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781663" y="286600"/>
            <a:ext cx="7807680" cy="914401"/>
          </a:xfrm>
          <a:prstGeom prst="rect">
            <a:avLst/>
          </a:prstGeom>
          <a:noFill/>
          <a:ln w="9525" cap="flat">
            <a:noFill/>
            <a:round/>
            <a:headEnd/>
            <a:tailEnd/>
          </a:ln>
          <a:effectLst/>
        </p:spPr>
        <p:txBody>
          <a:bodyPr lIns="0" tIns="0" rIns="0" bIns="0" anchor="ct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effectLst>
                <a:outerShdw blurRad="38100" dist="38100" dir="2700000" algn="tl">
                  <a:srgbClr val="000000">
                    <a:alpha val="43137"/>
                  </a:srgbClr>
                </a:outerShdw>
              </a:effectLst>
              <a:latin typeface="Arial" charset="0"/>
              <a:cs typeface="Arial Unicode MS" pitchFamily="32" charset="0"/>
            </a:endParaRPr>
          </a:p>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800" b="1" dirty="0" smtClean="0">
              <a:solidFill>
                <a:srgbClr val="333333"/>
              </a:solidFill>
              <a:effectLst>
                <a:outerShdw blurRad="38100" dist="38100" dir="2700000" algn="tl">
                  <a:srgbClr val="000000">
                    <a:alpha val="43137"/>
                  </a:srgbClr>
                </a:outerShdw>
              </a:effectLst>
              <a:latin typeface="Arial" charset="0"/>
              <a:cs typeface="Arial Unicode MS" pitchFamily="32" charset="0"/>
            </a:endParaRPr>
          </a:p>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800" b="1" dirty="0" err="1" smtClean="0">
                <a:effectLst>
                  <a:outerShdw blurRad="38100" dist="38100" dir="2700000" algn="tl">
                    <a:srgbClr val="000000">
                      <a:alpha val="43137"/>
                    </a:srgbClr>
                  </a:outerShdw>
                </a:effectLst>
                <a:latin typeface="Arial" charset="0"/>
                <a:cs typeface="Arial Unicode MS" pitchFamily="32" charset="0"/>
              </a:rPr>
              <a:t>Videoaula</a:t>
            </a:r>
            <a:r>
              <a:rPr lang="pt-BR" sz="4800" b="1" dirty="0" smtClean="0">
                <a:effectLst>
                  <a:outerShdw blurRad="38100" dist="38100" dir="2700000" algn="tl">
                    <a:srgbClr val="000000">
                      <a:alpha val="43137"/>
                    </a:srgbClr>
                  </a:outerShdw>
                </a:effectLst>
                <a:latin typeface="Arial" charset="0"/>
                <a:cs typeface="Arial Unicode MS" pitchFamily="32" charset="0"/>
              </a:rPr>
              <a:t> 5</a:t>
            </a:r>
            <a:endParaRPr lang="pt-BR" sz="4800" b="1" dirty="0">
              <a:effectLst>
                <a:outerShdw blurRad="38100" dist="38100" dir="2700000" algn="tl">
                  <a:srgbClr val="000000">
                    <a:alpha val="43137"/>
                  </a:srgbClr>
                </a:outerShdw>
              </a:effectLst>
              <a:latin typeface="Arial" charset="0"/>
              <a:cs typeface="Arial Unicode MS" pitchFamily="32" charset="0"/>
            </a:endParaRPr>
          </a:p>
        </p:txBody>
      </p:sp>
      <p:sp>
        <p:nvSpPr>
          <p:cNvPr id="76802" name="Text Box 2"/>
          <p:cNvSpPr txBox="1">
            <a:spLocks noChangeArrowheads="1"/>
          </p:cNvSpPr>
          <p:nvPr/>
        </p:nvSpPr>
        <p:spPr bwMode="auto">
          <a:xfrm>
            <a:off x="672481" y="1906761"/>
            <a:ext cx="7807680" cy="5919021"/>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smtClean="0">
              <a:solidFill>
                <a:srgbClr val="000000"/>
              </a:solidFill>
              <a:latin typeface="Arial" charset="0"/>
            </a:endParaRPr>
          </a:p>
          <a:p>
            <a:pPr marL="391686" indent="-292325">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800" dirty="0" smtClean="0">
                <a:solidFill>
                  <a:srgbClr val="000000"/>
                </a:solidFill>
                <a:latin typeface="Arial" charset="0"/>
              </a:rPr>
              <a:t>Problemas </a:t>
            </a:r>
            <a:r>
              <a:rPr lang="pt-BR" sz="2800" dirty="0" smtClean="0">
                <a:solidFill>
                  <a:srgbClr val="000000"/>
                </a:solidFill>
                <a:latin typeface="Arial" charset="0"/>
              </a:rPr>
              <a:t>contemporâneos da sociologia</a:t>
            </a: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672481" y="534613"/>
            <a:ext cx="7807680" cy="1841954"/>
          </a:xfrm>
          <a:prstGeom prst="rect">
            <a:avLst/>
          </a:prstGeom>
          <a:noFill/>
          <a:ln w="9525" cap="flat">
            <a:noFill/>
            <a:round/>
            <a:headEnd/>
            <a:tailEnd/>
          </a:ln>
          <a:effectLst/>
        </p:spPr>
        <p:txBody>
          <a:bodyPr lIns="0" tIns="0" rIns="0" bIns="0" anchor="ctr"/>
          <a:lstStyle/>
          <a:p>
            <a:pPr>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Dois </a:t>
            </a:r>
            <a:r>
              <a:rPr lang="pt-BR" sz="4000" b="1" dirty="0" smtClean="0">
                <a:solidFill>
                  <a:srgbClr val="333333"/>
                </a:solidFill>
                <a:latin typeface="Arial" charset="0"/>
                <a:cs typeface="Arial Unicode MS" pitchFamily="32" charset="0"/>
              </a:rPr>
              <a:t>objetivos</a:t>
            </a:r>
            <a:endParaRPr lang="pt-BR" sz="4000" b="1" dirty="0">
              <a:solidFill>
                <a:srgbClr val="333333"/>
              </a:solidFill>
              <a:latin typeface="Arial" charset="0"/>
              <a:cs typeface="Arial Unicode MS" pitchFamily="32" charset="0"/>
            </a:endParaRPr>
          </a:p>
        </p:txBody>
      </p:sp>
      <p:sp>
        <p:nvSpPr>
          <p:cNvPr id="76802" name="Text Box 2"/>
          <p:cNvSpPr txBox="1">
            <a:spLocks noChangeArrowheads="1"/>
          </p:cNvSpPr>
          <p:nvPr/>
        </p:nvSpPr>
        <p:spPr bwMode="auto">
          <a:xfrm>
            <a:off x="672481" y="1906761"/>
            <a:ext cx="7807680" cy="5919021"/>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1. Identificar e refletir sobre algumas dimensões significativas da vida social através das quais se manifestam as grandes transformações do capitalismo </a:t>
            </a:r>
            <a:r>
              <a:rPr lang="pt-BR" sz="2500" dirty="0" smtClean="0">
                <a:solidFill>
                  <a:srgbClr val="000000"/>
                </a:solidFill>
                <a:latin typeface="Arial" charset="0"/>
              </a:rPr>
              <a:t>contemporâneo.</a:t>
            </a:r>
            <a:r>
              <a:rPr lang="pt-BR" sz="2500" dirty="0" smtClean="0">
                <a:solidFill>
                  <a:srgbClr val="000000"/>
                </a:solidFill>
                <a:latin typeface="Arial" charset="0"/>
              </a:rPr>
              <a:t/>
            </a:r>
            <a:br>
              <a:rPr lang="pt-BR" sz="2500" dirty="0" smtClean="0">
                <a:solidFill>
                  <a:srgbClr val="000000"/>
                </a:solidFill>
                <a:latin typeface="Arial" charset="0"/>
              </a:rPr>
            </a:b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2. Problematizar o tema da globalização, identificando perspectivas opostas para compreender este fenômeno </a:t>
            </a:r>
            <a:r>
              <a:rPr lang="pt-BR" sz="2500" dirty="0" smtClean="0">
                <a:solidFill>
                  <a:srgbClr val="000000"/>
                </a:solidFill>
                <a:latin typeface="Arial" charset="0"/>
              </a:rPr>
              <a:t>contemporâneo.</a:t>
            </a: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O </a:t>
            </a:r>
            <a:r>
              <a:rPr lang="pt-BR" sz="4000" b="1" dirty="0">
                <a:solidFill>
                  <a:srgbClr val="333333"/>
                </a:solidFill>
                <a:latin typeface="Arial" charset="0"/>
                <a:cs typeface="Arial Unicode MS" pitchFamily="32" charset="0"/>
              </a:rPr>
              <a:t>surgimento da Sociologia</a:t>
            </a:r>
          </a:p>
        </p:txBody>
      </p:sp>
      <p:sp>
        <p:nvSpPr>
          <p:cNvPr id="7170" name="Text Box 2"/>
          <p:cNvSpPr txBox="1">
            <a:spLocks noChangeArrowheads="1"/>
          </p:cNvSpPr>
          <p:nvPr/>
        </p:nvSpPr>
        <p:spPr bwMode="auto">
          <a:xfrm>
            <a:off x="672481" y="1906761"/>
            <a:ext cx="7807680" cy="4547997"/>
          </a:xfrm>
          <a:prstGeom prst="rect">
            <a:avLst/>
          </a:prstGeom>
          <a:noFill/>
          <a:ln w="9525" cap="flat">
            <a:noFill/>
            <a:round/>
            <a:headEnd/>
            <a:tailEnd/>
          </a:ln>
          <a:effectLst/>
        </p:spPr>
        <p:txBody>
          <a:bodyPr lIns="0" tIns="0" rIns="0" bIns="0"/>
          <a:lstStyle/>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A Sociologia </a:t>
            </a:r>
            <a:r>
              <a:rPr lang="pt-BR" sz="2200" dirty="0">
                <a:solidFill>
                  <a:srgbClr val="000000"/>
                </a:solidFill>
                <a:latin typeface="Arial" charset="0"/>
              </a:rPr>
              <a:t>surge no final do século 19.</a:t>
            </a: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Objetivo: propor respostas a um conjunto de transformações que configuraram a sociedade moderna, de base industrial e capitalista, sobretudo a partir do século 18.</a:t>
            </a: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Novas </a:t>
            </a:r>
            <a:r>
              <a:rPr lang="pt-BR" sz="2200" dirty="0">
                <a:solidFill>
                  <a:srgbClr val="000000"/>
                </a:solidFill>
                <a:latin typeface="Arial" charset="0"/>
              </a:rPr>
              <a:t>formas de produção e de estruturação das relações sociais.</a:t>
            </a: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Novas </a:t>
            </a:r>
            <a:r>
              <a:rPr lang="pt-BR" sz="2200" dirty="0">
                <a:solidFill>
                  <a:srgbClr val="000000"/>
                </a:solidFill>
                <a:latin typeface="Arial" charset="0"/>
              </a:rPr>
              <a:t>formas institucionais e </a:t>
            </a:r>
            <a:r>
              <a:rPr lang="pt-BR" sz="2200" dirty="0" smtClean="0">
                <a:solidFill>
                  <a:srgbClr val="000000"/>
                </a:solidFill>
                <a:latin typeface="Arial" charset="0"/>
              </a:rPr>
              <a:t>políticas.</a:t>
            </a:r>
            <a:endParaRPr lang="pt-BR" sz="2200" dirty="0">
              <a:solidFill>
                <a:srgbClr val="000000"/>
              </a:solidFill>
              <a:latin typeface="Arial" charset="0"/>
            </a:endParaRP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Novos </a:t>
            </a:r>
            <a:r>
              <a:rPr lang="pt-BR" sz="2200" dirty="0">
                <a:solidFill>
                  <a:srgbClr val="000000"/>
                </a:solidFill>
                <a:latin typeface="Arial" charset="0"/>
              </a:rPr>
              <a:t>valores e identidades.</a:t>
            </a: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Resultados de embates entre grupos favoráveis e contrários às mudanças.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672481" y="1103024"/>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Fragilização do </a:t>
            </a:r>
            <a:r>
              <a:rPr lang="pt-BR" sz="4000" b="1" dirty="0" err="1">
                <a:solidFill>
                  <a:srgbClr val="333333"/>
                </a:solidFill>
                <a:latin typeface="Arial" charset="0"/>
                <a:cs typeface="Arial Unicode MS" pitchFamily="32" charset="0"/>
              </a:rPr>
              <a:t>Estado-Nação</a:t>
            </a:r>
            <a:endParaRPr lang="pt-BR" sz="4000" b="1" dirty="0">
              <a:solidFill>
                <a:srgbClr val="333333"/>
              </a:solidFill>
              <a:latin typeface="Arial" charset="0"/>
              <a:cs typeface="Arial Unicode MS" pitchFamily="32" charset="0"/>
            </a:endParaRPr>
          </a:p>
        </p:txBody>
      </p:sp>
      <p:sp>
        <p:nvSpPr>
          <p:cNvPr id="77826" name="Text Box 2"/>
          <p:cNvSpPr txBox="1">
            <a:spLocks noChangeArrowheads="1"/>
          </p:cNvSpPr>
          <p:nvPr/>
        </p:nvSpPr>
        <p:spPr bwMode="auto">
          <a:xfrm>
            <a:off x="672481" y="1906761"/>
            <a:ext cx="7807680" cy="5919021"/>
          </a:xfrm>
          <a:prstGeom prst="rect">
            <a:avLst/>
          </a:prstGeom>
          <a:noFill/>
          <a:ln w="9525" cap="flat">
            <a:noFill/>
            <a:round/>
            <a:headEnd/>
            <a:tailEnd/>
          </a:ln>
          <a:effectLst/>
        </p:spPr>
        <p:txBody>
          <a:bodyPr lIns="0" tIns="0" rIns="0" bIns="0"/>
          <a:lstStyle/>
          <a:p>
            <a:pPr marL="96482">
              <a:buClr>
                <a:srgbClr val="0E594D"/>
              </a:buClr>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a:solidFill>
                  <a:srgbClr val="000000"/>
                </a:solidFill>
                <a:latin typeface="Arial" charset="0"/>
              </a:rPr>
              <a:t>T</a:t>
            </a:r>
            <a:r>
              <a:rPr lang="pt-BR" sz="2500" dirty="0" smtClean="0">
                <a:solidFill>
                  <a:srgbClr val="000000"/>
                </a:solidFill>
                <a:latin typeface="Arial" charset="0"/>
              </a:rPr>
              <a:t>ransformações </a:t>
            </a:r>
            <a:r>
              <a:rPr lang="pt-BR" sz="2500" dirty="0">
                <a:solidFill>
                  <a:srgbClr val="000000"/>
                </a:solidFill>
                <a:latin typeface="Arial" charset="0"/>
              </a:rPr>
              <a:t>sociais, políticas, econômicas, culturais provocadas por:</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duas </a:t>
            </a:r>
            <a:r>
              <a:rPr lang="pt-BR" sz="2500" dirty="0">
                <a:latin typeface="Arial" charset="0"/>
              </a:rPr>
              <a:t>guerras mundiais,</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expansão </a:t>
            </a:r>
            <a:r>
              <a:rPr lang="pt-BR" sz="2500" dirty="0">
                <a:latin typeface="Arial" charset="0"/>
              </a:rPr>
              <a:t>e consolidação da hegemonia do capital </a:t>
            </a:r>
            <a:r>
              <a:rPr lang="pt-BR" sz="2500" dirty="0" smtClean="0">
                <a:latin typeface="Arial" charset="0"/>
              </a:rPr>
              <a:t>financeiro </a:t>
            </a:r>
            <a:r>
              <a:rPr lang="pt-BR" sz="2500" dirty="0">
                <a:latin typeface="Arial" charset="0"/>
              </a:rPr>
              <a:t>sobre a atividade econômica;</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constituição </a:t>
            </a:r>
            <a:r>
              <a:rPr lang="pt-BR" sz="2500" dirty="0">
                <a:latin typeface="Arial" charset="0"/>
              </a:rPr>
              <a:t>de um mercado mundial;</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emergência </a:t>
            </a:r>
            <a:r>
              <a:rPr lang="pt-BR" sz="2500" dirty="0">
                <a:latin typeface="Arial" charset="0"/>
              </a:rPr>
              <a:t>e desmoronamento do socialismo e do neoliberalismo;</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crise </a:t>
            </a:r>
            <a:r>
              <a:rPr lang="pt-BR" sz="2500" dirty="0">
                <a:latin typeface="Arial" charset="0"/>
              </a:rPr>
              <a:t>ecológica e</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smtClean="0">
                <a:latin typeface="Arial" charset="0"/>
              </a:rPr>
              <a:t>aumento </a:t>
            </a:r>
            <a:r>
              <a:rPr lang="pt-BR" sz="2500" dirty="0">
                <a:latin typeface="Arial" charset="0"/>
              </a:rPr>
              <a:t>da pobreza</a:t>
            </a:r>
          </a:p>
          <a:p>
            <a:pPr marL="390246" indent="-293764">
              <a:buClr>
                <a:srgbClr val="0E594D"/>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500" dirty="0">
              <a:solidFill>
                <a:srgbClr val="000000"/>
              </a:solidFill>
              <a:latin typeface="Arial" charset="0"/>
            </a:endParaRPr>
          </a:p>
          <a:p>
            <a:pPr marL="96482">
              <a:buClr>
                <a:srgbClr val="0E594D"/>
              </a:buClr>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500" dirty="0">
                <a:solidFill>
                  <a:srgbClr val="000000"/>
                </a:solidFill>
                <a:latin typeface="Arial" charset="0"/>
              </a:rPr>
              <a:t>=&gt; Enfraquecimento do </a:t>
            </a:r>
            <a:r>
              <a:rPr lang="pt-BR" sz="2500" dirty="0" err="1">
                <a:solidFill>
                  <a:srgbClr val="000000"/>
                </a:solidFill>
                <a:latin typeface="Arial" charset="0"/>
              </a:rPr>
              <a:t>Estado-Nação</a:t>
            </a:r>
            <a:r>
              <a:rPr lang="pt-BR" sz="2500" dirty="0">
                <a:solidFill>
                  <a:srgbClr val="000000"/>
                </a:solidFill>
                <a:latin typeface="Arial" charset="0"/>
              </a:rPr>
              <a:t>.</a:t>
            </a:r>
          </a:p>
          <a:p>
            <a:pPr marL="390246" indent="-293764">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sentido da globalização</a:t>
            </a:r>
          </a:p>
        </p:txBody>
      </p:sp>
      <p:sp>
        <p:nvSpPr>
          <p:cNvPr id="78850" name="Text Box 2"/>
          <p:cNvSpPr txBox="1">
            <a:spLocks noChangeArrowheads="1"/>
          </p:cNvSpPr>
          <p:nvPr/>
        </p:nvSpPr>
        <p:spPr bwMode="auto">
          <a:xfrm>
            <a:off x="672481" y="1906761"/>
            <a:ext cx="7807680" cy="2400732"/>
          </a:xfrm>
          <a:prstGeom prst="rect">
            <a:avLst/>
          </a:prstGeom>
          <a:noFill/>
          <a:ln w="9525" cap="flat">
            <a:noFill/>
            <a:round/>
            <a:headEnd/>
            <a:tailEnd/>
          </a:ln>
          <a:effectLst/>
        </p:spPr>
        <p:txBody>
          <a:bodyPr lIns="0" tIns="0" rIns="0" bIns="0"/>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500" dirty="0">
                <a:solidFill>
                  <a:srgbClr val="000000"/>
                </a:solidFill>
                <a:latin typeface="Arial" charset="0"/>
              </a:rPr>
              <a:t>Processos, estruturas econômicas, políticas, históricas, culturais e sociais que se desenvolvem em escala mundial adquirem preeminência sobre relações, processos e estruturas que se desenvolvem em escala nacional.</a:t>
            </a: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wrap="none" lIns="82945" tIns="41473" rIns="82945" bIns="41473" anchor="ctr"/>
          <a:lstStyle/>
          <a:p>
            <a:endParaRPr lang="pt-BR" dirty="0"/>
          </a:p>
        </p:txBody>
      </p:sp>
      <p:sp>
        <p:nvSpPr>
          <p:cNvPr id="79874" name="Text Box 2"/>
          <p:cNvSpPr txBox="1">
            <a:spLocks noChangeArrowheads="1"/>
          </p:cNvSpPr>
          <p:nvPr/>
        </p:nvSpPr>
        <p:spPr bwMode="auto">
          <a:xfrm>
            <a:off x="672481" y="1906760"/>
            <a:ext cx="7807680" cy="3964737"/>
          </a:xfrm>
          <a:prstGeom prst="rect">
            <a:avLst/>
          </a:prstGeom>
          <a:noFill/>
          <a:ln w="9525" cap="flat">
            <a:noFill/>
            <a:round/>
            <a:headEnd/>
            <a:tailEnd/>
          </a:ln>
          <a:effectLst/>
        </p:spPr>
        <p:txBody>
          <a:bodyPr lIns="0" tIns="0" rIns="0" bIns="0"/>
          <a:lstStyle/>
          <a:p>
            <a:pPr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As agendas das ciências sociais modificam-se, incorporando novas temáticas, incluindo:</a:t>
            </a: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as </a:t>
            </a:r>
            <a:r>
              <a:rPr lang="pt-BR" sz="2500" dirty="0" smtClean="0">
                <a:solidFill>
                  <a:srgbClr val="000000"/>
                </a:solidFill>
                <a:latin typeface="Arial" charset="0"/>
              </a:rPr>
              <a:t>ambientais;</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a crise da representação da sociedade </a:t>
            </a:r>
            <a:r>
              <a:rPr lang="pt-BR" sz="2500" dirty="0" smtClean="0">
                <a:solidFill>
                  <a:srgbClr val="000000"/>
                </a:solidFill>
                <a:latin typeface="Arial" charset="0"/>
              </a:rPr>
              <a:t>civil;</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as conseqüências da </a:t>
            </a:r>
            <a:r>
              <a:rPr lang="pt-BR" sz="2500" dirty="0" smtClean="0">
                <a:solidFill>
                  <a:srgbClr val="000000"/>
                </a:solidFill>
                <a:latin typeface="Arial" charset="0"/>
              </a:rPr>
              <a:t>globalização;</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os problemas tecnológicos e </a:t>
            </a:r>
            <a:r>
              <a:rPr lang="pt-BR" sz="2500" dirty="0" smtClean="0">
                <a:solidFill>
                  <a:srgbClr val="000000"/>
                </a:solidFill>
                <a:latin typeface="Arial" charset="0"/>
              </a:rPr>
              <a:t>financeiros;</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a </a:t>
            </a:r>
            <a:r>
              <a:rPr lang="pt-BR" sz="2500" dirty="0" smtClean="0">
                <a:solidFill>
                  <a:srgbClr val="000000"/>
                </a:solidFill>
                <a:latin typeface="Arial" charset="0"/>
              </a:rPr>
              <a:t>cidadania;</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as desigualdades </a:t>
            </a:r>
            <a:r>
              <a:rPr lang="pt-BR" sz="2500" dirty="0" smtClean="0">
                <a:solidFill>
                  <a:srgbClr val="000000"/>
                </a:solidFill>
                <a:latin typeface="Arial" charset="0"/>
              </a:rPr>
              <a:t>sociais;</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 </a:t>
            </a:r>
            <a:r>
              <a:rPr lang="pt-BR" sz="2500" dirty="0">
                <a:solidFill>
                  <a:srgbClr val="000000"/>
                </a:solidFill>
                <a:latin typeface="Arial" charset="0"/>
              </a:rPr>
              <a:t>o aumento do desemprego.</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
        <p:nvSpPr>
          <p:cNvPr id="79875" name="Text Box 3"/>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sentido da globalização</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672481" y="828436"/>
            <a:ext cx="7807680" cy="1228449"/>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Da sociedade nacional à </a:t>
            </a:r>
            <a:r>
              <a:rPr lang="pt-BR" sz="4000" b="1" dirty="0" smtClean="0">
                <a:solidFill>
                  <a:srgbClr val="333333"/>
                </a:solidFill>
                <a:latin typeface="Arial" charset="0"/>
                <a:cs typeface="Arial Unicode MS" pitchFamily="32" charset="0"/>
              </a:rPr>
              <a:t>global</a:t>
            </a:r>
            <a:endParaRPr lang="pt-BR" sz="4000" b="1" dirty="0">
              <a:solidFill>
                <a:srgbClr val="333333"/>
              </a:solidFill>
              <a:latin typeface="Arial" charset="0"/>
              <a:cs typeface="Arial Unicode MS" pitchFamily="32" charset="0"/>
            </a:endParaRPr>
          </a:p>
        </p:txBody>
      </p:sp>
      <p:sp>
        <p:nvSpPr>
          <p:cNvPr id="80898" name="Text Box 2"/>
          <p:cNvSpPr txBox="1">
            <a:spLocks noChangeArrowheads="1"/>
          </p:cNvSpPr>
          <p:nvPr/>
        </p:nvSpPr>
        <p:spPr bwMode="auto">
          <a:xfrm>
            <a:off x="672481" y="1906760"/>
            <a:ext cx="7807680" cy="4355017"/>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O paradigma clássico fundado na reflexão sobre a sociedade nacional passa a conviver com o conceito de sociedade global.</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A globalização pode ser definida como a </a:t>
            </a:r>
            <a:r>
              <a:rPr lang="pt-BR" sz="2500" dirty="0" smtClean="0">
                <a:solidFill>
                  <a:srgbClr val="000000"/>
                </a:solidFill>
                <a:latin typeface="Arial" charset="0"/>
              </a:rPr>
              <a:t>“[...] intensificação </a:t>
            </a:r>
            <a:r>
              <a:rPr lang="pt-BR" sz="2500" dirty="0">
                <a:solidFill>
                  <a:srgbClr val="000000"/>
                </a:solidFill>
                <a:latin typeface="Arial" charset="0"/>
              </a:rPr>
              <a:t>das relações sociais em escala mundial que ligam localidades distantes de tal maneira que o que acontece a nível local é modelado por eventos ocorrendo a muita distancia e vice-versa</a:t>
            </a:r>
            <a:r>
              <a:rPr lang="pt-BR" sz="2500" dirty="0" smtClean="0">
                <a:solidFill>
                  <a:srgbClr val="000000"/>
                </a:solidFill>
                <a:latin typeface="Arial" charset="0"/>
              </a:rPr>
              <a:t>”. (</a:t>
            </a:r>
            <a:r>
              <a:rPr lang="pt-BR" sz="2800" dirty="0" smtClean="0">
                <a:solidFill>
                  <a:srgbClr val="000000"/>
                </a:solidFill>
                <a:latin typeface="Arial" charset="0"/>
              </a:rPr>
              <a:t>GIDDENS,</a:t>
            </a:r>
            <a:r>
              <a:rPr lang="pt-BR" sz="2500" dirty="0" smtClean="0">
                <a:solidFill>
                  <a:srgbClr val="000000"/>
                </a:solidFill>
                <a:latin typeface="Arial" charset="0"/>
              </a:rPr>
              <a:t> </a:t>
            </a:r>
            <a:r>
              <a:rPr lang="pt-BR" sz="2500" dirty="0">
                <a:solidFill>
                  <a:srgbClr val="000000"/>
                </a:solidFill>
                <a:latin typeface="Arial" charset="0"/>
              </a:rPr>
              <a:t>1991, p. 69).</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1"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A sociedade global</a:t>
            </a:r>
          </a:p>
        </p:txBody>
      </p:sp>
      <p:sp>
        <p:nvSpPr>
          <p:cNvPr id="81922" name="Text Box 2"/>
          <p:cNvSpPr txBox="1">
            <a:spLocks noChangeArrowheads="1"/>
          </p:cNvSpPr>
          <p:nvPr/>
        </p:nvSpPr>
        <p:spPr bwMode="auto">
          <a:xfrm>
            <a:off x="672481" y="1906760"/>
            <a:ext cx="7807680" cy="4690573"/>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Alteram-se as condições históricas e teóricas, as possibilidades e os significados do espaço e do tempo.</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Esse contexto reabre questões epistemológicas fundamentais e </a:t>
            </a:r>
            <a:r>
              <a:rPr lang="pt-BR" sz="2500" dirty="0" smtClean="0">
                <a:solidFill>
                  <a:srgbClr val="000000"/>
                </a:solidFill>
                <a:latin typeface="Arial" charset="0"/>
              </a:rPr>
              <a:t>são elaboradas </a:t>
            </a:r>
            <a:r>
              <a:rPr lang="pt-BR" sz="2500" dirty="0">
                <a:solidFill>
                  <a:srgbClr val="000000"/>
                </a:solidFill>
                <a:latin typeface="Arial" charset="0"/>
              </a:rPr>
              <a:t>metáforas e conceitos </a:t>
            </a:r>
            <a:r>
              <a:rPr lang="pt-BR" sz="2500" dirty="0" smtClean="0">
                <a:solidFill>
                  <a:srgbClr val="000000"/>
                </a:solidFill>
                <a:latin typeface="Arial" charset="0"/>
              </a:rPr>
              <a:t>como</a:t>
            </a:r>
            <a:r>
              <a:rPr lang="pt-BR" sz="2500" dirty="0">
                <a:solidFill>
                  <a:srgbClr val="000000"/>
                </a:solidFill>
                <a:latin typeface="Arial" charset="0"/>
              </a:rPr>
              <a:t>:</a:t>
            </a: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espaço-tempo</a:t>
            </a:r>
            <a:r>
              <a:rPr lang="pt-BR" sz="2500" dirty="0">
                <a:solidFill>
                  <a:srgbClr val="000000"/>
                </a:solidFill>
                <a:latin typeface="Arial" charset="0"/>
              </a:rPr>
              <a:t>;</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sincronia-diacronia;</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err="1" smtClean="0">
                <a:solidFill>
                  <a:srgbClr val="000000"/>
                </a:solidFill>
                <a:latin typeface="Arial" charset="0"/>
              </a:rPr>
              <a:t>micro-macro</a:t>
            </a:r>
            <a:r>
              <a:rPr lang="pt-BR" sz="2500" dirty="0" smtClean="0">
                <a:solidFill>
                  <a:srgbClr val="000000"/>
                </a:solidFill>
                <a:latin typeface="Arial" charset="0"/>
              </a:rPr>
              <a:t>;</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singular-universal;</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multinacional</a:t>
            </a:r>
            <a:r>
              <a:rPr lang="pt-BR" sz="2500" dirty="0">
                <a:solidFill>
                  <a:srgbClr val="000000"/>
                </a:solidFill>
                <a:latin typeface="Arial" charset="0"/>
              </a:rPr>
              <a:t>, mundial, planetário e global.</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69"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O capitalismo contemporâneo</a:t>
            </a:r>
          </a:p>
        </p:txBody>
      </p:sp>
      <p:sp>
        <p:nvSpPr>
          <p:cNvPr id="83970" name="Text Box 2"/>
          <p:cNvSpPr txBox="1">
            <a:spLocks noChangeArrowheads="1"/>
          </p:cNvSpPr>
          <p:nvPr/>
        </p:nvSpPr>
        <p:spPr bwMode="auto">
          <a:xfrm>
            <a:off x="672481" y="1906761"/>
            <a:ext cx="7807680" cy="5528741"/>
          </a:xfrm>
          <a:prstGeom prst="rect">
            <a:avLst/>
          </a:prstGeom>
          <a:noFill/>
          <a:ln w="9525" cap="flat">
            <a:noFill/>
            <a:round/>
            <a:headEnd/>
            <a:tailEnd/>
          </a:ln>
          <a:effectLst/>
        </p:spPr>
        <p:txBody>
          <a:bodyPr lIns="0" tIns="0" rIns="0" bIns="0"/>
          <a:lstStyle/>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“a</a:t>
            </a:r>
            <a:r>
              <a:rPr lang="pt-BR" sz="2500" dirty="0">
                <a:solidFill>
                  <a:srgbClr val="000000"/>
                </a:solidFill>
                <a:latin typeface="Arial" charset="0"/>
              </a:rPr>
              <a:t>) </a:t>
            </a:r>
            <a:r>
              <a:rPr lang="pt-BR" sz="2500" dirty="0" smtClean="0">
                <a:solidFill>
                  <a:srgbClr val="000000"/>
                </a:solidFill>
                <a:latin typeface="Arial" charset="0"/>
              </a:rPr>
              <a:t>uma </a:t>
            </a:r>
            <a:r>
              <a:rPr lang="pt-BR" sz="2500" dirty="0">
                <a:solidFill>
                  <a:srgbClr val="000000"/>
                </a:solidFill>
                <a:latin typeface="Arial" charset="0"/>
              </a:rPr>
              <a:t>ordem econômica cuja natureza fortemente competitiva e expansionista implica constante e difusa inovação </a:t>
            </a:r>
            <a:r>
              <a:rPr lang="pt-BR" sz="2500" dirty="0" smtClean="0">
                <a:solidFill>
                  <a:srgbClr val="000000"/>
                </a:solidFill>
                <a:latin typeface="Arial" charset="0"/>
              </a:rPr>
              <a:t>tecnológica;</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b) </a:t>
            </a:r>
            <a:r>
              <a:rPr lang="pt-BR" sz="2500" dirty="0" smtClean="0">
                <a:solidFill>
                  <a:srgbClr val="000000"/>
                </a:solidFill>
                <a:latin typeface="Arial" charset="0"/>
              </a:rPr>
              <a:t>uma </a:t>
            </a:r>
            <a:r>
              <a:rPr lang="pt-BR" sz="2500" dirty="0">
                <a:solidFill>
                  <a:srgbClr val="000000"/>
                </a:solidFill>
                <a:latin typeface="Arial" charset="0"/>
              </a:rPr>
              <a:t>economia razoavelmente distinta, ou insulada das outras arenas sociais, em particular das instituições </a:t>
            </a:r>
            <a:r>
              <a:rPr lang="pt-BR" sz="2500" dirty="0" smtClean="0">
                <a:solidFill>
                  <a:srgbClr val="000000"/>
                </a:solidFill>
                <a:latin typeface="Arial" charset="0"/>
              </a:rPr>
              <a:t>políticas;</a:t>
            </a:r>
            <a:endParaRPr lang="pt-BR" sz="2500" dirty="0">
              <a:solidFill>
                <a:srgbClr val="000000"/>
              </a:solidFill>
              <a:latin typeface="Arial" charset="0"/>
            </a:endParaRP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c) </a:t>
            </a:r>
            <a:r>
              <a:rPr lang="pt-BR" sz="2500" dirty="0" smtClean="0">
                <a:solidFill>
                  <a:srgbClr val="000000"/>
                </a:solidFill>
                <a:latin typeface="Arial" charset="0"/>
              </a:rPr>
              <a:t>um </a:t>
            </a:r>
            <a:r>
              <a:rPr lang="pt-BR" sz="2500" dirty="0">
                <a:solidFill>
                  <a:srgbClr val="000000"/>
                </a:solidFill>
                <a:latin typeface="Arial" charset="0"/>
              </a:rPr>
              <a:t>insulamento do Estado e da economia, fundado sobre a propriedade privada; e</a:t>
            </a:r>
          </a:p>
          <a:p>
            <a:pPr marL="391686" indent="-292325">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d) </a:t>
            </a:r>
            <a:r>
              <a:rPr lang="pt-BR" sz="2500" dirty="0" smtClean="0">
                <a:solidFill>
                  <a:srgbClr val="000000"/>
                </a:solidFill>
                <a:latin typeface="Arial" charset="0"/>
              </a:rPr>
              <a:t>condicionamento </a:t>
            </a:r>
            <a:r>
              <a:rPr lang="pt-BR" sz="2500" dirty="0">
                <a:solidFill>
                  <a:srgbClr val="000000"/>
                </a:solidFill>
                <a:latin typeface="Arial" charset="0"/>
              </a:rPr>
              <a:t>da autonomia do Estado pela sua dependência da acumulação do capital, sobre a qual seu controle esta longe de ser </a:t>
            </a:r>
            <a:r>
              <a:rPr lang="pt-BR" sz="2500" dirty="0" smtClean="0">
                <a:solidFill>
                  <a:srgbClr val="000000"/>
                </a:solidFill>
                <a:latin typeface="Arial" charset="0"/>
              </a:rPr>
              <a:t>completo". </a:t>
            </a:r>
            <a:r>
              <a:rPr lang="pt-BR" sz="2500" dirty="0">
                <a:solidFill>
                  <a:srgbClr val="000000"/>
                </a:solidFill>
                <a:latin typeface="Arial" charset="0"/>
              </a:rPr>
              <a:t>(GIDDENS, 1991, p. 62).</a:t>
            </a:r>
          </a:p>
          <a:p>
            <a:pPr marL="391686" indent="-292325">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Separação tempo-espaço</a:t>
            </a:r>
          </a:p>
        </p:txBody>
      </p:sp>
      <p:sp>
        <p:nvSpPr>
          <p:cNvPr id="84994" name="Text Box 2"/>
          <p:cNvSpPr txBox="1">
            <a:spLocks noChangeArrowheads="1"/>
          </p:cNvSpPr>
          <p:nvPr/>
        </p:nvSpPr>
        <p:spPr bwMode="auto">
          <a:xfrm>
            <a:off x="672481" y="1906760"/>
            <a:ext cx="7807680" cy="5472575"/>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b="1" dirty="0">
                <a:solidFill>
                  <a:srgbClr val="000000"/>
                </a:solidFill>
                <a:latin typeface="Arial" charset="0"/>
              </a:rPr>
              <a:t>Separação tempo-espaço</a:t>
            </a:r>
            <a:r>
              <a:rPr lang="pt-BR" sz="2350" dirty="0">
                <a:solidFill>
                  <a:srgbClr val="000000"/>
                </a:solidFill>
                <a:latin typeface="Arial" charset="0"/>
              </a:rPr>
              <a:t>: refere-se às complexas relações entre envolvimentos locais (circunstâncias de co-presença) e interação através de distâncias</a:t>
            </a:r>
            <a:r>
              <a:rPr lang="pt-BR" sz="2350" dirty="0" smtClean="0">
                <a:solidFill>
                  <a:srgbClr val="000000"/>
                </a:solidFill>
                <a:latin typeface="Arial" charset="0"/>
              </a:rPr>
              <a:t>.</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35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a:solidFill>
                  <a:srgbClr val="000000"/>
                </a:solidFill>
                <a:latin typeface="Arial" charset="0"/>
              </a:rPr>
              <a:t>A separação tempo-espaço é a condição principal do </a:t>
            </a:r>
            <a:r>
              <a:rPr lang="pt-BR" sz="2350" b="1" dirty="0">
                <a:solidFill>
                  <a:srgbClr val="000000"/>
                </a:solidFill>
                <a:latin typeface="Arial" charset="0"/>
              </a:rPr>
              <a:t>processo de desencaixe</a:t>
            </a:r>
            <a:r>
              <a:rPr lang="pt-BR" sz="2350" dirty="0">
                <a:solidFill>
                  <a:srgbClr val="000000"/>
                </a:solidFill>
                <a:latin typeface="Arial" charset="0"/>
              </a:rPr>
              <a:t>: </a:t>
            </a:r>
            <a:r>
              <a:rPr lang="pt-BR" sz="2350" dirty="0" smtClean="0">
                <a:solidFill>
                  <a:srgbClr val="000000"/>
                </a:solidFill>
                <a:latin typeface="Arial" charset="0"/>
              </a:rPr>
              <a:t>ambos </a:t>
            </a:r>
            <a:r>
              <a:rPr lang="pt-BR" sz="2350" dirty="0">
                <a:solidFill>
                  <a:srgbClr val="000000"/>
                </a:solidFill>
                <a:latin typeface="Arial" charset="0"/>
              </a:rPr>
              <a:t>estão </a:t>
            </a:r>
            <a:r>
              <a:rPr lang="pt-BR" sz="2350" dirty="0" smtClean="0">
                <a:solidFill>
                  <a:srgbClr val="000000"/>
                </a:solidFill>
                <a:latin typeface="Arial" charset="0"/>
              </a:rPr>
              <a:t>envolvidos </a:t>
            </a:r>
            <a:r>
              <a:rPr lang="pt-BR" sz="2350" dirty="0">
                <a:solidFill>
                  <a:srgbClr val="000000"/>
                </a:solidFill>
                <a:latin typeface="Arial" charset="0"/>
              </a:rPr>
              <a:t>e </a:t>
            </a:r>
            <a:r>
              <a:rPr lang="pt-BR" sz="2350" dirty="0" smtClean="0">
                <a:solidFill>
                  <a:srgbClr val="000000"/>
                </a:solidFill>
                <a:latin typeface="Arial" charset="0"/>
              </a:rPr>
              <a:t>condicionados </a:t>
            </a:r>
            <a:r>
              <a:rPr lang="pt-BR" sz="2350" dirty="0">
                <a:solidFill>
                  <a:srgbClr val="000000"/>
                </a:solidFill>
                <a:latin typeface="Arial" charset="0"/>
              </a:rPr>
              <a:t>nas e pelas dimensões institucionais da modernidade</a:t>
            </a:r>
            <a:r>
              <a:rPr lang="pt-BR" sz="2350" dirty="0" smtClean="0">
                <a:solidFill>
                  <a:srgbClr val="000000"/>
                </a:solidFill>
                <a:latin typeface="Arial" charset="0"/>
              </a:rPr>
              <a:t>.</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350" dirty="0">
              <a:solidFill>
                <a:srgbClr val="000000"/>
              </a:solidFill>
              <a:latin typeface="Arial" charset="0"/>
            </a:endParaRP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350" dirty="0">
                <a:solidFill>
                  <a:srgbClr val="000000"/>
                </a:solidFill>
                <a:latin typeface="Arial" charset="0"/>
              </a:rPr>
              <a:t>Na era moderna, o nível de distanciamento tempo-espaço é muito maior do que em qualquer período precedente, e as relações entre formas sociais e eventos locais e distantes se tornam correspondentemente alongadas.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7" name="Text Box 1"/>
          <p:cNvSpPr txBox="1">
            <a:spLocks noChangeArrowheads="1"/>
          </p:cNvSpPr>
          <p:nvPr/>
        </p:nvSpPr>
        <p:spPr bwMode="auto">
          <a:xfrm>
            <a:off x="672481" y="1057089"/>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Mecanismos de desencaixe</a:t>
            </a:r>
          </a:p>
        </p:txBody>
      </p:sp>
      <p:sp>
        <p:nvSpPr>
          <p:cNvPr id="86018" name="Text Box 2"/>
          <p:cNvSpPr txBox="1">
            <a:spLocks noChangeArrowheads="1"/>
          </p:cNvSpPr>
          <p:nvPr/>
        </p:nvSpPr>
        <p:spPr bwMode="auto">
          <a:xfrm>
            <a:off x="672481" y="1906761"/>
            <a:ext cx="7807680" cy="3908570"/>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b="1" dirty="0">
                <a:solidFill>
                  <a:srgbClr val="000000"/>
                </a:solidFill>
                <a:latin typeface="Arial" charset="0"/>
              </a:rPr>
              <a:t>Mecanismos de desencaixe dos sistemas sociais</a:t>
            </a:r>
            <a:r>
              <a:rPr lang="pt-BR" sz="2500" dirty="0">
                <a:solidFill>
                  <a:srgbClr val="000000"/>
                </a:solidFill>
                <a:latin typeface="Arial" charset="0"/>
              </a:rPr>
              <a:t>: eles retiram a atividade social de contextos localizados e reorganizam as relações sociais </a:t>
            </a:r>
            <a:r>
              <a:rPr lang="pt-BR" sz="2500" dirty="0" smtClean="0">
                <a:solidFill>
                  <a:srgbClr val="000000"/>
                </a:solidFill>
                <a:latin typeface="Arial" charset="0"/>
              </a:rPr>
              <a:t>por meio </a:t>
            </a:r>
            <a:r>
              <a:rPr lang="pt-BR" sz="2500" dirty="0">
                <a:solidFill>
                  <a:srgbClr val="000000"/>
                </a:solidFill>
                <a:latin typeface="Arial" charset="0"/>
              </a:rPr>
              <a:t>de grandes distâncias tempo-espaciais.</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Por desencaixe, </a:t>
            </a:r>
            <a:r>
              <a:rPr lang="pt-BR" sz="2500" dirty="0" err="1">
                <a:solidFill>
                  <a:srgbClr val="000000"/>
                </a:solidFill>
                <a:latin typeface="Arial" charset="0"/>
              </a:rPr>
              <a:t>Giddens</a:t>
            </a:r>
            <a:r>
              <a:rPr lang="pt-BR" sz="2500" dirty="0">
                <a:solidFill>
                  <a:srgbClr val="000000"/>
                </a:solidFill>
                <a:latin typeface="Arial" charset="0"/>
              </a:rPr>
              <a:t> designa o </a:t>
            </a:r>
            <a:r>
              <a:rPr lang="pt-BR" sz="2500" dirty="0" smtClean="0">
                <a:solidFill>
                  <a:srgbClr val="000000"/>
                </a:solidFill>
                <a:latin typeface="Arial" charset="0"/>
              </a:rPr>
              <a:t>“[...] deslocamento </a:t>
            </a:r>
            <a:r>
              <a:rPr lang="pt-BR" sz="2500" dirty="0">
                <a:solidFill>
                  <a:srgbClr val="000000"/>
                </a:solidFill>
                <a:latin typeface="Arial" charset="0"/>
              </a:rPr>
              <a:t>das relações sociais de contextos locais de interação e sua reestruturação através de extensões indefinidas de tempo-espaço</a:t>
            </a:r>
            <a:r>
              <a:rPr lang="pt-BR" sz="2500" dirty="0" smtClean="0">
                <a:solidFill>
                  <a:srgbClr val="000000"/>
                </a:solidFill>
                <a:latin typeface="Arial" charset="0"/>
              </a:rPr>
              <a:t>”. </a:t>
            </a:r>
            <a:r>
              <a:rPr lang="pt-BR" sz="2500" dirty="0">
                <a:solidFill>
                  <a:srgbClr val="000000"/>
                </a:solidFill>
                <a:latin typeface="Arial" charset="0"/>
              </a:rPr>
              <a:t>(1991, p. 19).</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1" name="Text Box 1"/>
          <p:cNvSpPr txBox="1">
            <a:spLocks noChangeArrowheads="1"/>
          </p:cNvSpPr>
          <p:nvPr/>
        </p:nvSpPr>
        <p:spPr bwMode="auto">
          <a:xfrm>
            <a:off x="672481" y="689486"/>
            <a:ext cx="7807680" cy="1144921"/>
          </a:xfrm>
          <a:prstGeom prst="rect">
            <a:avLst/>
          </a:prstGeom>
          <a:noFill/>
          <a:ln w="9525" cap="flat">
            <a:noFill/>
            <a:round/>
            <a:headEnd/>
            <a:tailEnd/>
          </a:ln>
          <a:effectLst/>
        </p:spPr>
        <p:txBody>
          <a:bodyPr wrap="none" lIns="82945" tIns="41473" rIns="82945" bIns="41473" anchor="ctr"/>
          <a:lstStyle/>
          <a:p>
            <a:endParaRPr lang="pt-BR"/>
          </a:p>
        </p:txBody>
      </p:sp>
      <p:sp>
        <p:nvSpPr>
          <p:cNvPr id="87042" name="Text Box 2"/>
          <p:cNvSpPr txBox="1">
            <a:spLocks noChangeArrowheads="1"/>
          </p:cNvSpPr>
          <p:nvPr/>
        </p:nvSpPr>
        <p:spPr bwMode="auto">
          <a:xfrm>
            <a:off x="672481" y="1906761"/>
            <a:ext cx="7807680" cy="5137020"/>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Dois tipos de mecanismos de desencaixe envolvidos no desenvolvimento das instituições sociais contemporâneas: a criação de </a:t>
            </a:r>
            <a:r>
              <a:rPr lang="pt-BR" sz="2500" b="1" dirty="0">
                <a:solidFill>
                  <a:srgbClr val="000000"/>
                </a:solidFill>
                <a:latin typeface="Arial" charset="0"/>
              </a:rPr>
              <a:t>fichas simbólicas</a:t>
            </a:r>
            <a:r>
              <a:rPr lang="pt-BR" sz="2500" dirty="0">
                <a:solidFill>
                  <a:srgbClr val="000000"/>
                </a:solidFill>
                <a:latin typeface="Arial" charset="0"/>
              </a:rPr>
              <a:t> e o estabelecimento de </a:t>
            </a:r>
            <a:r>
              <a:rPr lang="pt-BR" sz="2500" b="1" dirty="0">
                <a:solidFill>
                  <a:srgbClr val="000000"/>
                </a:solidFill>
                <a:latin typeface="Arial" charset="0"/>
              </a:rPr>
              <a:t>sistemas peritos</a:t>
            </a:r>
            <a:r>
              <a:rPr lang="pt-BR" sz="2500" dirty="0">
                <a:solidFill>
                  <a:srgbClr val="000000"/>
                </a:solidFill>
                <a:latin typeface="Arial" charset="0"/>
              </a:rPr>
              <a:t>.</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 </a:t>
            </a:r>
          </a:p>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Por fichas simbólicas, </a:t>
            </a:r>
            <a:r>
              <a:rPr lang="pt-BR" sz="2500" dirty="0" err="1">
                <a:solidFill>
                  <a:srgbClr val="000000"/>
                </a:solidFill>
                <a:latin typeface="Arial" charset="0"/>
              </a:rPr>
              <a:t>Giddens</a:t>
            </a:r>
            <a:r>
              <a:rPr lang="pt-BR" sz="2500" dirty="0">
                <a:solidFill>
                  <a:srgbClr val="000000"/>
                </a:solidFill>
                <a:latin typeface="Arial" charset="0"/>
              </a:rPr>
              <a:t> (1991, p. 30) </a:t>
            </a:r>
            <a:r>
              <a:rPr lang="pt-BR" sz="2500" dirty="0">
                <a:solidFill>
                  <a:srgbClr val="000000"/>
                </a:solidFill>
                <a:latin typeface="Arial" charset="0"/>
              </a:rPr>
              <a:t>designa </a:t>
            </a:r>
            <a:r>
              <a:rPr lang="pt-BR" sz="2500" dirty="0" smtClean="0">
                <a:solidFill>
                  <a:srgbClr val="000000"/>
                </a:solidFill>
                <a:latin typeface="Arial" charset="0"/>
              </a:rPr>
              <a:t>“[...] meios </a:t>
            </a:r>
            <a:r>
              <a:rPr lang="pt-BR" sz="2500" dirty="0">
                <a:solidFill>
                  <a:srgbClr val="000000"/>
                </a:solidFill>
                <a:latin typeface="Arial" charset="0"/>
              </a:rPr>
              <a:t>de intercâmbio que podem ser ‘circulados’ sem ter em vista as características específicas dos indivíduos ou grupos que lidam com eles em qualquer conjuntura particular. Vários tipos de fichas simbólicas podem ser distinguidos, tais como os meios de legitimação política</a:t>
            </a:r>
            <a:r>
              <a:rPr lang="pt-BR" sz="2500" dirty="0" smtClean="0">
                <a:solidFill>
                  <a:srgbClr val="000000"/>
                </a:solidFill>
                <a:latin typeface="Arial" charset="0"/>
              </a:rPr>
              <a:t>”.</a:t>
            </a:r>
            <a:endParaRPr lang="pt-BR" sz="2500" dirty="0">
              <a:solidFill>
                <a:srgbClr val="000000"/>
              </a:solidFill>
              <a:latin typeface="Arial" charset="0"/>
            </a:endParaRPr>
          </a:p>
          <a:p>
            <a:pPr>
              <a:buClr>
                <a:srgbClr val="0E594D"/>
              </a:buCl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endParaRPr lang="pt-BR" sz="2500" dirty="0">
              <a:solidFill>
                <a:srgbClr val="000000"/>
              </a:solidFill>
              <a:latin typeface="Arial" charset="0"/>
            </a:endParaRPr>
          </a:p>
        </p:txBody>
      </p:sp>
      <p:sp>
        <p:nvSpPr>
          <p:cNvPr id="87043" name="Text Box 3"/>
          <p:cNvSpPr txBox="1">
            <a:spLocks noChangeArrowheads="1"/>
          </p:cNvSpPr>
          <p:nvPr/>
        </p:nvSpPr>
        <p:spPr bwMode="auto">
          <a:xfrm>
            <a:off x="672481" y="1071771"/>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Mecanismos de desencaixe</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5"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wrap="none" lIns="82945" tIns="41473" rIns="82945" bIns="41473" anchor="ctr"/>
          <a:lstStyle/>
          <a:p>
            <a:endParaRPr lang="pt-BR"/>
          </a:p>
        </p:txBody>
      </p:sp>
      <p:sp>
        <p:nvSpPr>
          <p:cNvPr id="88066" name="Text Box 2"/>
          <p:cNvSpPr txBox="1">
            <a:spLocks noChangeArrowheads="1"/>
          </p:cNvSpPr>
          <p:nvPr/>
        </p:nvSpPr>
        <p:spPr bwMode="auto">
          <a:xfrm>
            <a:off x="672481" y="1906761"/>
            <a:ext cx="7807680" cy="4300291"/>
          </a:xfrm>
          <a:prstGeom prst="rect">
            <a:avLst/>
          </a:prstGeom>
          <a:noFill/>
          <a:ln w="9525" cap="flat">
            <a:noFill/>
            <a:round/>
            <a:headEnd/>
            <a:tailEnd/>
          </a:ln>
          <a:effectLst/>
        </p:spPr>
        <p:txBody>
          <a:bodyPr lIns="0" tIns="0" rIns="0" bIns="0"/>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400" dirty="0">
                <a:solidFill>
                  <a:srgbClr val="000000"/>
                </a:solidFill>
                <a:latin typeface="Arial" charset="0"/>
              </a:rPr>
              <a:t>Por sistemas peritos, o autor se refere </a:t>
            </a:r>
            <a:r>
              <a:rPr lang="pt-BR" sz="2400" dirty="0" smtClean="0">
                <a:solidFill>
                  <a:srgbClr val="000000"/>
                </a:solidFill>
                <a:latin typeface="Arial" charset="0"/>
              </a:rPr>
              <a:t>a: </a:t>
            </a: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400" dirty="0" smtClean="0">
                <a:solidFill>
                  <a:srgbClr val="000000"/>
                </a:solidFill>
                <a:latin typeface="Arial" charset="0"/>
              </a:rPr>
              <a:t>“[...] sistemas </a:t>
            </a:r>
            <a:r>
              <a:rPr lang="pt-BR" sz="2400" dirty="0">
                <a:solidFill>
                  <a:srgbClr val="000000"/>
                </a:solidFill>
                <a:latin typeface="Arial" charset="0"/>
              </a:rPr>
              <a:t>de excelência técnica ou competência profissional que organizam grandes áreas dos ambientes material e social em que vivemos hoje</a:t>
            </a:r>
            <a:r>
              <a:rPr lang="pt-BR" sz="2400" dirty="0" smtClean="0">
                <a:solidFill>
                  <a:srgbClr val="000000"/>
                </a:solidFill>
                <a:latin typeface="Arial" charset="0"/>
              </a:rPr>
              <a:t>”. </a:t>
            </a:r>
            <a:r>
              <a:rPr lang="pt-BR" sz="2400" dirty="0" smtClean="0">
                <a:solidFill>
                  <a:srgbClr val="000000"/>
                </a:solidFill>
                <a:latin typeface="Arial" charset="0"/>
              </a:rPr>
              <a:t>(GIDDENS, </a:t>
            </a:r>
            <a:r>
              <a:rPr lang="pt-BR" sz="2400" dirty="0">
                <a:solidFill>
                  <a:srgbClr val="000000"/>
                </a:solidFill>
                <a:latin typeface="Arial" charset="0"/>
              </a:rPr>
              <a:t>p. 35). </a:t>
            </a:r>
            <a:endParaRPr lang="pt-BR" sz="2400" dirty="0" smtClean="0">
              <a:solidFill>
                <a:srgbClr val="000000"/>
              </a:solidFill>
              <a:latin typeface="Arial"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1500" dirty="0" smtClean="0">
              <a:solidFill>
                <a:srgbClr val="000000"/>
              </a:solidFill>
              <a:latin typeface="Arial"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400" dirty="0" smtClean="0">
                <a:solidFill>
                  <a:srgbClr val="000000"/>
                </a:solidFill>
                <a:latin typeface="Arial" charset="0"/>
              </a:rPr>
              <a:t>“</a:t>
            </a:r>
            <a:r>
              <a:rPr lang="pt-BR" sz="2400" dirty="0">
                <a:solidFill>
                  <a:srgbClr val="000000"/>
                </a:solidFill>
                <a:latin typeface="Arial" charset="0"/>
              </a:rPr>
              <a:t>Os sistemas peritos são mecanismos de desencaixe porque, em comum com as fichas simbólicas, eles removem as relações sociais das imediações de contexto. Ambos os tipos de mecanismo de desencaixe pressupõem, embora também promovam, a separação entre tempo-espaço como condição do distanciamento tempo-espaço que eles realizam</a:t>
            </a:r>
            <a:r>
              <a:rPr lang="pt-BR" sz="2400" dirty="0">
                <a:solidFill>
                  <a:srgbClr val="000000"/>
                </a:solidFill>
                <a:latin typeface="Arial" charset="0"/>
              </a:rPr>
              <a:t>”. (GIDDENS, </a:t>
            </a:r>
            <a:r>
              <a:rPr lang="pt-BR" sz="2400" dirty="0">
                <a:solidFill>
                  <a:srgbClr val="000000"/>
                </a:solidFill>
                <a:latin typeface="Arial" charset="0"/>
              </a:rPr>
              <a:t>p. 36</a:t>
            </a:r>
            <a:r>
              <a:rPr lang="pt-BR" sz="2400" dirty="0" smtClean="0">
                <a:solidFill>
                  <a:srgbClr val="000000"/>
                </a:solidFill>
                <a:latin typeface="Arial" charset="0"/>
              </a:rPr>
              <a:t>).</a:t>
            </a:r>
            <a:endParaRPr lang="pt-BR" sz="2400" dirty="0">
              <a:solidFill>
                <a:srgbClr val="000000"/>
              </a:solidFill>
              <a:latin typeface="Arial" charset="0"/>
            </a:endParaRPr>
          </a:p>
        </p:txBody>
      </p:sp>
      <p:sp>
        <p:nvSpPr>
          <p:cNvPr id="88067" name="Text Box 3"/>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Sistemas peritos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O </a:t>
            </a:r>
            <a:r>
              <a:rPr lang="pt-BR" sz="4000" b="1" dirty="0">
                <a:solidFill>
                  <a:srgbClr val="333333"/>
                </a:solidFill>
                <a:latin typeface="Arial" charset="0"/>
                <a:cs typeface="Arial Unicode MS" pitchFamily="32" charset="0"/>
              </a:rPr>
              <a:t>surgimento da Sociologia</a:t>
            </a:r>
          </a:p>
        </p:txBody>
      </p:sp>
      <p:sp>
        <p:nvSpPr>
          <p:cNvPr id="8194" name="Text Box 2"/>
          <p:cNvSpPr txBox="1">
            <a:spLocks noChangeArrowheads="1"/>
          </p:cNvSpPr>
          <p:nvPr/>
        </p:nvSpPr>
        <p:spPr bwMode="auto">
          <a:xfrm>
            <a:off x="672481" y="1906761"/>
            <a:ext cx="7807680" cy="4547997"/>
          </a:xfrm>
          <a:prstGeom prst="rect">
            <a:avLst/>
          </a:prstGeom>
          <a:noFill/>
          <a:ln w="9525" cap="flat">
            <a:noFill/>
            <a:round/>
            <a:headEnd/>
            <a:tailEnd/>
          </a:ln>
          <a:effectLst/>
        </p:spPr>
        <p:txBody>
          <a:bodyPr lIns="0" tIns="0" rIns="0" bIns="0"/>
          <a:lstStyle/>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Há relação íntima entre a explicação sobre a origem do capitalismo ou a natureza da sociedade moderna e industrial e o fortalecimento da Sociologia.</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As ideias sobre a sociedade não podem ser desvinculadas das próprias condições sociais da época e dos desafios postos a quem se propõe a refletir sobre ela.</a:t>
            </a:r>
          </a:p>
          <a:p>
            <a:pPr marL="390246" indent="-293764">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Três </a:t>
            </a:r>
            <a:r>
              <a:rPr lang="pt-BR" sz="2200" dirty="0">
                <a:solidFill>
                  <a:srgbClr val="000000"/>
                </a:solidFill>
                <a:latin typeface="Arial" charset="0"/>
              </a:rPr>
              <a:t>matrizes de pensamento: Karl Marx (</a:t>
            </a:r>
            <a:r>
              <a:rPr lang="pt-BR" sz="2200" dirty="0" smtClean="0">
                <a:solidFill>
                  <a:srgbClr val="000000"/>
                </a:solidFill>
                <a:latin typeface="Arial" charset="0"/>
              </a:rPr>
              <a:t>1818–1883</a:t>
            </a:r>
            <a:r>
              <a:rPr lang="pt-BR" sz="2200" dirty="0">
                <a:solidFill>
                  <a:srgbClr val="000000"/>
                </a:solidFill>
                <a:latin typeface="Arial" charset="0"/>
              </a:rPr>
              <a:t>), Émile Durkheim (</a:t>
            </a:r>
            <a:r>
              <a:rPr lang="pt-BR" sz="2200" dirty="0" smtClean="0">
                <a:solidFill>
                  <a:srgbClr val="000000"/>
                </a:solidFill>
                <a:latin typeface="Arial" charset="0"/>
              </a:rPr>
              <a:t>1858–1917</a:t>
            </a:r>
            <a:r>
              <a:rPr lang="pt-BR" sz="2200" dirty="0">
                <a:solidFill>
                  <a:srgbClr val="000000"/>
                </a:solidFill>
                <a:latin typeface="Arial" charset="0"/>
              </a:rPr>
              <a:t>), Max Weber (</a:t>
            </a:r>
            <a:r>
              <a:rPr lang="pt-BR" sz="2200" dirty="0" smtClean="0">
                <a:solidFill>
                  <a:srgbClr val="000000"/>
                </a:solidFill>
                <a:latin typeface="Arial" charset="0"/>
              </a:rPr>
              <a:t>1864–1920).</a:t>
            </a:r>
            <a:endParaRPr lang="pt-BR" sz="22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89" name="Text Box 1"/>
          <p:cNvSpPr txBox="1">
            <a:spLocks noChangeArrowheads="1"/>
          </p:cNvSpPr>
          <p:nvPr/>
        </p:nvSpPr>
        <p:spPr bwMode="auto">
          <a:xfrm>
            <a:off x="672481" y="1081279"/>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Reflexividade do conhecimento</a:t>
            </a:r>
          </a:p>
        </p:txBody>
      </p:sp>
      <p:sp>
        <p:nvSpPr>
          <p:cNvPr id="89090" name="Text Box 2"/>
          <p:cNvSpPr txBox="1">
            <a:spLocks noChangeArrowheads="1"/>
          </p:cNvSpPr>
          <p:nvPr/>
        </p:nvSpPr>
        <p:spPr bwMode="auto">
          <a:xfrm>
            <a:off x="672481" y="1906760"/>
            <a:ext cx="7807680" cy="2680122"/>
          </a:xfrm>
          <a:prstGeom prst="rect">
            <a:avLst/>
          </a:prstGeom>
          <a:noFill/>
          <a:ln w="9525" cap="flat">
            <a:noFill/>
            <a:round/>
            <a:headEnd/>
            <a:tailEnd/>
          </a:ln>
          <a:effectLst/>
        </p:spPr>
        <p:txBody>
          <a:bodyPr lIns="0" tIns="0" rIns="0" bIns="0"/>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900" dirty="0">
                <a:solidFill>
                  <a:srgbClr val="000000"/>
                </a:solidFill>
                <a:latin typeface="Arial" charset="0"/>
              </a:rPr>
              <a:t>Apropriação reflexiva do conhecimento: a produção de conhecimento sistemático sobre a vida social torna-se integrante da reprodução do sistema, deslocando a vida social da fixidez da tradição.</a:t>
            </a:r>
          </a:p>
          <a:p>
            <a:pPr>
              <a:buClr>
                <a:srgbClr val="0E594D"/>
              </a:buCl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29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3"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wrap="none" lIns="82945" tIns="41473" rIns="82945" bIns="41473" anchor="ctr"/>
          <a:lstStyle/>
          <a:p>
            <a:endParaRPr lang="pt-BR"/>
          </a:p>
        </p:txBody>
      </p:sp>
      <p:sp>
        <p:nvSpPr>
          <p:cNvPr id="90114" name="Text Box 2"/>
          <p:cNvSpPr txBox="1">
            <a:spLocks noChangeArrowheads="1"/>
          </p:cNvSpPr>
          <p:nvPr/>
        </p:nvSpPr>
        <p:spPr bwMode="auto">
          <a:xfrm>
            <a:off x="672481" y="1906760"/>
            <a:ext cx="7807680" cy="3573016"/>
          </a:xfrm>
          <a:prstGeom prst="rect">
            <a:avLst/>
          </a:prstGeom>
          <a:noFill/>
          <a:ln w="9525" cap="flat">
            <a:noFill/>
            <a:round/>
            <a:headEnd/>
            <a:tailEnd/>
          </a:ln>
          <a:effectLst/>
        </p:spPr>
        <p:txBody>
          <a:bodyPr lIns="0" tIns="0" rIns="0" bIns="0"/>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2500" dirty="0">
                <a:solidFill>
                  <a:srgbClr val="000000"/>
                </a:solidFill>
                <a:latin typeface="Arial" charset="0"/>
              </a:rPr>
              <a:t>“A reflexividade é introduzida na própria base da reprodução do sistema, de forma que o pensamento e a ação estão constantemente refratados entre </a:t>
            </a:r>
            <a:r>
              <a:rPr lang="pt-BR" sz="2500" dirty="0" smtClean="0">
                <a:solidFill>
                  <a:srgbClr val="000000"/>
                </a:solidFill>
                <a:latin typeface="Arial" charset="0"/>
              </a:rPr>
              <a:t>si </a:t>
            </a:r>
            <a:r>
              <a:rPr lang="pt-BR" sz="2500" dirty="0">
                <a:solidFill>
                  <a:srgbClr val="000000"/>
                </a:solidFill>
                <a:latin typeface="Arial" charset="0"/>
              </a:rPr>
              <a:t>[...] A reflexividade da vida social moderna consiste no fato de que as práticas sociais são constantemente examinadas e reformadas à luz de informação renovada sobre as próprias </a:t>
            </a:r>
            <a:r>
              <a:rPr lang="pt-BR" sz="2500" dirty="0" smtClean="0">
                <a:solidFill>
                  <a:srgbClr val="000000"/>
                </a:solidFill>
                <a:latin typeface="Arial" charset="0"/>
              </a:rPr>
              <a:t>práticas</a:t>
            </a:r>
            <a:r>
              <a:rPr lang="pt-BR" sz="2500" dirty="0">
                <a:solidFill>
                  <a:srgbClr val="000000"/>
                </a:solidFill>
                <a:latin typeface="Arial" charset="0"/>
              </a:rPr>
              <a:t>, alterando assim constitutivamente seu caráter</a:t>
            </a:r>
            <a:r>
              <a:rPr lang="pt-BR" sz="2500" dirty="0" smtClean="0">
                <a:solidFill>
                  <a:srgbClr val="000000"/>
                </a:solidFill>
                <a:latin typeface="Arial" charset="0"/>
              </a:rPr>
              <a:t>”. (GIDDENS, </a:t>
            </a:r>
            <a:r>
              <a:rPr lang="pt-BR" sz="2500" dirty="0">
                <a:solidFill>
                  <a:srgbClr val="000000"/>
                </a:solidFill>
                <a:latin typeface="Arial" charset="0"/>
              </a:rPr>
              <a:t>1991, p. 45).</a:t>
            </a:r>
          </a:p>
          <a:p>
            <a:pPr>
              <a:buClr>
                <a:srgbClr val="0E594D"/>
              </a:buCl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2500" dirty="0">
              <a:solidFill>
                <a:srgbClr val="000000"/>
              </a:solidFill>
              <a:latin typeface="Arial" charset="0"/>
            </a:endParaRPr>
          </a:p>
        </p:txBody>
      </p:sp>
      <p:sp>
        <p:nvSpPr>
          <p:cNvPr id="90115" name="Text Box 3"/>
          <p:cNvSpPr txBox="1">
            <a:spLocks noChangeArrowheads="1"/>
          </p:cNvSpPr>
          <p:nvPr/>
        </p:nvSpPr>
        <p:spPr bwMode="auto">
          <a:xfrm>
            <a:off x="639360" y="1071652"/>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err="1">
                <a:solidFill>
                  <a:srgbClr val="333333"/>
                </a:solidFill>
                <a:latin typeface="Arial" charset="0"/>
                <a:cs typeface="Arial Unicode MS" pitchFamily="32" charset="0"/>
              </a:rPr>
              <a:t>Reflexividade</a:t>
            </a:r>
            <a:r>
              <a:rPr lang="pt-BR" sz="4000" b="1" dirty="0">
                <a:solidFill>
                  <a:srgbClr val="333333"/>
                </a:solidFill>
                <a:latin typeface="Arial" charset="0"/>
                <a:cs typeface="Arial Unicode MS" pitchFamily="32" charset="0"/>
              </a:rPr>
              <a:t> do conhecimento</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7" name="Text Box 1"/>
          <p:cNvSpPr txBox="1">
            <a:spLocks noChangeArrowheads="1"/>
          </p:cNvSpPr>
          <p:nvPr/>
        </p:nvSpPr>
        <p:spPr bwMode="auto">
          <a:xfrm>
            <a:off x="672481" y="1076513"/>
            <a:ext cx="7807680" cy="614945"/>
          </a:xfrm>
          <a:prstGeom prst="rect">
            <a:avLst/>
          </a:prstGeom>
          <a:noFill/>
          <a:ln w="9525" cap="flat">
            <a:noFill/>
            <a:round/>
            <a:headEnd/>
            <a:tailEnd/>
          </a:ln>
          <a:effectLst/>
        </p:spPr>
        <p:txBody>
          <a:bodyPr lIns="0" tIns="0" rIns="0" bIns="0" anchor="ctr"/>
          <a:lstStyle/>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a:solidFill>
                  <a:srgbClr val="333333"/>
                </a:solidFill>
                <a:latin typeface="Arial" charset="0"/>
                <a:cs typeface="Arial Unicode MS" pitchFamily="32" charset="0"/>
              </a:rPr>
              <a:t>Uma síntese</a:t>
            </a:r>
          </a:p>
        </p:txBody>
      </p:sp>
      <p:sp>
        <p:nvSpPr>
          <p:cNvPr id="91138" name="Text Box 2"/>
          <p:cNvSpPr txBox="1">
            <a:spLocks noChangeArrowheads="1"/>
          </p:cNvSpPr>
          <p:nvPr/>
        </p:nvSpPr>
        <p:spPr bwMode="auto">
          <a:xfrm>
            <a:off x="672481" y="1906761"/>
            <a:ext cx="7807680" cy="4951239"/>
          </a:xfrm>
          <a:prstGeom prst="rect">
            <a:avLst/>
          </a:prstGeom>
          <a:noFill/>
          <a:ln w="9525" cap="flat">
            <a:noFill/>
            <a:round/>
            <a:headEnd/>
            <a:tailEnd/>
          </a:ln>
          <a:effectLst/>
        </p:spPr>
        <p:txBody>
          <a:bodyPr lIns="0" tIns="0" rIns="0" bIns="0"/>
          <a:lstStyle/>
          <a:p>
            <a:pPr>
              <a:buSzPct val="45000"/>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a:solidFill>
                  <a:srgbClr val="000000"/>
                </a:solidFill>
                <a:latin typeface="Arial" charset="0"/>
              </a:rPr>
              <a:t>Para </a:t>
            </a:r>
            <a:r>
              <a:rPr lang="pt-BR" sz="2500" dirty="0" err="1">
                <a:solidFill>
                  <a:srgbClr val="000000"/>
                </a:solidFill>
                <a:latin typeface="Arial" charset="0"/>
              </a:rPr>
              <a:t>Giddens</a:t>
            </a:r>
            <a:r>
              <a:rPr lang="pt-BR" sz="2500" dirty="0">
                <a:solidFill>
                  <a:srgbClr val="000000"/>
                </a:solidFill>
                <a:latin typeface="Arial" charset="0"/>
              </a:rPr>
              <a:t>, em suma, o dinamismo da vida contemporânea deriva:</a:t>
            </a: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da </a:t>
            </a:r>
            <a:r>
              <a:rPr lang="pt-BR" sz="2500" dirty="0">
                <a:solidFill>
                  <a:srgbClr val="000000"/>
                </a:solidFill>
                <a:latin typeface="Arial" charset="0"/>
              </a:rPr>
              <a:t>separação do tempo-espaço e de sua recombinação em formas que permitem o zoneamento tempo-espacial preciso da vida social;</a:t>
            </a: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do </a:t>
            </a:r>
            <a:r>
              <a:rPr lang="pt-BR" sz="2500" dirty="0">
                <a:solidFill>
                  <a:srgbClr val="000000"/>
                </a:solidFill>
                <a:latin typeface="Arial" charset="0"/>
              </a:rPr>
              <a:t>desencaixe dos sistemas sociais (um fenômeno intimamente vinculado aos fatores envolvidos na separação tempo-espaço</a:t>
            </a:r>
            <a:r>
              <a:rPr lang="pt-BR" sz="2500" dirty="0" smtClean="0">
                <a:solidFill>
                  <a:srgbClr val="000000"/>
                </a:solidFill>
                <a:latin typeface="Arial" charset="0"/>
              </a:rPr>
              <a:t>); e</a:t>
            </a:r>
            <a:endParaRPr lang="pt-BR" sz="2500" dirty="0">
              <a:solidFill>
                <a:srgbClr val="000000"/>
              </a:solidFill>
              <a:latin typeface="Arial" charset="0"/>
            </a:endParaRPr>
          </a:p>
          <a:p>
            <a:pPr marL="442261" indent="-342900">
              <a:buSzPct val="100000"/>
              <a:buFont typeface="Arial" panose="020B0604020202020204" pitchFamily="34" charset="0"/>
              <a:buChar char="•"/>
              <a:tabLst>
                <a:tab pos="391686" algn="l"/>
                <a:tab pos="1221138" algn="l"/>
                <a:tab pos="2050590" algn="l"/>
                <a:tab pos="2880043" algn="l"/>
                <a:tab pos="3709495" algn="l"/>
                <a:tab pos="4538947" algn="l"/>
                <a:tab pos="5368399" algn="l"/>
                <a:tab pos="6197851" algn="l"/>
                <a:tab pos="7027304" algn="l"/>
                <a:tab pos="7856756" algn="l"/>
                <a:tab pos="8686208" algn="l"/>
                <a:tab pos="9515660" algn="l"/>
              </a:tabLst>
            </a:pPr>
            <a:r>
              <a:rPr lang="pt-BR" sz="2500" dirty="0" smtClean="0">
                <a:solidFill>
                  <a:srgbClr val="000000"/>
                </a:solidFill>
                <a:latin typeface="Arial" charset="0"/>
              </a:rPr>
              <a:t>da </a:t>
            </a:r>
            <a:r>
              <a:rPr lang="pt-BR" sz="2500" dirty="0">
                <a:solidFill>
                  <a:srgbClr val="000000"/>
                </a:solidFill>
                <a:latin typeface="Arial" charset="0"/>
              </a:rPr>
              <a:t>ordenação e reordenação reflexiva das relações sociais à luz das contínuas entradas de conhecimento, afetando as ações de indivíduos e grupos.</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672481" y="468050"/>
            <a:ext cx="7807680" cy="1216927"/>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Finalidades </a:t>
            </a:r>
            <a:r>
              <a:rPr lang="pt-BR" sz="4000" b="1" dirty="0">
                <a:solidFill>
                  <a:srgbClr val="333333"/>
                </a:solidFill>
                <a:latin typeface="Arial" charset="0"/>
                <a:cs typeface="Arial Unicode MS" pitchFamily="32" charset="0"/>
              </a:rPr>
              <a:t>do conhecimento </a:t>
            </a:r>
            <a:r>
              <a:rPr lang="pt-BR" sz="4000" b="1" dirty="0" smtClean="0">
                <a:solidFill>
                  <a:srgbClr val="333333"/>
                </a:solidFill>
                <a:latin typeface="Arial" charset="0"/>
                <a:cs typeface="Arial Unicode MS" pitchFamily="32" charset="0"/>
              </a:rPr>
              <a:t>sociológico</a:t>
            </a:r>
            <a:endParaRPr lang="pt-BR" sz="4000" b="1" dirty="0">
              <a:solidFill>
                <a:srgbClr val="333333"/>
              </a:solidFill>
              <a:latin typeface="Arial" charset="0"/>
              <a:cs typeface="Arial Unicode MS" pitchFamily="32" charset="0"/>
            </a:endParaRPr>
          </a:p>
        </p:txBody>
      </p:sp>
      <p:sp>
        <p:nvSpPr>
          <p:cNvPr id="9218" name="Text Box 2"/>
          <p:cNvSpPr txBox="1">
            <a:spLocks noChangeArrowheads="1"/>
          </p:cNvSpPr>
          <p:nvPr/>
        </p:nvSpPr>
        <p:spPr bwMode="auto">
          <a:xfrm>
            <a:off x="672481" y="2688608"/>
            <a:ext cx="7807680" cy="3538605"/>
          </a:xfrm>
          <a:prstGeom prst="rect">
            <a:avLst/>
          </a:prstGeom>
          <a:noFill/>
          <a:ln w="9525" cap="flat">
            <a:noFill/>
            <a:round/>
            <a:headEnd/>
            <a:tailEnd/>
          </a:ln>
          <a:effectLst/>
        </p:spPr>
        <p:txBody>
          <a:bodyPr lIns="0" tIns="0" rIns="0" bIns="0"/>
          <a:lstStyle/>
          <a:p>
            <a:pPr marL="390246" indent="-293764">
              <a:buClr>
                <a:srgbClr val="0E594D"/>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Transformar </a:t>
            </a:r>
            <a:r>
              <a:rPr lang="pt-BR" sz="2200" dirty="0">
                <a:solidFill>
                  <a:srgbClr val="000000"/>
                </a:solidFill>
                <a:latin typeface="Arial" charset="0"/>
              </a:rPr>
              <a:t>a realidade (Marx</a:t>
            </a:r>
            <a:r>
              <a:rPr lang="pt-BR" sz="2200" dirty="0" smtClean="0">
                <a:solidFill>
                  <a:srgbClr val="000000"/>
                </a:solidFill>
                <a:latin typeface="Arial" charset="0"/>
              </a:rPr>
              <a:t>).</a:t>
            </a:r>
            <a:r>
              <a:rPr lang="pt-BR" sz="2200" dirty="0">
                <a:solidFill>
                  <a:srgbClr val="000000"/>
                </a:solidFill>
                <a:latin typeface="Arial" charset="0"/>
              </a:rPr>
              <a:t/>
            </a:r>
            <a:br>
              <a:rPr lang="pt-BR" sz="2200" dirty="0">
                <a:solidFill>
                  <a:srgbClr val="000000"/>
                </a:solidFill>
                <a:latin typeface="Arial" charset="0"/>
              </a:rPr>
            </a:br>
            <a:endParaRPr lang="pt-BR" sz="2200" dirty="0">
              <a:solidFill>
                <a:srgbClr val="000000"/>
              </a:solidFill>
              <a:latin typeface="Arial" charset="0"/>
            </a:endParaRPr>
          </a:p>
          <a:p>
            <a:pPr marL="390246" indent="-293764">
              <a:buClr>
                <a:srgbClr val="0E594D"/>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Realizar </a:t>
            </a:r>
            <a:r>
              <a:rPr lang="pt-BR" sz="2200" dirty="0">
                <a:solidFill>
                  <a:srgbClr val="000000"/>
                </a:solidFill>
                <a:latin typeface="Arial" charset="0"/>
              </a:rPr>
              <a:t>diagnósticos precisos dos problemas para resguardar o equilíbrio e a ordem social (Durkheim</a:t>
            </a:r>
            <a:r>
              <a:rPr lang="pt-BR" sz="2200" dirty="0" smtClean="0">
                <a:solidFill>
                  <a:srgbClr val="000000"/>
                </a:solidFill>
                <a:latin typeface="Arial" charset="0"/>
              </a:rPr>
              <a:t>).</a:t>
            </a:r>
            <a:r>
              <a:rPr lang="pt-BR" sz="2200" dirty="0">
                <a:solidFill>
                  <a:srgbClr val="000000"/>
                </a:solidFill>
                <a:latin typeface="Arial" charset="0"/>
              </a:rPr>
              <a:t/>
            </a:r>
            <a:br>
              <a:rPr lang="pt-BR" sz="2200" dirty="0">
                <a:solidFill>
                  <a:srgbClr val="000000"/>
                </a:solidFill>
                <a:latin typeface="Arial" charset="0"/>
              </a:rPr>
            </a:br>
            <a:endParaRPr lang="pt-BR" sz="2200" dirty="0">
              <a:solidFill>
                <a:srgbClr val="000000"/>
              </a:solidFill>
              <a:latin typeface="Arial" charset="0"/>
            </a:endParaRPr>
          </a:p>
          <a:p>
            <a:pPr marL="390246" indent="-293764">
              <a:buClr>
                <a:srgbClr val="0E594D"/>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Compreender </a:t>
            </a:r>
            <a:r>
              <a:rPr lang="pt-BR" sz="2200" dirty="0">
                <a:solidFill>
                  <a:srgbClr val="000000"/>
                </a:solidFill>
                <a:latin typeface="Arial" charset="0"/>
              </a:rPr>
              <a:t>a realidade com mais acuidade e objetividade para, sem tomar partido, disponibilizar conhecimento para a tomada de decisões políticas (Weber</a:t>
            </a:r>
            <a:r>
              <a:rPr lang="pt-BR" sz="2200" dirty="0" smtClean="0">
                <a:solidFill>
                  <a:srgbClr val="000000"/>
                </a:solidFill>
                <a:latin typeface="Arial" charset="0"/>
              </a:rPr>
              <a:t>).</a:t>
            </a:r>
            <a:endParaRPr lang="pt-BR" sz="2200" dirty="0">
              <a:solidFill>
                <a:srgbClr val="000000"/>
              </a:solidFill>
              <a:latin typeface="Arial"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A </a:t>
            </a:r>
            <a:r>
              <a:rPr lang="pt-BR" sz="4000" b="1" dirty="0">
                <a:solidFill>
                  <a:srgbClr val="333333"/>
                </a:solidFill>
                <a:latin typeface="Arial" charset="0"/>
                <a:cs typeface="Arial Unicode MS" pitchFamily="32" charset="0"/>
              </a:rPr>
              <a:t>imaginação sociológica</a:t>
            </a:r>
          </a:p>
        </p:txBody>
      </p:sp>
      <p:sp>
        <p:nvSpPr>
          <p:cNvPr id="19458" name="Text Box 2"/>
          <p:cNvSpPr txBox="1">
            <a:spLocks noChangeArrowheads="1"/>
          </p:cNvSpPr>
          <p:nvPr/>
        </p:nvSpPr>
        <p:spPr bwMode="auto">
          <a:xfrm>
            <a:off x="672481" y="1906760"/>
            <a:ext cx="7807680" cy="4320454"/>
          </a:xfrm>
          <a:prstGeom prst="rect">
            <a:avLst/>
          </a:prstGeom>
          <a:noFill/>
          <a:ln w="9525" cap="flat">
            <a:noFill/>
            <a:round/>
            <a:headEnd/>
            <a:tailEnd/>
          </a:ln>
          <a:effectLst/>
        </p:spPr>
        <p:txBody>
          <a:bodyPr lIns="0" tIns="0" rIns="0" bIns="0"/>
          <a:lstStyle/>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Aprender a pensar sociologicamente significa cultivar a imaginação.</a:t>
            </a:r>
          </a:p>
          <a:p>
            <a:pPr marL="390246" indent="-293764">
              <a:buClr>
                <a:schemeClr val="tx1"/>
              </a:buClr>
              <a:buSzPct val="45000"/>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endParaRPr lang="pt-BR" sz="2200" dirty="0">
              <a:solidFill>
                <a:srgbClr val="000000"/>
              </a:solidFill>
              <a:latin typeface="Arial" charset="0"/>
            </a:endParaRP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a:solidFill>
                  <a:srgbClr val="000000"/>
                </a:solidFill>
                <a:latin typeface="Arial" charset="0"/>
              </a:rPr>
              <a:t>A “imaginação sociológica” é </a:t>
            </a:r>
            <a:r>
              <a:rPr lang="pt-BR" sz="2200" dirty="0" smtClean="0">
                <a:solidFill>
                  <a:srgbClr val="000000"/>
                </a:solidFill>
                <a:latin typeface="Arial" charset="0"/>
              </a:rPr>
              <a:t>“[...] </a:t>
            </a:r>
            <a:r>
              <a:rPr lang="pt-BR" sz="2200" dirty="0">
                <a:solidFill>
                  <a:srgbClr val="000000"/>
                </a:solidFill>
                <a:latin typeface="Arial" charset="0"/>
              </a:rPr>
              <a:t>uma qualidade de espírito que lhes ajude a usar a informação e a desenvolver a razão, a fim de perceber, com lucidez, o que está ocorrendo no mundo e o que pode estar acontecendo dentro deles </a:t>
            </a:r>
            <a:r>
              <a:rPr lang="pt-BR" sz="2200" dirty="0" smtClean="0">
                <a:solidFill>
                  <a:srgbClr val="000000"/>
                </a:solidFill>
                <a:latin typeface="Arial" charset="0"/>
              </a:rPr>
              <a:t>mesmos”. </a:t>
            </a:r>
            <a:r>
              <a:rPr lang="pt-BR" sz="2200" dirty="0">
                <a:solidFill>
                  <a:srgbClr val="000000"/>
                </a:solidFill>
                <a:latin typeface="Arial" charset="0"/>
              </a:rPr>
              <a:t>(MILLS, 1965, p. 11).</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672481" y="504053"/>
            <a:ext cx="7807680" cy="1144921"/>
          </a:xfrm>
          <a:prstGeom prst="rect">
            <a:avLst/>
          </a:prstGeom>
          <a:noFill/>
          <a:ln w="9525" cap="flat">
            <a:noFill/>
            <a:round/>
            <a:headEnd/>
            <a:tailEnd/>
          </a:ln>
          <a:effectLst/>
        </p:spPr>
        <p:txBody>
          <a:bodyPr lIns="0" tIns="0" rIns="0" bIns="0" anchor="ctr"/>
          <a:lstStyle/>
          <a:p>
            <a:pPr algn="ct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endParaRPr lang="pt-BR" sz="4000" b="1" dirty="0" smtClean="0">
              <a:solidFill>
                <a:srgbClr val="333333"/>
              </a:solidFill>
              <a:latin typeface="Arial" charset="0"/>
              <a:cs typeface="Arial Unicode MS" pitchFamily="32" charset="0"/>
            </a:endParaRPr>
          </a:p>
          <a:p>
            <a:pPr>
              <a:buSzPct val="45000"/>
              <a:tabLst>
                <a:tab pos="0" algn="l"/>
                <a:tab pos="829452" algn="l"/>
                <a:tab pos="1658904" algn="l"/>
                <a:tab pos="2488357" algn="l"/>
                <a:tab pos="3317809" algn="l"/>
                <a:tab pos="4147261" algn="l"/>
                <a:tab pos="4976713" algn="l"/>
                <a:tab pos="5806166" algn="l"/>
                <a:tab pos="6635618" algn="l"/>
                <a:tab pos="7465070" algn="l"/>
                <a:tab pos="8294522" algn="l"/>
                <a:tab pos="9123975" algn="l"/>
              </a:tabLst>
            </a:pPr>
            <a:r>
              <a:rPr lang="pt-BR" sz="4000" b="1" dirty="0" smtClean="0">
                <a:solidFill>
                  <a:srgbClr val="333333"/>
                </a:solidFill>
                <a:latin typeface="Arial" charset="0"/>
                <a:cs typeface="Arial Unicode MS" pitchFamily="32" charset="0"/>
              </a:rPr>
              <a:t>A </a:t>
            </a:r>
            <a:r>
              <a:rPr lang="pt-BR" sz="4000" b="1" dirty="0">
                <a:solidFill>
                  <a:srgbClr val="333333"/>
                </a:solidFill>
                <a:latin typeface="Arial" charset="0"/>
                <a:cs typeface="Arial Unicode MS" pitchFamily="32" charset="0"/>
              </a:rPr>
              <a:t>imaginação sociológica</a:t>
            </a:r>
          </a:p>
        </p:txBody>
      </p:sp>
      <p:sp>
        <p:nvSpPr>
          <p:cNvPr id="20482" name="Text Box 2"/>
          <p:cNvSpPr txBox="1">
            <a:spLocks noChangeArrowheads="1"/>
          </p:cNvSpPr>
          <p:nvPr/>
        </p:nvSpPr>
        <p:spPr bwMode="auto">
          <a:xfrm>
            <a:off x="672481" y="1906760"/>
            <a:ext cx="7807680" cy="4320454"/>
          </a:xfrm>
          <a:prstGeom prst="rect">
            <a:avLst/>
          </a:prstGeom>
          <a:noFill/>
          <a:ln w="9525" cap="flat">
            <a:noFill/>
            <a:round/>
            <a:headEnd/>
            <a:tailEnd/>
          </a:ln>
          <a:effectLst/>
        </p:spPr>
        <p:txBody>
          <a:bodyPr lIns="0" tIns="0" rIns="0" bIns="0"/>
          <a:lstStyle/>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O </a:t>
            </a:r>
            <a:r>
              <a:rPr lang="pt-BR" sz="2200" dirty="0">
                <a:solidFill>
                  <a:srgbClr val="000000"/>
                </a:solidFill>
                <a:latin typeface="Arial" charset="0"/>
              </a:rPr>
              <a:t>indivíduo só pode compreender sua experiência e avaliar seu próprio destino localizando-se dentro de seu </a:t>
            </a:r>
            <a:r>
              <a:rPr lang="pt-BR" sz="2200" dirty="0" smtClean="0">
                <a:solidFill>
                  <a:srgbClr val="000000"/>
                </a:solidFill>
                <a:latin typeface="Arial" charset="0"/>
              </a:rPr>
              <a:t>período. </a:t>
            </a:r>
            <a:r>
              <a:rPr lang="pt-BR" sz="2200" dirty="0">
                <a:solidFill>
                  <a:srgbClr val="000000"/>
                </a:solidFill>
                <a:latin typeface="Arial" charset="0"/>
              </a:rPr>
              <a:t/>
            </a:r>
            <a:br>
              <a:rPr lang="pt-BR" sz="2200" dirty="0">
                <a:solidFill>
                  <a:srgbClr val="000000"/>
                </a:solidFill>
                <a:latin typeface="Arial" charset="0"/>
              </a:rPr>
            </a:br>
            <a:endParaRPr lang="pt-BR" sz="2200" dirty="0">
              <a:solidFill>
                <a:srgbClr val="000000"/>
              </a:solidFill>
              <a:latin typeface="Arial" charset="0"/>
            </a:endParaRPr>
          </a:p>
          <a:p>
            <a:pPr marL="390246" indent="-293764">
              <a:buClr>
                <a:schemeClr val="tx1"/>
              </a:buClr>
              <a:buSzPct val="45000"/>
              <a:buFont typeface="Wingdings" charset="2"/>
              <a:buChar char=""/>
              <a:tabLst>
                <a:tab pos="390246" algn="l"/>
                <a:tab pos="1219698" algn="l"/>
                <a:tab pos="2049151" algn="l"/>
                <a:tab pos="2878603" algn="l"/>
                <a:tab pos="3708055" algn="l"/>
                <a:tab pos="4537507" algn="l"/>
                <a:tab pos="5366960" algn="l"/>
                <a:tab pos="6196412" algn="l"/>
                <a:tab pos="7025864" algn="l"/>
                <a:tab pos="7855316" algn="l"/>
                <a:tab pos="8684769" algn="l"/>
                <a:tab pos="9514221" algn="l"/>
              </a:tabLst>
            </a:pPr>
            <a:r>
              <a:rPr lang="pt-BR" sz="2200" dirty="0" smtClean="0">
                <a:solidFill>
                  <a:srgbClr val="000000"/>
                </a:solidFill>
                <a:latin typeface="Arial" charset="0"/>
              </a:rPr>
              <a:t>Só </a:t>
            </a:r>
            <a:r>
              <a:rPr lang="pt-BR" sz="2200" dirty="0">
                <a:solidFill>
                  <a:srgbClr val="000000"/>
                </a:solidFill>
                <a:latin typeface="Arial" charset="0"/>
              </a:rPr>
              <a:t>pode conhecer suas possibilidades na vida tornando-se cônscio das possibilidades de todas as pessoas, nas mesmas circunstâncias em que ele.</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ppt8BC7.tmp">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Unicode MS"/>
      </a:majorFont>
      <a:minorFont>
        <a:latin typeface="Arial"/>
        <a:ea typeface=""/>
        <a:cs typeface="Arial Unicode MS"/>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ptF19B.tmp">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Unicode MS"/>
      </a:majorFont>
      <a:minorFont>
        <a:latin typeface="Arial"/>
        <a:ea typeface=""/>
        <a:cs typeface="Arial Unicode MS"/>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ppt8BC7.tmp</Template>
  <TotalTime>332</TotalTime>
  <Words>2861</Words>
  <Application>Microsoft Office PowerPoint</Application>
  <PresentationFormat>Apresentação na tela (4:3)</PresentationFormat>
  <Paragraphs>303</Paragraphs>
  <Slides>62</Slides>
  <Notes>59</Notes>
  <HiddenSlides>0</HiddenSlides>
  <MMClips>0</MMClips>
  <ScaleCrop>false</ScaleCrop>
  <HeadingPairs>
    <vt:vector size="4" baseType="variant">
      <vt:variant>
        <vt:lpstr>Tema</vt:lpstr>
      </vt:variant>
      <vt:variant>
        <vt:i4>3</vt:i4>
      </vt:variant>
      <vt:variant>
        <vt:lpstr>Títulos de slides</vt:lpstr>
      </vt:variant>
      <vt:variant>
        <vt:i4>62</vt:i4>
      </vt:variant>
    </vt:vector>
  </HeadingPairs>
  <TitlesOfParts>
    <vt:vector size="65" baseType="lpstr">
      <vt:lpstr>ppt8BC7.tmp</vt:lpstr>
      <vt:lpstr>pptF19B.tmp</vt:lpstr>
      <vt:lpstr>Concourse</vt:lpstr>
      <vt:lpstr>Apresentação do PowerPoint</vt:lpstr>
      <vt:lpstr>Videoaula 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Videoaula 2</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 Girardi</dc:creator>
  <cp:lastModifiedBy>Usuario</cp:lastModifiedBy>
  <cp:revision>37</cp:revision>
  <dcterms:created xsi:type="dcterms:W3CDTF">2014-09-16T21:33:07Z</dcterms:created>
  <dcterms:modified xsi:type="dcterms:W3CDTF">2017-07-20T23:02:42Z</dcterms:modified>
</cp:coreProperties>
</file>