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58" r:id="rId4"/>
    <p:sldId id="269" r:id="rId5"/>
    <p:sldId id="259" r:id="rId6"/>
    <p:sldId id="260" r:id="rId7"/>
    <p:sldId id="268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9984" autoAdjust="0"/>
    <p:restoredTop sz="94660"/>
  </p:normalViewPr>
  <p:slideViewPr>
    <p:cSldViewPr snapToGrid="0">
      <p:cViewPr>
        <p:scale>
          <a:sx n="90" d="100"/>
          <a:sy n="90" d="100"/>
        </p:scale>
        <p:origin x="-2244" y="-10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53C20E-D6B8-4585-857D-48AA12F9B164}" type="datetimeFigureOut">
              <a:rPr lang="pt-BR" smtClean="0"/>
              <a:t>11/09/2017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10AD8B-895F-4A2E-91BF-4FCEDF6B20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149218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9/11/2017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kumimoji="0" lang="en-US">
              <a:solidFill>
                <a:schemeClr val="accent1">
                  <a:tint val="20000"/>
                </a:scheme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‹nº›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‹nº›</a:t>
            </a:fld>
            <a:endParaRPr kumimoji="0"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‹nº›</a:t>
            </a:fld>
            <a:endParaRPr kumimoji="0"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‹nº›</a:t>
            </a:fld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‹nº›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‹nº›</a:t>
            </a:fld>
            <a:endParaRPr kumimoji="0"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‹nº›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9/11/2017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kumimoji="0" lang="en-US">
              <a:solidFill>
                <a:schemeClr val="tx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‹nº›</a:t>
            </a:fld>
            <a:endParaRPr kumimoji="0"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9/11/2017</a:t>
            </a:fld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algn="r" eaLnBrk="1" latinLnBrk="0" hangingPunct="1"/>
            <a:endParaRPr kumimoji="0" lang="en-US" sz="1000" dirty="0">
              <a:solidFill>
                <a:schemeClr val="tx1"/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‹nº›</a:t>
            </a:fld>
            <a:endParaRPr kumimoji="0" lang="en-US" sz="1000" b="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4Ak95oRFHJc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1049867" y="3601566"/>
            <a:ext cx="646127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2800" b="1" dirty="0">
                <a:solidFill>
                  <a:srgbClr val="FFC000"/>
                </a:solidFill>
                <a:latin typeface="NewsGoth Cn BT" panose="020B0506020202030204" pitchFamily="34" charset="0"/>
              </a:rPr>
              <a:t>Antropologia Aplicada à Administração</a:t>
            </a:r>
            <a:endParaRPr lang="pt-BR" sz="2800" b="1" dirty="0" smtClean="0">
              <a:solidFill>
                <a:srgbClr val="FFC000"/>
              </a:solidFill>
              <a:latin typeface="NewsGoth Cn BT" panose="020B0506020202030204" pitchFamily="34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2689014" y="4542642"/>
            <a:ext cx="48366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dirty="0" smtClean="0">
                <a:latin typeface="NewsGoth Cn BT" panose="020B0506020202030204" pitchFamily="34" charset="0"/>
              </a:rPr>
              <a:t>Professora </a:t>
            </a:r>
            <a:r>
              <a:rPr lang="pt-BR" dirty="0" err="1" smtClean="0">
                <a:latin typeface="NewsGoth Cn BT" panose="020B0506020202030204" pitchFamily="34" charset="0"/>
              </a:rPr>
              <a:t>Dr.</a:t>
            </a:r>
            <a:r>
              <a:rPr lang="pt-BR" baseline="30000" dirty="0" err="1" smtClean="0">
                <a:latin typeface="NewsGoth Cn BT" panose="020B0506020202030204" pitchFamily="34" charset="0"/>
              </a:rPr>
              <a:t>a</a:t>
            </a:r>
            <a:r>
              <a:rPr lang="pt-BR" baseline="30000" dirty="0" smtClean="0">
                <a:latin typeface="NewsGoth Cn BT" panose="020B0506020202030204" pitchFamily="34" charset="0"/>
              </a:rPr>
              <a:t> </a:t>
            </a:r>
            <a:r>
              <a:rPr lang="pt-BR" dirty="0" smtClean="0">
                <a:latin typeface="NewsGoth Cn BT" panose="020B0506020202030204" pitchFamily="34" charset="0"/>
              </a:rPr>
              <a:t>Helena Kuerten de Salles</a:t>
            </a:r>
            <a:endParaRPr lang="pt-BR" dirty="0">
              <a:latin typeface="NewsGoth Cn BT" panose="020B05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1228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>
          <a:xfrm>
            <a:off x="457200" y="1981079"/>
            <a:ext cx="8229600" cy="4525963"/>
          </a:xfrm>
        </p:spPr>
        <p:txBody>
          <a:bodyPr>
            <a:noAutofit/>
          </a:bodyPr>
          <a:lstStyle/>
          <a:p>
            <a:pPr marL="109728" indent="0">
              <a:spcAft>
                <a:spcPts val="1200"/>
              </a:spcAft>
              <a:buNone/>
            </a:pPr>
            <a:r>
              <a:rPr lang="pt-BR" sz="2400" dirty="0" smtClean="0"/>
              <a:t>Desde a década de 1980, a Teoria </a:t>
            </a:r>
            <a:r>
              <a:rPr lang="pt-BR" sz="2400" dirty="0"/>
              <a:t>das Organizações vem </a:t>
            </a:r>
            <a:r>
              <a:rPr lang="pt-BR" sz="2400" dirty="0" smtClean="0"/>
              <a:t>dando ênfase </a:t>
            </a:r>
            <a:r>
              <a:rPr lang="pt-BR" sz="2400" dirty="0"/>
              <a:t>crescente ao tema Cultura Organizacional</a:t>
            </a:r>
            <a:r>
              <a:rPr lang="pt-BR" sz="2400" dirty="0" smtClean="0"/>
              <a:t>. Por quê?</a:t>
            </a:r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pt-BR" sz="2000" dirty="0"/>
              <a:t>A</a:t>
            </a:r>
            <a:r>
              <a:rPr lang="pt-BR" sz="2000" dirty="0" smtClean="0"/>
              <a:t> </a:t>
            </a:r>
            <a:r>
              <a:rPr lang="pt-BR" sz="2000" dirty="0"/>
              <a:t>argumentação mais </a:t>
            </a:r>
            <a:r>
              <a:rPr lang="pt-BR" sz="2000" dirty="0" smtClean="0"/>
              <a:t>comumente encontrada relaciona-se </a:t>
            </a:r>
            <a:r>
              <a:rPr lang="pt-BR" sz="2000" dirty="0"/>
              <a:t>ao recente declínio </a:t>
            </a:r>
            <a:r>
              <a:rPr lang="pt-BR" sz="2000" dirty="0" smtClean="0"/>
              <a:t>da produtividade </a:t>
            </a:r>
            <a:r>
              <a:rPr lang="pt-BR" sz="2000" dirty="0"/>
              <a:t>norte-americana e ao ganho </a:t>
            </a:r>
            <a:r>
              <a:rPr lang="pt-BR" sz="2000" dirty="0" smtClean="0"/>
              <a:t>de competitividade </a:t>
            </a:r>
            <a:r>
              <a:rPr lang="pt-BR" sz="2000" dirty="0"/>
              <a:t>dos </a:t>
            </a:r>
            <a:r>
              <a:rPr lang="pt-BR" sz="2000" dirty="0" smtClean="0"/>
              <a:t>japoneses.</a:t>
            </a:r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pt-BR" sz="2000" dirty="0"/>
              <a:t>O</a:t>
            </a:r>
            <a:r>
              <a:rPr lang="pt-BR" sz="2000" dirty="0" smtClean="0"/>
              <a:t> </a:t>
            </a:r>
            <a:r>
              <a:rPr lang="pt-BR" sz="2000" dirty="0"/>
              <a:t>desenvolvimento acelerado </a:t>
            </a:r>
            <a:r>
              <a:rPr lang="pt-BR" sz="2000" dirty="0" smtClean="0"/>
              <a:t>afeta a </a:t>
            </a:r>
            <a:r>
              <a:rPr lang="pt-BR" sz="2000" dirty="0"/>
              <a:t>uniformidade e </a:t>
            </a:r>
            <a:r>
              <a:rPr lang="pt-BR" sz="2000" dirty="0" smtClean="0"/>
              <a:t>a coesão </a:t>
            </a:r>
            <a:r>
              <a:rPr lang="pt-BR" sz="2000" dirty="0"/>
              <a:t>dos </a:t>
            </a:r>
            <a:r>
              <a:rPr lang="pt-BR" sz="2000" dirty="0" smtClean="0"/>
              <a:t>padrões </a:t>
            </a:r>
            <a:r>
              <a:rPr lang="pt-BR" sz="2000" dirty="0"/>
              <a:t>culturais. A cultura organizacional surge </a:t>
            </a:r>
            <a:r>
              <a:rPr lang="pt-BR" sz="2000" dirty="0" smtClean="0"/>
              <a:t>como um </a:t>
            </a:r>
            <a:r>
              <a:rPr lang="pt-BR" sz="2000" dirty="0"/>
              <a:t>contra-ataque aos problemas de </a:t>
            </a:r>
            <a:r>
              <a:rPr lang="pt-BR" sz="2000" dirty="0" smtClean="0"/>
              <a:t>desintegração da </a:t>
            </a:r>
            <a:r>
              <a:rPr lang="pt-BR" sz="2000" dirty="0"/>
              <a:t>sociedade, como uma </a:t>
            </a:r>
            <a:r>
              <a:rPr lang="pt-BR" sz="2000" dirty="0" smtClean="0"/>
              <a:t>solução atraente</a:t>
            </a:r>
            <a:r>
              <a:rPr lang="pt-BR" sz="2000" dirty="0"/>
              <a:t>, enfatizando as </a:t>
            </a:r>
            <a:r>
              <a:rPr lang="pt-BR" sz="2000" dirty="0" smtClean="0"/>
              <a:t>ideias </a:t>
            </a:r>
            <a:r>
              <a:rPr lang="pt-BR" sz="2000" dirty="0"/>
              <a:t>comuns, </a:t>
            </a:r>
            <a:r>
              <a:rPr lang="pt-BR" sz="2000" dirty="0" smtClean="0"/>
              <a:t>formas de </a:t>
            </a:r>
            <a:r>
              <a:rPr lang="pt-BR" sz="2000" dirty="0"/>
              <a:t>pensar, valores, padrões e </a:t>
            </a:r>
            <a:r>
              <a:rPr lang="pt-BR" sz="2000" dirty="0" smtClean="0"/>
              <a:t>maneiras de </a:t>
            </a:r>
            <a:r>
              <a:rPr lang="pt-BR" sz="2000" dirty="0"/>
              <a:t>trabalhar.</a:t>
            </a:r>
          </a:p>
        </p:txBody>
      </p:sp>
      <p:sp>
        <p:nvSpPr>
          <p:cNvPr id="6" name="Título 5"/>
          <p:cNvSpPr>
            <a:spLocks noGrp="1"/>
          </p:cNvSpPr>
          <p:nvPr>
            <p:ph type="title"/>
          </p:nvPr>
        </p:nvSpPr>
        <p:spPr>
          <a:xfrm>
            <a:off x="457200" y="774389"/>
            <a:ext cx="8229600" cy="1143000"/>
          </a:xfrm>
        </p:spPr>
        <p:txBody>
          <a:bodyPr/>
          <a:lstStyle/>
          <a:p>
            <a:r>
              <a:rPr lang="pt-BR" dirty="0" smtClean="0">
                <a:solidFill>
                  <a:schemeClr val="tx1"/>
                </a:solidFill>
              </a:rPr>
              <a:t>Cultura Organizacional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1860685" y="42524"/>
            <a:ext cx="4784651" cy="435941"/>
          </a:xfrm>
          <a:prstGeom prst="rect">
            <a:avLst/>
          </a:prstGeom>
        </p:spPr>
        <p:txBody>
          <a:bodyPr vert="horz" anchor="b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8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pt-BR" sz="1600" b="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Unidade 2 </a:t>
            </a:r>
            <a:r>
              <a:rPr lang="pt-BR" sz="1600" b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pt-BR" sz="1600" b="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Cultura Organizacional</a:t>
            </a:r>
            <a:endParaRPr lang="en-US" sz="1600" b="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847657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>
          <a:xfrm>
            <a:off x="457200" y="1981080"/>
            <a:ext cx="8229600" cy="3175712"/>
          </a:xfrm>
        </p:spPr>
        <p:txBody>
          <a:bodyPr>
            <a:normAutofit/>
          </a:bodyPr>
          <a:lstStyle/>
          <a:p>
            <a:pPr marL="109728" indent="0" algn="ctr">
              <a:buNone/>
            </a:pPr>
            <a:r>
              <a:rPr lang="pt-BR" sz="2200" dirty="0"/>
              <a:t>A Cultura Organizacional é o </a:t>
            </a:r>
            <a:r>
              <a:rPr lang="pt-BR" sz="2200" dirty="0" smtClean="0"/>
              <a:t>modelo dos </a:t>
            </a:r>
            <a:r>
              <a:rPr lang="pt-BR" sz="2200" b="1" dirty="0"/>
              <a:t>pressupostos básicos</a:t>
            </a:r>
            <a:r>
              <a:rPr lang="pt-BR" sz="2200" dirty="0"/>
              <a:t>, que um dado </a:t>
            </a:r>
            <a:r>
              <a:rPr lang="pt-BR" sz="2200" dirty="0" smtClean="0"/>
              <a:t>grupo inventou</a:t>
            </a:r>
            <a:r>
              <a:rPr lang="pt-BR" sz="2200" dirty="0"/>
              <a:t>, descobriu ou desenvolveu no processo de aprendizagem, para lidar com </a:t>
            </a:r>
            <a:r>
              <a:rPr lang="pt-BR" sz="2200" dirty="0" smtClean="0"/>
              <a:t>os problemas </a:t>
            </a:r>
            <a:r>
              <a:rPr lang="pt-BR" sz="2200" dirty="0"/>
              <a:t>de adaptação externa </a:t>
            </a:r>
            <a:r>
              <a:rPr lang="pt-BR" sz="2200" dirty="0" smtClean="0"/>
              <a:t>e de integração interna</a:t>
            </a:r>
            <a:r>
              <a:rPr lang="pt-BR" sz="2200" dirty="0"/>
              <a:t>. Uma vez que os pressupostos </a:t>
            </a:r>
            <a:r>
              <a:rPr lang="pt-BR" sz="2200" dirty="0" smtClean="0"/>
              <a:t>tenham funcionado </a:t>
            </a:r>
            <a:r>
              <a:rPr lang="pt-BR" sz="2200" dirty="0"/>
              <a:t>bem o suficiente para serem </a:t>
            </a:r>
            <a:r>
              <a:rPr lang="pt-BR" sz="2200" dirty="0" smtClean="0"/>
              <a:t>considerados válidos</a:t>
            </a:r>
            <a:r>
              <a:rPr lang="pt-BR" sz="2200" dirty="0"/>
              <a:t>, eles são ensinados aos </a:t>
            </a:r>
            <a:r>
              <a:rPr lang="pt-BR" sz="2200" dirty="0" smtClean="0"/>
              <a:t>demais membros </a:t>
            </a:r>
            <a:r>
              <a:rPr lang="pt-BR" sz="2200" dirty="0"/>
              <a:t>da organização como a </a:t>
            </a:r>
            <a:r>
              <a:rPr lang="pt-BR" sz="2200" dirty="0" smtClean="0"/>
              <a:t>maneira certa </a:t>
            </a:r>
            <a:r>
              <a:rPr lang="pt-BR" sz="2200" dirty="0"/>
              <a:t>de se perceber, pensar e sentir </a:t>
            </a:r>
            <a:r>
              <a:rPr lang="pt-BR" sz="2200" dirty="0" smtClean="0"/>
              <a:t>em relação </a:t>
            </a:r>
            <a:r>
              <a:rPr lang="pt-BR" sz="2200" dirty="0"/>
              <a:t>àqueles problemas</a:t>
            </a:r>
            <a:r>
              <a:rPr lang="pt-BR" sz="2200" dirty="0" smtClean="0"/>
              <a:t>.</a:t>
            </a:r>
          </a:p>
        </p:txBody>
      </p:sp>
      <p:sp>
        <p:nvSpPr>
          <p:cNvPr id="6" name="Título 5"/>
          <p:cNvSpPr>
            <a:spLocks noGrp="1"/>
          </p:cNvSpPr>
          <p:nvPr>
            <p:ph type="title"/>
          </p:nvPr>
        </p:nvSpPr>
        <p:spPr>
          <a:xfrm>
            <a:off x="457200" y="774389"/>
            <a:ext cx="8229600" cy="1143000"/>
          </a:xfrm>
        </p:spPr>
        <p:txBody>
          <a:bodyPr/>
          <a:lstStyle/>
          <a:p>
            <a:r>
              <a:rPr lang="pt-BR" dirty="0">
                <a:solidFill>
                  <a:schemeClr val="tx1"/>
                </a:solidFill>
              </a:rPr>
              <a:t>Cultura Organizacional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1860685" y="42524"/>
            <a:ext cx="4784651" cy="435941"/>
          </a:xfrm>
          <a:prstGeom prst="rect">
            <a:avLst/>
          </a:prstGeom>
        </p:spPr>
        <p:txBody>
          <a:bodyPr vert="horz" anchor="b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8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pt-BR" sz="1600" b="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Unidade 2 </a:t>
            </a:r>
            <a:r>
              <a:rPr lang="pt-BR" sz="1600" b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pt-BR" sz="1600" b="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Cultura Organizacional</a:t>
            </a:r>
            <a:endParaRPr lang="en-US" sz="1600" b="0" dirty="0">
              <a:effectLst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1148316" y="5539839"/>
            <a:ext cx="6858000" cy="646331"/>
          </a:xfrm>
          <a:prstGeom prst="rect">
            <a:avLst/>
          </a:prstGeom>
          <a:solidFill>
            <a:srgbClr val="FFC000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pt-BR" dirty="0"/>
              <a:t>C</a:t>
            </a:r>
            <a:r>
              <a:rPr lang="pt-BR" dirty="0" smtClean="0"/>
              <a:t>onceitos</a:t>
            </a:r>
            <a:r>
              <a:rPr lang="pt-BR" dirty="0"/>
              <a:t>, princípios, regras, formas de comportamento e solução de </a:t>
            </a:r>
            <a:r>
              <a:rPr lang="pt-BR" dirty="0" smtClean="0"/>
              <a:t>problemas.</a:t>
            </a:r>
            <a:endParaRPr lang="pt-BR" dirty="0"/>
          </a:p>
        </p:txBody>
      </p:sp>
      <p:sp>
        <p:nvSpPr>
          <p:cNvPr id="4" name="Seta em curva para a direita 3"/>
          <p:cNvSpPr/>
          <p:nvPr/>
        </p:nvSpPr>
        <p:spPr>
          <a:xfrm>
            <a:off x="138223" y="2552090"/>
            <a:ext cx="829340" cy="3412775"/>
          </a:xfrm>
          <a:prstGeom prst="curvedRightArrow">
            <a:avLst>
              <a:gd name="adj1" fmla="val 20866"/>
              <a:gd name="adj2" fmla="val 42267"/>
              <a:gd name="adj3" fmla="val 20513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3493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>
          <a:xfrm>
            <a:off x="457200" y="1981079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endParaRPr lang="pt-BR" sz="2400" dirty="0" smtClean="0">
              <a:hlinkClick r:id="rId3"/>
            </a:endParaRPr>
          </a:p>
          <a:p>
            <a:pPr marL="109728" indent="0">
              <a:buNone/>
            </a:pPr>
            <a:r>
              <a:rPr lang="pt-BR" sz="2400" dirty="0" smtClean="0">
                <a:hlinkClick r:id="rId3"/>
              </a:rPr>
              <a:t>https</a:t>
            </a:r>
            <a:r>
              <a:rPr lang="pt-BR" sz="2400" dirty="0">
                <a:hlinkClick r:id="rId3"/>
              </a:rPr>
              <a:t>://www.youtube.com/watch?v=4Ak95oRFHJc</a:t>
            </a:r>
            <a:r>
              <a:rPr lang="pt-BR" sz="2400" dirty="0"/>
              <a:t> </a:t>
            </a:r>
          </a:p>
          <a:p>
            <a:pPr marL="109728" indent="0">
              <a:buNone/>
            </a:pPr>
            <a:endParaRPr lang="pt-BR" dirty="0"/>
          </a:p>
        </p:txBody>
      </p:sp>
      <p:sp>
        <p:nvSpPr>
          <p:cNvPr id="6" name="Título 5"/>
          <p:cNvSpPr>
            <a:spLocks noGrp="1"/>
          </p:cNvSpPr>
          <p:nvPr>
            <p:ph type="title"/>
          </p:nvPr>
        </p:nvSpPr>
        <p:spPr>
          <a:xfrm>
            <a:off x="457200" y="774389"/>
            <a:ext cx="8229600" cy="1143000"/>
          </a:xfrm>
        </p:spPr>
        <p:txBody>
          <a:bodyPr/>
          <a:lstStyle/>
          <a:p>
            <a:r>
              <a:rPr lang="pt-BR" dirty="0" smtClean="0">
                <a:solidFill>
                  <a:schemeClr val="tx1"/>
                </a:solidFill>
              </a:rPr>
              <a:t>Vídeo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1860685" y="42524"/>
            <a:ext cx="4784651" cy="435941"/>
          </a:xfrm>
          <a:prstGeom prst="rect">
            <a:avLst/>
          </a:prstGeom>
        </p:spPr>
        <p:txBody>
          <a:bodyPr vert="horz" anchor="b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8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pt-BR" sz="1600" b="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Unidade 2 </a:t>
            </a:r>
            <a:r>
              <a:rPr lang="pt-BR" sz="1600" b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pt-BR" sz="1600" b="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Cultura Organizacional</a:t>
            </a:r>
            <a:endParaRPr lang="en-US" sz="1600" b="0" dirty="0">
              <a:effectLst/>
            </a:endParaRPr>
          </a:p>
        </p:txBody>
      </p:sp>
      <p:pic>
        <p:nvPicPr>
          <p:cNvPr id="2050" name="Picture 2" descr="Resultado de imagem para film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0078" y="3598123"/>
            <a:ext cx="2714625" cy="2657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5994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>
          <a:xfrm>
            <a:off x="457201" y="1981079"/>
            <a:ext cx="5943599" cy="4270865"/>
          </a:xfrm>
        </p:spPr>
        <p:txBody>
          <a:bodyPr>
            <a:normAutofit/>
          </a:bodyPr>
          <a:lstStyle/>
          <a:p>
            <a:pPr marL="109728" indent="0" algn="ctr">
              <a:buNone/>
            </a:pPr>
            <a:r>
              <a:rPr lang="pt-BR" sz="2500" dirty="0" smtClean="0"/>
              <a:t>A transmissão dos “ensinamentos” sugere a presença de </a:t>
            </a:r>
            <a:r>
              <a:rPr lang="pt-BR" sz="2500" dirty="0"/>
              <a:t>um componente </a:t>
            </a:r>
            <a:r>
              <a:rPr lang="pt-BR" sz="2500" dirty="0" smtClean="0"/>
              <a:t>hipnótico. As </a:t>
            </a:r>
            <a:r>
              <a:rPr lang="pt-BR" sz="2500" dirty="0"/>
              <a:t>mensagens </a:t>
            </a:r>
            <a:r>
              <a:rPr lang="pt-BR" sz="2500" dirty="0" smtClean="0"/>
              <a:t>e os comportamentos convenientes são repassados e internalizados, </a:t>
            </a:r>
            <a:r>
              <a:rPr lang="pt-BR" sz="2500" dirty="0"/>
              <a:t>levando </a:t>
            </a:r>
            <a:r>
              <a:rPr lang="pt-BR" sz="2500" dirty="0" smtClean="0"/>
              <a:t>à naturalização </a:t>
            </a:r>
            <a:r>
              <a:rPr lang="pt-BR" sz="2500" dirty="0"/>
              <a:t>do seu conteúdo e à </a:t>
            </a:r>
            <a:r>
              <a:rPr lang="pt-BR" sz="2500" dirty="0" smtClean="0"/>
              <a:t>transmissão espontânea </a:t>
            </a:r>
            <a:r>
              <a:rPr lang="pt-BR" sz="2500" dirty="0"/>
              <a:t>aos demais membros.</a:t>
            </a:r>
          </a:p>
        </p:txBody>
      </p:sp>
      <p:sp>
        <p:nvSpPr>
          <p:cNvPr id="6" name="Título 5"/>
          <p:cNvSpPr>
            <a:spLocks noGrp="1"/>
          </p:cNvSpPr>
          <p:nvPr>
            <p:ph type="title"/>
          </p:nvPr>
        </p:nvSpPr>
        <p:spPr>
          <a:xfrm>
            <a:off x="457200" y="774389"/>
            <a:ext cx="8229600" cy="1143000"/>
          </a:xfrm>
        </p:spPr>
        <p:txBody>
          <a:bodyPr/>
          <a:lstStyle/>
          <a:p>
            <a:r>
              <a:rPr lang="pt-BR" dirty="0">
                <a:solidFill>
                  <a:schemeClr val="tx1"/>
                </a:solidFill>
              </a:rPr>
              <a:t>Cultura Organizacional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1860685" y="42524"/>
            <a:ext cx="4784651" cy="435941"/>
          </a:xfrm>
          <a:prstGeom prst="rect">
            <a:avLst/>
          </a:prstGeom>
        </p:spPr>
        <p:txBody>
          <a:bodyPr vert="horz" anchor="b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8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pt-BR" sz="1600" b="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Unidade 2 </a:t>
            </a:r>
            <a:r>
              <a:rPr lang="pt-BR" sz="1600" b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pt-BR" sz="1600" b="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Cultura Organizacional</a:t>
            </a:r>
            <a:endParaRPr lang="en-US" sz="1600" b="0" dirty="0">
              <a:effectLst/>
            </a:endParaRPr>
          </a:p>
        </p:txBody>
      </p:sp>
      <p:pic>
        <p:nvPicPr>
          <p:cNvPr id="1026" name="Picture 2" descr="Imagem relacionad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1783" y="1807533"/>
            <a:ext cx="1760136" cy="24348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3876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>
          <a:xfrm>
            <a:off x="159488" y="1906648"/>
            <a:ext cx="8559210" cy="4876921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  <a:spcBef>
                <a:spcPts val="1200"/>
              </a:spcBef>
              <a:buFont typeface="Wingdings" panose="05000000000000000000" pitchFamily="2" charset="2"/>
              <a:buChar char="q"/>
            </a:pPr>
            <a:r>
              <a:rPr lang="pt-BR" b="1" dirty="0" smtClean="0"/>
              <a:t>Ritos coletivos</a:t>
            </a:r>
            <a:r>
              <a:rPr lang="pt-BR" dirty="0" smtClean="0"/>
              <a:t>: </a:t>
            </a:r>
            <a:r>
              <a:rPr lang="pt-BR" dirty="0"/>
              <a:t>são exemplos de atividades planejadas que têm consequências práticas e expressivas, tornando a cultura mais tangível e coesa</a:t>
            </a:r>
            <a:r>
              <a:rPr lang="pt-BR" dirty="0" smtClean="0"/>
              <a:t>.</a:t>
            </a:r>
          </a:p>
          <a:p>
            <a:pPr>
              <a:lnSpc>
                <a:spcPct val="120000"/>
              </a:lnSpc>
              <a:spcBef>
                <a:spcPts val="1200"/>
              </a:spcBef>
              <a:buFont typeface="Wingdings" panose="05000000000000000000" pitchFamily="2" charset="2"/>
              <a:buChar char="q"/>
            </a:pPr>
            <a:r>
              <a:rPr lang="pt-BR" b="1" dirty="0" smtClean="0"/>
              <a:t>Histórias </a:t>
            </a:r>
            <a:r>
              <a:rPr lang="pt-BR" b="1" dirty="0"/>
              <a:t>e mitos</a:t>
            </a:r>
            <a:r>
              <a:rPr lang="pt-BR" dirty="0"/>
              <a:t>: são narrativas de eventos (verídicos ou não) que informam sobre a </a:t>
            </a:r>
            <a:r>
              <a:rPr lang="pt-BR" dirty="0" smtClean="0"/>
              <a:t>organização.</a:t>
            </a:r>
            <a:endParaRPr lang="pt-BR" dirty="0"/>
          </a:p>
          <a:p>
            <a:pPr>
              <a:lnSpc>
                <a:spcPct val="120000"/>
              </a:lnSpc>
              <a:spcBef>
                <a:spcPts val="1200"/>
              </a:spcBef>
              <a:buFont typeface="Wingdings" panose="05000000000000000000" pitchFamily="2" charset="2"/>
              <a:buChar char="q"/>
            </a:pPr>
            <a:r>
              <a:rPr lang="pt-BR" b="1" dirty="0" smtClean="0"/>
              <a:t>Tabus</a:t>
            </a:r>
            <a:r>
              <a:rPr lang="pt-BR" dirty="0"/>
              <a:t>: demarcam as áreas de proibições, orientando o comportamento com ênfase no </a:t>
            </a:r>
            <a:r>
              <a:rPr lang="pt-BR" dirty="0" smtClean="0"/>
              <a:t>não permitido</a:t>
            </a:r>
            <a:r>
              <a:rPr lang="pt-BR" dirty="0"/>
              <a:t>.</a:t>
            </a:r>
          </a:p>
          <a:p>
            <a:pPr>
              <a:lnSpc>
                <a:spcPct val="120000"/>
              </a:lnSpc>
              <a:spcBef>
                <a:spcPts val="1200"/>
              </a:spcBef>
              <a:buFont typeface="Wingdings" panose="05000000000000000000" pitchFamily="2" charset="2"/>
              <a:buChar char="q"/>
            </a:pPr>
            <a:r>
              <a:rPr lang="pt-BR" b="1" dirty="0" smtClean="0"/>
              <a:t>Normas de comportamento</a:t>
            </a:r>
            <a:r>
              <a:rPr lang="pt-BR" dirty="0" smtClean="0"/>
              <a:t>: </a:t>
            </a:r>
            <a:r>
              <a:rPr lang="pt-BR" dirty="0"/>
              <a:t>as regras (formais ou não) que defendem o comportamento que é </a:t>
            </a:r>
            <a:r>
              <a:rPr lang="pt-BR" dirty="0" smtClean="0"/>
              <a:t>esperado.</a:t>
            </a:r>
            <a:endParaRPr lang="pt-BR" dirty="0"/>
          </a:p>
          <a:p>
            <a:pPr>
              <a:lnSpc>
                <a:spcPct val="120000"/>
              </a:lnSpc>
              <a:spcBef>
                <a:spcPts val="1200"/>
              </a:spcBef>
              <a:buFont typeface="Wingdings" panose="05000000000000000000" pitchFamily="2" charset="2"/>
              <a:buChar char="q"/>
            </a:pPr>
            <a:r>
              <a:rPr lang="pt-BR" b="1" dirty="0" smtClean="0"/>
              <a:t>Valores</a:t>
            </a:r>
            <a:r>
              <a:rPr lang="pt-BR" dirty="0" smtClean="0"/>
              <a:t>: </a:t>
            </a:r>
            <a:r>
              <a:rPr lang="pt-BR" dirty="0"/>
              <a:t>definições a respeito do que é </a:t>
            </a:r>
            <a:r>
              <a:rPr lang="pt-BR" dirty="0" smtClean="0"/>
              <a:t>importante para </a:t>
            </a:r>
            <a:r>
              <a:rPr lang="pt-BR" dirty="0"/>
              <a:t>se atingir o </a:t>
            </a:r>
            <a:r>
              <a:rPr lang="pt-BR" dirty="0" smtClean="0"/>
              <a:t>sucesso; o que é efetivamente praticado na organização.</a:t>
            </a:r>
          </a:p>
          <a:p>
            <a:pPr>
              <a:lnSpc>
                <a:spcPct val="120000"/>
              </a:lnSpc>
              <a:spcBef>
                <a:spcPts val="1200"/>
              </a:spcBef>
              <a:buFont typeface="Wingdings" panose="05000000000000000000" pitchFamily="2" charset="2"/>
              <a:buChar char="q"/>
            </a:pPr>
            <a:r>
              <a:rPr lang="pt-BR" b="1" dirty="0" smtClean="0"/>
              <a:t>Linguagem e processo </a:t>
            </a:r>
            <a:r>
              <a:rPr lang="pt-BR" b="1" dirty="0"/>
              <a:t>de comunicação</a:t>
            </a:r>
            <a:r>
              <a:rPr lang="pt-BR" dirty="0"/>
              <a:t>: inclui uma rede de relações e papéis </a:t>
            </a:r>
            <a:r>
              <a:rPr lang="pt-BR" dirty="0" smtClean="0"/>
              <a:t>informais.</a:t>
            </a:r>
            <a:endParaRPr lang="pt-BR" dirty="0"/>
          </a:p>
        </p:txBody>
      </p:sp>
      <p:sp>
        <p:nvSpPr>
          <p:cNvPr id="6" name="Título 5"/>
          <p:cNvSpPr>
            <a:spLocks noGrp="1"/>
          </p:cNvSpPr>
          <p:nvPr>
            <p:ph type="title"/>
          </p:nvPr>
        </p:nvSpPr>
        <p:spPr>
          <a:xfrm>
            <a:off x="170121" y="848820"/>
            <a:ext cx="8771860" cy="863025"/>
          </a:xfrm>
        </p:spPr>
        <p:txBody>
          <a:bodyPr>
            <a:noAutofit/>
          </a:bodyPr>
          <a:lstStyle/>
          <a:p>
            <a:r>
              <a:rPr lang="pt-BR" sz="3200" dirty="0">
                <a:solidFill>
                  <a:schemeClr val="tx1"/>
                </a:solidFill>
              </a:rPr>
              <a:t>Como </a:t>
            </a:r>
            <a:r>
              <a:rPr lang="pt-BR" sz="3200" dirty="0" smtClean="0">
                <a:solidFill>
                  <a:schemeClr val="tx1"/>
                </a:solidFill>
              </a:rPr>
              <a:t>observar </a:t>
            </a:r>
            <a:r>
              <a:rPr lang="pt-BR" sz="3200" dirty="0">
                <a:solidFill>
                  <a:schemeClr val="tx1"/>
                </a:solidFill>
              </a:rPr>
              <a:t>a Cultura </a:t>
            </a:r>
            <a:r>
              <a:rPr lang="pt-BR" sz="3200" dirty="0" smtClean="0">
                <a:solidFill>
                  <a:schemeClr val="tx1"/>
                </a:solidFill>
              </a:rPr>
              <a:t>Organizacional?</a:t>
            </a:r>
            <a:endParaRPr lang="pt-BR" sz="3200" dirty="0">
              <a:solidFill>
                <a:schemeClr val="tx1"/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1860685" y="42524"/>
            <a:ext cx="4784651" cy="435941"/>
          </a:xfrm>
          <a:prstGeom prst="rect">
            <a:avLst/>
          </a:prstGeom>
        </p:spPr>
        <p:txBody>
          <a:bodyPr vert="horz" anchor="b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8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pt-BR" sz="1600" b="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Unidade 2 </a:t>
            </a:r>
            <a:r>
              <a:rPr lang="pt-BR" sz="1600" b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pt-BR" sz="1600" b="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Cultura Organizacional</a:t>
            </a:r>
            <a:endParaRPr lang="en-US" sz="1600" b="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149295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>
          <a:xfrm>
            <a:off x="457200" y="1981079"/>
            <a:ext cx="8229600" cy="4525963"/>
          </a:xfrm>
        </p:spPr>
        <p:txBody>
          <a:bodyPr>
            <a:normAutofit fontScale="55000" lnSpcReduction="20000"/>
          </a:bodyPr>
          <a:lstStyle/>
          <a:p>
            <a:pPr marL="109728" indent="0">
              <a:buNone/>
            </a:pPr>
            <a:r>
              <a:rPr lang="pt-BR" sz="2900" dirty="0"/>
              <a:t>As perguntas a seguir servem para </a:t>
            </a:r>
            <a:r>
              <a:rPr lang="pt-BR" sz="2900" dirty="0" smtClean="0"/>
              <a:t>orientar a sua </a:t>
            </a:r>
            <a:r>
              <a:rPr lang="pt-BR" sz="2900" dirty="0"/>
              <a:t>leitura do texto sobre cultura </a:t>
            </a:r>
            <a:r>
              <a:rPr lang="pt-BR" sz="2900" dirty="0" smtClean="0"/>
              <a:t>organizacional .</a:t>
            </a:r>
          </a:p>
          <a:p>
            <a:pPr marL="109728" indent="0">
              <a:buNone/>
            </a:pPr>
            <a:r>
              <a:rPr lang="pt-BR" sz="2200" dirty="0" smtClean="0"/>
              <a:t>MOTTA</a:t>
            </a:r>
            <a:r>
              <a:rPr lang="pt-BR" sz="2200" dirty="0"/>
              <a:t>, </a:t>
            </a:r>
            <a:r>
              <a:rPr lang="pt-BR" sz="2200" dirty="0" smtClean="0"/>
              <a:t>F.C.P; </a:t>
            </a:r>
            <a:r>
              <a:rPr lang="pt-BR" sz="2200" dirty="0"/>
              <a:t>VASCONCELOS, </a:t>
            </a:r>
            <a:r>
              <a:rPr lang="pt-BR" sz="2200" dirty="0" smtClean="0"/>
              <a:t>I.G. </a:t>
            </a:r>
            <a:r>
              <a:rPr lang="pt-BR" sz="2200" dirty="0"/>
              <a:t>A Cultura Organizacional. </a:t>
            </a:r>
            <a:r>
              <a:rPr lang="pt-BR" sz="2200" i="1" dirty="0"/>
              <a:t>In</a:t>
            </a:r>
            <a:r>
              <a:rPr lang="pt-BR" sz="2200" dirty="0"/>
              <a:t>: </a:t>
            </a:r>
            <a:r>
              <a:rPr lang="pt-BR" sz="2200" dirty="0" smtClean="0"/>
              <a:t>______</a:t>
            </a:r>
            <a:r>
              <a:rPr lang="pt-BR" sz="2200" dirty="0"/>
              <a:t> </a:t>
            </a:r>
            <a:r>
              <a:rPr lang="pt-BR" sz="2200" b="1" dirty="0"/>
              <a:t>Teoria Geral da Administração. </a:t>
            </a:r>
            <a:r>
              <a:rPr lang="pt-BR" sz="2200" dirty="0"/>
              <a:t>3. ed. São Paulo: </a:t>
            </a:r>
            <a:r>
              <a:rPr lang="pt-BR" sz="2200" dirty="0" err="1"/>
              <a:t>Cengage</a:t>
            </a:r>
            <a:r>
              <a:rPr lang="pt-BR" sz="2200" dirty="0"/>
              <a:t> Learning, 2010. </a:t>
            </a:r>
            <a:r>
              <a:rPr lang="pt-BR" sz="2200" dirty="0" smtClean="0"/>
              <a:t>Cap.10</a:t>
            </a:r>
            <a:r>
              <a:rPr lang="pt-BR" sz="2200" dirty="0"/>
              <a:t>. </a:t>
            </a:r>
            <a:r>
              <a:rPr lang="pt-BR" sz="2200" dirty="0" smtClean="0"/>
              <a:t>p. 290-322.</a:t>
            </a:r>
            <a:endParaRPr lang="pt-BR" sz="2200" dirty="0"/>
          </a:p>
          <a:p>
            <a:pPr marL="109728" indent="0">
              <a:buNone/>
            </a:pPr>
            <a:endParaRPr lang="pt-BR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pt-BR" sz="2900" dirty="0" smtClean="0"/>
              <a:t>Há </a:t>
            </a:r>
            <a:r>
              <a:rPr lang="pt-BR" sz="2900" dirty="0"/>
              <a:t>duas formas de se entender cultura organizacional. Qual a diferença</a:t>
            </a:r>
            <a:r>
              <a:rPr lang="pt-BR" sz="2900" dirty="0" smtClean="0"/>
              <a:t>? (p. 292)</a:t>
            </a:r>
            <a:endParaRPr lang="pt-BR" sz="2900" dirty="0"/>
          </a:p>
          <a:p>
            <a:pPr>
              <a:buFont typeface="Wingdings" panose="05000000000000000000" pitchFamily="2" charset="2"/>
              <a:buChar char="q"/>
            </a:pPr>
            <a:r>
              <a:rPr lang="pt-BR" sz="2900" dirty="0" smtClean="0"/>
              <a:t>Qual é </a:t>
            </a:r>
            <a:r>
              <a:rPr lang="pt-BR" sz="2900" dirty="0"/>
              <a:t>a função da cultura organizacional? (p</a:t>
            </a:r>
            <a:r>
              <a:rPr lang="pt-BR" sz="2900" dirty="0" smtClean="0"/>
              <a:t>. 294)</a:t>
            </a:r>
            <a:endParaRPr lang="pt-BR" sz="2900" dirty="0"/>
          </a:p>
          <a:p>
            <a:pPr>
              <a:buFont typeface="Wingdings" panose="05000000000000000000" pitchFamily="2" charset="2"/>
              <a:buChar char="q"/>
            </a:pPr>
            <a:r>
              <a:rPr lang="pt-BR" sz="2900" dirty="0"/>
              <a:t>Como se forma a cultura organizacional? (p</a:t>
            </a:r>
            <a:r>
              <a:rPr lang="pt-BR" sz="2900" dirty="0" smtClean="0"/>
              <a:t>. 294-295)</a:t>
            </a:r>
            <a:endParaRPr lang="pt-BR" sz="2900" dirty="0"/>
          </a:p>
          <a:p>
            <a:pPr>
              <a:buFont typeface="Wingdings" panose="05000000000000000000" pitchFamily="2" charset="2"/>
              <a:buChar char="q"/>
            </a:pPr>
            <a:r>
              <a:rPr lang="pt-BR" sz="2900" dirty="0"/>
              <a:t>O que é cultura organizacional? (p</a:t>
            </a:r>
            <a:r>
              <a:rPr lang="pt-BR" sz="2900" dirty="0" smtClean="0"/>
              <a:t>. 295)</a:t>
            </a:r>
            <a:endParaRPr lang="pt-BR" sz="2900" dirty="0"/>
          </a:p>
          <a:p>
            <a:pPr>
              <a:buFont typeface="Wingdings" panose="05000000000000000000" pitchFamily="2" charset="2"/>
              <a:buChar char="q"/>
            </a:pPr>
            <a:r>
              <a:rPr lang="pt-BR" sz="2900" dirty="0"/>
              <a:t>O que é identidade social? (p</a:t>
            </a:r>
            <a:r>
              <a:rPr lang="pt-BR" sz="2900" dirty="0" smtClean="0"/>
              <a:t>. 297)</a:t>
            </a:r>
            <a:endParaRPr lang="pt-BR" sz="2900" dirty="0"/>
          </a:p>
          <a:p>
            <a:pPr>
              <a:buFont typeface="Wingdings" panose="05000000000000000000" pitchFamily="2" charset="2"/>
              <a:buChar char="q"/>
            </a:pPr>
            <a:r>
              <a:rPr lang="pt-BR" sz="2900" dirty="0"/>
              <a:t>O que é uma subcultura</a:t>
            </a:r>
            <a:r>
              <a:rPr lang="pt-BR" sz="2900" dirty="0" smtClean="0"/>
              <a:t>? (</a:t>
            </a:r>
            <a:r>
              <a:rPr lang="pt-BR" sz="2900" dirty="0"/>
              <a:t>p</a:t>
            </a:r>
            <a:r>
              <a:rPr lang="pt-BR" sz="2900" dirty="0" smtClean="0"/>
              <a:t>. 297)</a:t>
            </a:r>
            <a:endParaRPr lang="pt-BR" sz="2900" dirty="0"/>
          </a:p>
          <a:p>
            <a:pPr>
              <a:buFont typeface="Wingdings" panose="05000000000000000000" pitchFamily="2" charset="2"/>
              <a:buChar char="q"/>
            </a:pPr>
            <a:r>
              <a:rPr lang="pt-BR" sz="2900" dirty="0" smtClean="0"/>
              <a:t>Qual é </a:t>
            </a:r>
            <a:r>
              <a:rPr lang="pt-BR" sz="2900" dirty="0"/>
              <a:t>a diferença entre cultura oficial e cultura informal? (p</a:t>
            </a:r>
            <a:r>
              <a:rPr lang="pt-BR" sz="2900" dirty="0" smtClean="0"/>
              <a:t>. 298)</a:t>
            </a:r>
            <a:endParaRPr lang="pt-BR" sz="2900" dirty="0"/>
          </a:p>
          <a:p>
            <a:pPr>
              <a:buFont typeface="Wingdings" panose="05000000000000000000" pitchFamily="2" charset="2"/>
              <a:buChar char="q"/>
            </a:pPr>
            <a:r>
              <a:rPr lang="pt-BR" sz="2900" dirty="0" smtClean="0"/>
              <a:t>Qual é </a:t>
            </a:r>
            <a:r>
              <a:rPr lang="pt-BR" sz="2900" dirty="0"/>
              <a:t>o papel da liderança no processo de mudança cultural? (p</a:t>
            </a:r>
            <a:r>
              <a:rPr lang="pt-BR" sz="2900" dirty="0" smtClean="0"/>
              <a:t>. 299-300)</a:t>
            </a:r>
            <a:endParaRPr lang="pt-BR" sz="2900" dirty="0"/>
          </a:p>
          <a:p>
            <a:pPr>
              <a:buFont typeface="Wingdings" panose="05000000000000000000" pitchFamily="2" charset="2"/>
              <a:buChar char="q"/>
            </a:pPr>
            <a:r>
              <a:rPr lang="pt-BR" sz="2900" dirty="0"/>
              <a:t>Explique a frase: </a:t>
            </a:r>
            <a:r>
              <a:rPr lang="pt-BR" sz="2900" dirty="0" smtClean="0"/>
              <a:t>“[...] a </a:t>
            </a:r>
            <a:r>
              <a:rPr lang="pt-BR" sz="2900" dirty="0"/>
              <a:t>cultura organizacional é um ultimo resultado de repetidos êxitos e acertos e um processo de gradual aquisição de certeza das coisas</a:t>
            </a:r>
            <a:r>
              <a:rPr lang="pt-BR" sz="2900" dirty="0" smtClean="0"/>
              <a:t>”. </a:t>
            </a:r>
            <a:r>
              <a:rPr lang="pt-BR" sz="2900" dirty="0"/>
              <a:t>(</a:t>
            </a:r>
            <a:r>
              <a:rPr lang="pt-BR" sz="2900" dirty="0" smtClean="0"/>
              <a:t>p. 300)</a:t>
            </a:r>
            <a:endParaRPr lang="pt-BR" sz="2900" dirty="0"/>
          </a:p>
          <a:p>
            <a:pPr>
              <a:buFont typeface="Wingdings" panose="05000000000000000000" pitchFamily="2" charset="2"/>
              <a:buChar char="q"/>
            </a:pPr>
            <a:r>
              <a:rPr lang="pt-BR" sz="2900" dirty="0"/>
              <a:t>Como podemos, na prática, observar a cultura de </a:t>
            </a:r>
            <a:r>
              <a:rPr lang="pt-BR" sz="2900" dirty="0" smtClean="0"/>
              <a:t>uma organização</a:t>
            </a:r>
            <a:r>
              <a:rPr lang="pt-BR" sz="2900" dirty="0"/>
              <a:t>? (p</a:t>
            </a:r>
            <a:r>
              <a:rPr lang="pt-BR" sz="2900" dirty="0" smtClean="0"/>
              <a:t>. 301-302)</a:t>
            </a:r>
            <a:endParaRPr lang="pt-BR" sz="2900" dirty="0"/>
          </a:p>
        </p:txBody>
      </p:sp>
      <p:sp>
        <p:nvSpPr>
          <p:cNvPr id="6" name="Título 5"/>
          <p:cNvSpPr>
            <a:spLocks noGrp="1"/>
          </p:cNvSpPr>
          <p:nvPr>
            <p:ph type="title"/>
          </p:nvPr>
        </p:nvSpPr>
        <p:spPr>
          <a:xfrm>
            <a:off x="457200" y="774389"/>
            <a:ext cx="8229600" cy="1143000"/>
          </a:xfrm>
        </p:spPr>
        <p:txBody>
          <a:bodyPr>
            <a:normAutofit/>
          </a:bodyPr>
          <a:lstStyle/>
          <a:p>
            <a:r>
              <a:rPr lang="pt-BR" sz="3200" dirty="0" smtClean="0">
                <a:solidFill>
                  <a:schemeClr val="tx1"/>
                </a:solidFill>
              </a:rPr>
              <a:t>GUIA DE ESTUDO</a:t>
            </a:r>
            <a:endParaRPr lang="pt-BR" sz="3200" dirty="0">
              <a:solidFill>
                <a:schemeClr val="tx1"/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1860685" y="42524"/>
            <a:ext cx="4784651" cy="435941"/>
          </a:xfrm>
          <a:prstGeom prst="rect">
            <a:avLst/>
          </a:prstGeom>
        </p:spPr>
        <p:txBody>
          <a:bodyPr vert="horz" anchor="b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8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pt-BR" sz="1600" b="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Unidade 2 </a:t>
            </a:r>
            <a:r>
              <a:rPr lang="pt-BR" sz="1600" b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pt-BR" sz="1600" b="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Cultura Organizacional</a:t>
            </a:r>
            <a:endParaRPr lang="en-US" sz="1600" b="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80765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301</TotalTime>
  <Words>426</Words>
  <Application>Microsoft Office PowerPoint</Application>
  <PresentationFormat>Apresentação na tela (4:3)</PresentationFormat>
  <Paragraphs>41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8" baseType="lpstr">
      <vt:lpstr>Concourse</vt:lpstr>
      <vt:lpstr>Apresentação do PowerPoint</vt:lpstr>
      <vt:lpstr>Cultura Organizacional</vt:lpstr>
      <vt:lpstr>Cultura Organizacional</vt:lpstr>
      <vt:lpstr>Vídeo</vt:lpstr>
      <vt:lpstr>Cultura Organizacional</vt:lpstr>
      <vt:lpstr>Como observar a Cultura Organizacional?</vt:lpstr>
      <vt:lpstr>GUIA DE ESTUDO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Claudio Girardi</dc:creator>
  <cp:lastModifiedBy>Usuario</cp:lastModifiedBy>
  <cp:revision>27</cp:revision>
  <dcterms:created xsi:type="dcterms:W3CDTF">2014-09-16T21:33:07Z</dcterms:created>
  <dcterms:modified xsi:type="dcterms:W3CDTF">2017-09-11T21:28:01Z</dcterms:modified>
</cp:coreProperties>
</file>