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6" r:id="rId3"/>
    <p:sldId id="264" r:id="rId4"/>
    <p:sldId id="262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99281" autoAdjust="0"/>
  </p:normalViewPr>
  <p:slideViewPr>
    <p:cSldViewPr snapToGrid="0">
      <p:cViewPr>
        <p:scale>
          <a:sx n="90" d="100"/>
          <a:sy n="90" d="100"/>
        </p:scale>
        <p:origin x="-2244" y="-10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587F3-01F3-4202-A18D-6B98AB993115}" type="datetimeFigureOut">
              <a:rPr lang="pt-BR" smtClean="0"/>
              <a:t>11/09/2017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07719-E570-4398-BB6A-BB62F7CE34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25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AQUI CABE ESCLARECER QUE A IDEIA QUE INTERESSA SOBRE O MARCADOR SOCIAL SEXO NÃO</a:t>
            </a:r>
            <a:r>
              <a:rPr lang="pt-BR" baseline="0" dirty="0" smtClean="0"/>
              <a:t> É A CONDIÇÃO BIOLOGICA, OU SEJA, O FATO DE SE NASCER HOMEM OU NASCER MULHER, MAS A EXPERIÊNCIA SOCIAL DERIVADA DESSE FATO BIOLOGICO. E PORTANTO, FAZ SENTIDO TRABALHARMOS COM A IDEIA DE GÊNERO. O GÊNERO É SOCIALMENTE CONSTRUÍDO</a:t>
            </a:r>
          </a:p>
          <a:p>
            <a:endParaRPr lang="pt-BR" baseline="0" dirty="0" smtClean="0"/>
          </a:p>
          <a:p>
            <a:r>
              <a:rPr lang="pt-BR" baseline="0" dirty="0" smtClean="0"/>
              <a:t>A CONDIÇÃO DA MULHER NA SOCIEDADE NÃO É DEFINIDA PELA SUA CONDIÇÃO BIOLÓGICA MAS SIM PELO DISCURSO DESSA CONDIÇÃO QUE ACABA POR DEFINIR ATRIBUTOS E PAPEIS SOCIAIS PARA HOMENS E OUTROS PARA MULHERES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07719-E570-4398-BB6A-BB62F7CE347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516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Em resumo, a questão da desigualdade social no Brasil tem sido enfrentada de modo a atuar sobre a sua parte digamos mais imediatamente visível, ou seja, o acesso diferenciado à renda e bens. Porém, esta faceta do problema parece estar encobrindo outra que está relacionada com a desigualdade moral (sem moralismo), que seria mais invisível (na mesma ordem de ideias dos imponderáveis da vida real).</a:t>
            </a:r>
          </a:p>
          <a:p>
            <a:endParaRPr lang="pt-BR" dirty="0" smtClean="0"/>
          </a:p>
          <a:p>
            <a:r>
              <a:rPr lang="pt-BR" dirty="0" smtClean="0"/>
              <a:t>A QUESTÃO ECONOMICA NÃO DIFERE OS INDÍVÍDUOS</a:t>
            </a:r>
            <a:r>
              <a:rPr lang="pt-BR" baseline="0" dirty="0" smtClean="0"/>
              <a:t> APENAS QUANTO A CAPACIDADE MAIOR OU MENOR DE ACESSO A BENS ELE PROMOVE DIFERENCIAÇÃO MORAL, O ACESSO A BENS DEFINE NOSSA POSIÇÃO SOCIAL, INTERFERE NA IDENTIDADE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07719-E570-4398-BB6A-BB62F7CE347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516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07719-E570-4398-BB6A-BB62F7CE347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516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07719-E570-4398-BB6A-BB62F7CE3477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516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9/11/2017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82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18370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white"/>
                </a:solidFill>
              </a:rPr>
              <a:pPr/>
              <a:t>9/11/2017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671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white"/>
                </a:solidFill>
              </a:rPr>
              <a:pPr/>
              <a:t>9/11/2017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93259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678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white"/>
                </a:solidFill>
              </a:rPr>
              <a:pPr/>
              <a:t>9/11/2017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3523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3168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2521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>
                <a:solidFill>
                  <a:prstClr val="white"/>
                </a:solidFill>
              </a:rPr>
              <a:pPr/>
              <a:t>9/11/2017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1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39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8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51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49867" y="3601566"/>
            <a:ext cx="6461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rgbClr val="FFC000"/>
                </a:solidFill>
                <a:latin typeface="NewsGoth Cn BT" panose="020B0506020202030204" pitchFamily="34" charset="0"/>
              </a:rPr>
              <a:t>Antropologia Aplicada à Administração</a:t>
            </a:r>
            <a:endParaRPr lang="pt-BR" sz="2800" b="1" dirty="0" smtClean="0">
              <a:solidFill>
                <a:srgbClr val="FFC000"/>
              </a:solidFill>
              <a:latin typeface="NewsGoth Cn BT" panose="020B0506020202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89014" y="4542642"/>
            <a:ext cx="4836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NewsGoth Cn BT" panose="020B0506020202030204" pitchFamily="34" charset="0"/>
              </a:rPr>
              <a:t>Professora </a:t>
            </a:r>
            <a:r>
              <a:rPr lang="pt-BR" dirty="0" smtClean="0">
                <a:latin typeface="NewsGoth Cn BT" panose="020B0506020202030204" pitchFamily="34" charset="0"/>
              </a:rPr>
              <a:t>Dr.ª </a:t>
            </a:r>
            <a:r>
              <a:rPr lang="pt-BR" dirty="0" smtClean="0">
                <a:latin typeface="NewsGoth Cn BT" panose="020B0506020202030204" pitchFamily="34" charset="0"/>
              </a:rPr>
              <a:t>Helena Kuerten de Salles</a:t>
            </a:r>
            <a:endParaRPr lang="pt-BR" dirty="0">
              <a:latin typeface="NewsGoth Cn BT" panose="020B05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228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37353" y="2044985"/>
            <a:ext cx="8229600" cy="406154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b="1" dirty="0" smtClean="0"/>
              <a:t>Marcadores </a:t>
            </a:r>
            <a:r>
              <a:rPr lang="pt-BR" sz="1800" b="1" dirty="0"/>
              <a:t>sociais da </a:t>
            </a:r>
            <a:r>
              <a:rPr lang="pt-BR" sz="1800" b="1" dirty="0" smtClean="0"/>
              <a:t>diferença </a:t>
            </a:r>
            <a:r>
              <a:rPr lang="pt-BR" sz="1800" dirty="0" smtClean="0">
                <a:sym typeface="Wingdings" pitchFamily="2" charset="2"/>
              </a:rPr>
              <a:t> </a:t>
            </a:r>
            <a:r>
              <a:rPr lang="pt-BR" sz="1800" dirty="0" smtClean="0"/>
              <a:t>conjunto </a:t>
            </a:r>
            <a:r>
              <a:rPr lang="pt-BR" sz="1800" dirty="0"/>
              <a:t>de </a:t>
            </a:r>
            <a:r>
              <a:rPr lang="pt-BR" sz="1800" dirty="0" smtClean="0"/>
              <a:t>mecanismos socializadores </a:t>
            </a:r>
            <a:r>
              <a:rPr lang="pt-BR" sz="1800" dirty="0"/>
              <a:t>básicos </a:t>
            </a:r>
            <a:r>
              <a:rPr lang="pt-BR" sz="1800" dirty="0" smtClean="0"/>
              <a:t>contrastivos</a:t>
            </a:r>
            <a:r>
              <a:rPr lang="pt-BR" sz="1800" dirty="0"/>
              <a:t>.</a:t>
            </a: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solidFill>
                <a:srgbClr val="464646"/>
              </a:solidFill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Marcadores Sociais da Diferença</a:t>
            </a:r>
            <a:endParaRPr lang="pt-BR" sz="3000" dirty="0">
              <a:solidFill>
                <a:schemeClr val="tx1"/>
              </a:solidFill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65039" y="2775134"/>
            <a:ext cx="8669324" cy="3498455"/>
            <a:chOff x="166762" y="2931286"/>
            <a:chExt cx="8669324" cy="3498455"/>
          </a:xfrm>
        </p:grpSpPr>
        <p:pic>
          <p:nvPicPr>
            <p:cNvPr id="7170" name="Picture 2" descr="Resultado de imagem para genero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88"/>
            <a:stretch/>
          </p:blipFill>
          <p:spPr bwMode="auto">
            <a:xfrm>
              <a:off x="166762" y="4034020"/>
              <a:ext cx="2060477" cy="1238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72" name="Picture 4" descr="Resultado de imagem para classe social"/>
            <p:cNvPicPr>
              <a:picLocks noChangeAspect="1" noChangeArrowheads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20" t="12205" r="6177" b="12557"/>
            <a:stretch/>
          </p:blipFill>
          <p:spPr bwMode="auto">
            <a:xfrm>
              <a:off x="1818153" y="4950311"/>
              <a:ext cx="2634000" cy="1479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76" name="Picture 8" descr="Imagem relacionada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5336" y="3908829"/>
              <a:ext cx="2190750" cy="20859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78" name="Picture 10" descr="Imagem relacionada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9701" y="2931286"/>
              <a:ext cx="2117607" cy="21176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aixaDeTexto 1"/>
            <p:cNvSpPr txBox="1"/>
            <p:nvPr/>
          </p:nvSpPr>
          <p:spPr>
            <a:xfrm>
              <a:off x="166762" y="3568362"/>
              <a:ext cx="1893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solidFill>
                    <a:prstClr val="black"/>
                  </a:solidFill>
                </a:rPr>
                <a:t>Sexo/gênero</a:t>
              </a:r>
              <a:endParaRPr lang="pt-BR" dirty="0">
                <a:solidFill>
                  <a:prstClr val="black"/>
                </a:solidFill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2188296" y="4480490"/>
              <a:ext cx="1893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solidFill>
                    <a:prstClr val="black"/>
                  </a:solidFill>
                </a:rPr>
                <a:t>Classe Social </a:t>
              </a:r>
              <a:endParaRPr lang="pt-BR" dirty="0">
                <a:solidFill>
                  <a:prstClr val="black"/>
                </a:solidFill>
              </a:endParaRPr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4611647" y="5218938"/>
              <a:ext cx="1893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solidFill>
                    <a:prstClr val="black"/>
                  </a:solidFill>
                </a:rPr>
                <a:t>Idade/geração</a:t>
              </a:r>
              <a:endParaRPr lang="pt-BR" dirty="0">
                <a:solidFill>
                  <a:prstClr val="black"/>
                </a:solidFill>
              </a:endParaRP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6793854" y="3390138"/>
              <a:ext cx="1893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>
                  <a:solidFill>
                    <a:prstClr val="black"/>
                  </a:solidFill>
                </a:rPr>
                <a:t>Etnia</a:t>
              </a:r>
              <a:endParaRPr lang="pt-BR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668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2044877"/>
            <a:ext cx="8229600" cy="312255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20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Sexo </a:t>
            </a:r>
            <a:r>
              <a:rPr lang="pt-BR" sz="20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(Gênero):</a:t>
            </a:r>
            <a:endParaRPr lang="pt-BR" sz="20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109728" indent="0" algn="just">
              <a:buNone/>
              <a:defRPr/>
            </a:pPr>
            <a:r>
              <a:rPr lang="pt-BR" sz="1700" dirty="0" smtClean="0"/>
              <a:t>“A </a:t>
            </a:r>
            <a:r>
              <a:rPr lang="pt-BR" sz="1700" dirty="0"/>
              <a:t>idade e o </a:t>
            </a:r>
            <a:r>
              <a:rPr lang="pt-BR" sz="1700" b="1" dirty="0"/>
              <a:t>sexo</a:t>
            </a:r>
            <a:r>
              <a:rPr lang="pt-BR" sz="1700" dirty="0"/>
              <a:t> são dois vetores biológicos que cada </a:t>
            </a:r>
            <a:r>
              <a:rPr lang="pt-BR" sz="1700" dirty="0" smtClean="0"/>
              <a:t>grupo social </a:t>
            </a:r>
            <a:r>
              <a:rPr lang="pt-BR" sz="1700" dirty="0"/>
              <a:t>traduz em termos culturais, estabelecendo modos de pensar, </a:t>
            </a:r>
            <a:r>
              <a:rPr lang="pt-BR" sz="1700" dirty="0" smtClean="0"/>
              <a:t>agir e </a:t>
            </a:r>
            <a:r>
              <a:rPr lang="pt-BR" sz="1700" dirty="0"/>
              <a:t>sentir </a:t>
            </a:r>
            <a:r>
              <a:rPr lang="pt-BR" sz="1700" dirty="0" smtClean="0"/>
              <a:t>específicos”.</a:t>
            </a:r>
          </a:p>
          <a:p>
            <a:pPr marL="109728" indent="0" algn="just">
              <a:buNone/>
              <a:defRPr/>
            </a:pPr>
            <a:endParaRPr lang="pt-BR" sz="1700" dirty="0" smtClean="0"/>
          </a:p>
          <a:p>
            <a:pPr marL="109728" indent="0" algn="just">
              <a:buNone/>
              <a:defRPr/>
            </a:pPr>
            <a:r>
              <a:rPr lang="pt-BR" sz="1700" dirty="0" smtClean="0"/>
              <a:t>“Hoje</a:t>
            </a:r>
            <a:r>
              <a:rPr lang="pt-BR" sz="1700" dirty="0"/>
              <a:t>, sabemos que </a:t>
            </a:r>
            <a:r>
              <a:rPr lang="pt-BR" sz="1700" dirty="0" smtClean="0"/>
              <a:t>a </a:t>
            </a:r>
            <a:r>
              <a:rPr lang="pt-BR" sz="1700" b="1" dirty="0" smtClean="0"/>
              <a:t>condição </a:t>
            </a:r>
            <a:r>
              <a:rPr lang="pt-BR" sz="1700" b="1" dirty="0"/>
              <a:t>da mulher nas sociedades</a:t>
            </a:r>
            <a:r>
              <a:rPr lang="pt-BR" sz="1700" dirty="0"/>
              <a:t> humanas é </a:t>
            </a:r>
            <a:r>
              <a:rPr lang="pt-BR" sz="1700" b="1" dirty="0"/>
              <a:t>determinada </a:t>
            </a:r>
            <a:r>
              <a:rPr lang="pt-BR" sz="1700" b="1" dirty="0" smtClean="0"/>
              <a:t>histórica e </a:t>
            </a:r>
            <a:r>
              <a:rPr lang="pt-BR" sz="1700" b="1" dirty="0"/>
              <a:t>culturalmente</a:t>
            </a:r>
            <a:r>
              <a:rPr lang="pt-BR" sz="1700" dirty="0"/>
              <a:t>, e nem é preciso dizer o peso e a força que tiveram </a:t>
            </a:r>
            <a:r>
              <a:rPr lang="pt-BR" sz="1700" dirty="0" smtClean="0"/>
              <a:t>tais ideias </a:t>
            </a:r>
            <a:r>
              <a:rPr lang="pt-BR" sz="1700" dirty="0"/>
              <a:t>ao longo de todo o século passado e têm ainda hoje, </a:t>
            </a:r>
            <a:r>
              <a:rPr lang="pt-BR" sz="1700" dirty="0" smtClean="0"/>
              <a:t>bastando apenas </a:t>
            </a:r>
            <a:r>
              <a:rPr lang="pt-BR" sz="1700" dirty="0"/>
              <a:t>lembrar o termo que marca o conjunto amplo de lutas </a:t>
            </a:r>
            <a:r>
              <a:rPr lang="pt-BR" sz="1700" dirty="0" smtClean="0"/>
              <a:t>sociais que </a:t>
            </a:r>
            <a:r>
              <a:rPr lang="pt-BR" sz="1700" dirty="0"/>
              <a:t>designamos de </a:t>
            </a:r>
            <a:r>
              <a:rPr lang="pt-BR" sz="1700" dirty="0" smtClean="0"/>
              <a:t>feminismo”.</a:t>
            </a:r>
          </a:p>
          <a:p>
            <a:pPr marL="109728" indent="0" algn="just">
              <a:buNone/>
              <a:defRPr/>
            </a:pPr>
            <a:endParaRPr lang="pt-BR" sz="1700" dirty="0"/>
          </a:p>
          <a:p>
            <a:pPr marL="393192" lvl="1" indent="0" algn="just">
              <a:buNone/>
              <a:defRPr/>
            </a:pPr>
            <a:endParaRPr lang="en-US" sz="17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Marcadores Sociais da Diferença</a:t>
            </a:r>
            <a:endParaRPr lang="pt-BR" sz="3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Imagem relacionada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891755"/>
            <a:ext cx="2615944" cy="183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16688" y="5209953"/>
            <a:ext cx="406163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728" algn="just">
              <a:defRPr/>
            </a:pPr>
            <a:r>
              <a:rPr lang="pt-BR" sz="20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Reflita:</a:t>
            </a:r>
            <a:endParaRPr lang="pt-BR" sz="20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109728" indent="0" algn="just">
              <a:buNone/>
              <a:defRPr/>
            </a:pPr>
            <a:r>
              <a:rPr lang="pt-BR" dirty="0" smtClean="0"/>
              <a:t>Como </a:t>
            </a:r>
            <a:r>
              <a:rPr lang="pt-BR" dirty="0"/>
              <a:t>a questão do </a:t>
            </a:r>
            <a:r>
              <a:rPr lang="pt-BR" dirty="0" smtClean="0"/>
              <a:t>gênero se </a:t>
            </a:r>
            <a:r>
              <a:rPr lang="pt-BR" dirty="0"/>
              <a:t>dá nas organizações?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6006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938547"/>
            <a:ext cx="8229600" cy="4525963"/>
          </a:xfrm>
        </p:spPr>
        <p:txBody>
          <a:bodyPr>
            <a:noAutofit/>
          </a:bodyPr>
          <a:lstStyle/>
          <a:p>
            <a:pPr marL="365760" lvl="1" indent="-256032" algn="just">
              <a:spcBef>
                <a:spcPts val="400"/>
              </a:spcBef>
              <a:buSzPct val="68000"/>
              <a:buFont typeface="Wingdings" panose="05000000000000000000" pitchFamily="2" charset="2"/>
              <a:buChar char="q"/>
              <a:defRPr/>
            </a:pPr>
            <a:r>
              <a:rPr lang="en-US" sz="2000" b="1" dirty="0" err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Classe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social:</a:t>
            </a:r>
            <a:endParaRPr lang="en-US" sz="20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700" dirty="0" smtClean="0"/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r>
              <a:rPr lang="pt-BR" sz="1700" dirty="0" smtClean="0"/>
              <a:t>Classe </a:t>
            </a:r>
            <a:r>
              <a:rPr lang="pt-BR" sz="1700" dirty="0"/>
              <a:t>social </a:t>
            </a:r>
            <a:r>
              <a:rPr lang="pt-BR" sz="1700" dirty="0" smtClean="0">
                <a:sym typeface="Wingdings" pitchFamily="2" charset="2"/>
              </a:rPr>
              <a:t> </a:t>
            </a:r>
            <a:r>
              <a:rPr lang="pt-BR" sz="1700" dirty="0" smtClean="0"/>
              <a:t>designação </a:t>
            </a:r>
            <a:r>
              <a:rPr lang="pt-BR" sz="1700" dirty="0"/>
              <a:t>geral para caracterizar modos específicos de estratificação social</a:t>
            </a:r>
            <a:r>
              <a:rPr lang="pt-BR" sz="1700" dirty="0" smtClean="0"/>
              <a:t>. 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700" dirty="0"/>
          </a:p>
          <a:p>
            <a:pPr marL="365760" lvl="1" indent="-256032" algn="just">
              <a:spcBef>
                <a:spcPts val="400"/>
              </a:spcBef>
              <a:buSzPct val="68000"/>
              <a:buFont typeface="Wingdings" panose="05000000000000000000" pitchFamily="2" charset="2"/>
              <a:buChar char="q"/>
              <a:defRPr/>
            </a:pPr>
            <a:r>
              <a:rPr lang="pt-BR" sz="1700" dirty="0"/>
              <a:t>A classe social não é um critério meramente econômico. Há fundamentos não econômicos na desigualdade social.</a:t>
            </a:r>
          </a:p>
          <a:p>
            <a:pPr marL="365760" lvl="1" indent="-256032" algn="just">
              <a:spcBef>
                <a:spcPts val="400"/>
              </a:spcBef>
              <a:buSzPct val="68000"/>
              <a:buFont typeface="Wingdings" panose="05000000000000000000" pitchFamily="2" charset="2"/>
              <a:buChar char="q"/>
              <a:defRPr/>
            </a:pPr>
            <a:endParaRPr lang="pt-BR" sz="20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365760" lvl="1" indent="-256032" algn="just">
              <a:spcBef>
                <a:spcPts val="400"/>
              </a:spcBef>
              <a:buSzPct val="68000"/>
              <a:buFont typeface="Wingdings" panose="05000000000000000000" pitchFamily="2" charset="2"/>
              <a:buChar char="q"/>
              <a:defRPr/>
            </a:pPr>
            <a:r>
              <a:rPr lang="pt-BR" sz="1700" dirty="0"/>
              <a:t>“A desigualdade social no Brasil é traduzida em termos de uma espécie de hierarquia moral em que o brasileiro pobre, sem escolaridade etc. é implicitamente considerado como inferior”.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700" dirty="0"/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7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Marcadores Sociais da Diferença</a:t>
            </a:r>
            <a:endParaRPr lang="pt-B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123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938547"/>
            <a:ext cx="8229600" cy="4525963"/>
          </a:xfrm>
        </p:spPr>
        <p:txBody>
          <a:bodyPr>
            <a:noAutofit/>
          </a:bodyPr>
          <a:lstStyle/>
          <a:p>
            <a:pPr marL="365760" lvl="1" indent="-256032" algn="just">
              <a:spcBef>
                <a:spcPts val="400"/>
              </a:spcBef>
              <a:buSzPct val="68000"/>
              <a:buFont typeface="Wingdings" panose="05000000000000000000" pitchFamily="2" charset="2"/>
              <a:buChar char="q"/>
              <a:defRPr/>
            </a:pPr>
            <a:r>
              <a:rPr lang="en-US" sz="2000" b="1" dirty="0" err="1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Idade</a:t>
            </a:r>
            <a:r>
              <a:rPr lang="en-US" sz="20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/</a:t>
            </a:r>
            <a:r>
              <a:rPr lang="en-US" sz="2000" b="1" dirty="0" err="1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Geração</a:t>
            </a:r>
            <a:r>
              <a:rPr lang="en-US" sz="20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en-US" sz="20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100" dirty="0" smtClean="0"/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r>
              <a:rPr lang="pt-BR" sz="1700" dirty="0"/>
              <a:t>As idades são socialmente definidas, </a:t>
            </a:r>
            <a:r>
              <a:rPr lang="pt-BR" sz="1700" dirty="0" smtClean="0"/>
              <a:t>não apenas </a:t>
            </a:r>
            <a:r>
              <a:rPr lang="pt-BR" sz="1700" dirty="0"/>
              <a:t>como número de anos vividos, mas como uma </a:t>
            </a:r>
            <a:r>
              <a:rPr lang="pt-BR" sz="1700" dirty="0" smtClean="0"/>
              <a:t>categoria classificatória </a:t>
            </a:r>
            <a:r>
              <a:rPr lang="pt-BR" sz="1700" dirty="0"/>
              <a:t>com a definição de disposições gerais e expectativas </a:t>
            </a:r>
            <a:r>
              <a:rPr lang="pt-BR" sz="1700" dirty="0" smtClean="0"/>
              <a:t>de desempenho </a:t>
            </a:r>
            <a:r>
              <a:rPr lang="pt-BR" sz="1700" dirty="0"/>
              <a:t>e de modos de relacionamento com outras categorias etárias</a:t>
            </a:r>
            <a:r>
              <a:rPr lang="pt-BR" sz="1700" dirty="0" smtClean="0"/>
              <a:t>. As </a:t>
            </a:r>
            <a:r>
              <a:rPr lang="pt-BR" sz="1700" dirty="0"/>
              <a:t>categorias etárias formam grupos que podemos chamar de </a:t>
            </a:r>
            <a:r>
              <a:rPr lang="pt-BR" sz="1700" dirty="0" smtClean="0"/>
              <a:t>gerações.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Marcadores Sociais da Diferença</a:t>
            </a:r>
            <a:endParaRPr lang="pt-BR" sz="3000" dirty="0">
              <a:solidFill>
                <a:schemeClr val="tx1"/>
              </a:solidFill>
            </a:endParaRPr>
          </a:p>
        </p:txBody>
      </p:sp>
      <p:pic>
        <p:nvPicPr>
          <p:cNvPr id="5" name="Picture 2" descr="Imagem relacionada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303" y="4302765"/>
            <a:ext cx="2615944" cy="183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031359" y="4343965"/>
            <a:ext cx="380645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728" indent="0" algn="just">
              <a:buNone/>
              <a:defRPr/>
            </a:pPr>
            <a:r>
              <a:rPr lang="pt-BR" sz="20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Reflita:</a:t>
            </a:r>
            <a:endParaRPr lang="pt-BR" sz="20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109728" indent="0" algn="just">
              <a:buNone/>
              <a:defRPr/>
            </a:pPr>
            <a:r>
              <a:rPr lang="pt-BR" dirty="0"/>
              <a:t>Quem tem domínio </a:t>
            </a:r>
            <a:r>
              <a:rPr lang="pt-BR" dirty="0" smtClean="0"/>
              <a:t>das tecnologias </a:t>
            </a:r>
            <a:r>
              <a:rPr lang="pt-BR" dirty="0"/>
              <a:t>e das teorias mais atualizadas na </a:t>
            </a:r>
            <a:r>
              <a:rPr lang="pt-BR" dirty="0" smtClean="0"/>
              <a:t>instituição em </a:t>
            </a:r>
            <a:r>
              <a:rPr lang="pt-BR" dirty="0"/>
              <a:t>que você trabalha e como é percebido e </a:t>
            </a:r>
            <a:r>
              <a:rPr lang="pt-BR" dirty="0" smtClean="0"/>
              <a:t>percebe o </a:t>
            </a:r>
            <a:r>
              <a:rPr lang="pt-BR" dirty="0"/>
              <a:t>outro? </a:t>
            </a:r>
          </a:p>
        </p:txBody>
      </p:sp>
    </p:spTree>
    <p:extLst>
      <p:ext uri="{BB962C8B-B14F-4D97-AF65-F5344CB8AC3E}">
        <p14:creationId xmlns:p14="http://schemas.microsoft.com/office/powerpoint/2010/main" val="2211969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938547"/>
            <a:ext cx="8229600" cy="4525963"/>
          </a:xfrm>
        </p:spPr>
        <p:txBody>
          <a:bodyPr>
            <a:noAutofit/>
          </a:bodyPr>
          <a:lstStyle/>
          <a:p>
            <a:pPr marL="365760" lvl="1" indent="-256032" algn="just">
              <a:spcBef>
                <a:spcPts val="400"/>
              </a:spcBef>
              <a:buSzPct val="68000"/>
              <a:buFont typeface="Wingdings" panose="05000000000000000000" pitchFamily="2" charset="2"/>
              <a:buChar char="q"/>
              <a:defRPr/>
            </a:pPr>
            <a:r>
              <a:rPr lang="en-US" sz="2000" b="1" dirty="0" err="1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Etnia</a:t>
            </a:r>
            <a:r>
              <a:rPr lang="en-US" sz="2000" b="1" dirty="0" smtClean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en-US" sz="2000" b="1" dirty="0"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100" dirty="0" smtClean="0"/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r>
              <a:rPr lang="pt-BR" sz="1700" dirty="0" smtClean="0"/>
              <a:t>Critério racial </a:t>
            </a:r>
            <a:r>
              <a:rPr lang="pt-BR" sz="1700" dirty="0" smtClean="0">
                <a:sym typeface="Wingdings" pitchFamily="2" charset="2"/>
              </a:rPr>
              <a:t> </a:t>
            </a:r>
            <a:r>
              <a:rPr lang="pt-BR" sz="1700" dirty="0" smtClean="0"/>
              <a:t>dimensão biológica </a:t>
            </a:r>
            <a:r>
              <a:rPr lang="pt-BR" sz="1700" dirty="0"/>
              <a:t>e </a:t>
            </a:r>
            <a:r>
              <a:rPr lang="pt-BR" sz="1700" dirty="0" smtClean="0"/>
              <a:t>hereditária.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r>
              <a:rPr lang="pt-BR" sz="1700" dirty="0" smtClean="0"/>
              <a:t>Etnia </a:t>
            </a:r>
            <a:r>
              <a:rPr lang="pt-BR" sz="1700" dirty="0" smtClean="0">
                <a:sym typeface="Wingdings" pitchFamily="2" charset="2"/>
              </a:rPr>
              <a:t> </a:t>
            </a:r>
            <a:r>
              <a:rPr lang="pt-BR" sz="1700" dirty="0" smtClean="0"/>
              <a:t>dimensão </a:t>
            </a:r>
            <a:r>
              <a:rPr lang="pt-BR" sz="1700" dirty="0"/>
              <a:t>social do fenômeno </a:t>
            </a:r>
            <a:r>
              <a:rPr lang="pt-BR" sz="1700" dirty="0" smtClean="0"/>
              <a:t>(marcador social).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700" dirty="0" smtClean="0"/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700" dirty="0" smtClean="0"/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r>
              <a:rPr lang="pt-BR" sz="2000" b="1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Para refletir...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r>
              <a:rPr lang="pt-BR" sz="1700" dirty="0"/>
              <a:t>Há diversos modos de pensar a diferenciação social. Gênero, classe social, idade, </a:t>
            </a:r>
            <a:r>
              <a:rPr lang="pt-BR" sz="1700" dirty="0" smtClean="0"/>
              <a:t>etnia </a:t>
            </a:r>
            <a:r>
              <a:rPr lang="pt-BR" sz="1700" dirty="0"/>
              <a:t>etc. Pense neles como marcadores sociais de diferença e não simples critérios distintivos entre sujeitos ou grupos sociais</a:t>
            </a:r>
            <a:r>
              <a:rPr lang="pt-BR" sz="1700" dirty="0" smtClean="0"/>
              <a:t>. Como esses marcadores se manifestam nas organizações???</a:t>
            </a:r>
            <a:endParaRPr lang="pt-BR" sz="1700" dirty="0"/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700" dirty="0"/>
          </a:p>
          <a:p>
            <a:pPr marL="109728" lvl="1" indent="0" algn="just">
              <a:spcBef>
                <a:spcPts val="400"/>
              </a:spcBef>
              <a:buSzPct val="68000"/>
              <a:buNone/>
              <a:defRPr/>
            </a:pPr>
            <a:endParaRPr lang="pt-BR" sz="17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3 </a:t>
            </a:r>
            <a:r>
              <a:rPr lang="pt-BR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Sociedades Complexas, Identidade Cultural e Marcadores Sociais da Diferença</a:t>
            </a:r>
            <a:endParaRPr lang="en-US" sz="1600" b="0" dirty="0"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Marcadores Sociais da Diferença</a:t>
            </a:r>
            <a:endParaRPr lang="pt-B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8874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636</Words>
  <Application>Microsoft Office PowerPoint</Application>
  <PresentationFormat>Apresentação na tela (4:3)</PresentationFormat>
  <Paragraphs>53</Paragraphs>
  <Slides>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6</vt:i4>
      </vt:variant>
    </vt:vector>
  </HeadingPairs>
  <TitlesOfParts>
    <vt:vector size="8" baseType="lpstr">
      <vt:lpstr>Concourse</vt:lpstr>
      <vt:lpstr>1_Concourse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Claudio Girardi</dc:creator>
  <cp:lastModifiedBy>Usuario</cp:lastModifiedBy>
  <cp:revision>32</cp:revision>
  <dcterms:created xsi:type="dcterms:W3CDTF">2014-09-16T21:33:07Z</dcterms:created>
  <dcterms:modified xsi:type="dcterms:W3CDTF">2017-09-11T21:40:28Z</dcterms:modified>
</cp:coreProperties>
</file>