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60" r:id="rId5"/>
    <p:sldId id="265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333FF"/>
    <a:srgbClr val="3399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90" d="100"/>
          <a:sy n="90" d="100"/>
        </p:scale>
        <p:origin x="-2244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9867" y="3601566"/>
            <a:ext cx="6461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rgbClr val="FFC000"/>
                </a:solidFill>
                <a:latin typeface="NewsGoth Cn BT" panose="020B0506020202030204" pitchFamily="34" charset="0"/>
              </a:rPr>
              <a:t>Antropologia Aplicada à Administração</a:t>
            </a:r>
            <a:endParaRPr lang="pt-BR" sz="2800" b="1" dirty="0" smtClean="0">
              <a:solidFill>
                <a:srgbClr val="FFC000"/>
              </a:solidFill>
              <a:latin typeface="NewsGoth Cn BT" panose="020B0506020202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89014" y="4542642"/>
            <a:ext cx="4836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NewsGoth Cn BT" panose="020B0506020202030204" pitchFamily="34" charset="0"/>
              </a:rPr>
              <a:t>Professora </a:t>
            </a:r>
            <a:r>
              <a:rPr lang="pt-BR" dirty="0" smtClean="0">
                <a:latin typeface="NewsGoth Cn BT" panose="020B0506020202030204" pitchFamily="34" charset="0"/>
              </a:rPr>
              <a:t>Dr.ª </a:t>
            </a:r>
            <a:r>
              <a:rPr lang="pt-BR" dirty="0" smtClean="0">
                <a:latin typeface="NewsGoth Cn BT" panose="020B0506020202030204" pitchFamily="34" charset="0"/>
              </a:rPr>
              <a:t>Helena Kuerten de Salles</a:t>
            </a:r>
            <a:endParaRPr lang="pt-BR" dirty="0">
              <a:latin typeface="NewsGoth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29610" y="2055519"/>
            <a:ext cx="8229600" cy="45259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 </a:t>
            </a:r>
            <a:r>
              <a:rPr lang="pt-BR" sz="1800" dirty="0"/>
              <a:t>A especificidade das sociedades humanas em relação às </a:t>
            </a:r>
            <a:r>
              <a:rPr lang="pt-BR" sz="1800" dirty="0" smtClean="0"/>
              <a:t>outras é </a:t>
            </a:r>
            <a:r>
              <a:rPr lang="pt-BR" sz="1800" dirty="0"/>
              <a:t>que elas têm uma cultura, e esta é a sua marca diferencial</a:t>
            </a:r>
            <a:r>
              <a:rPr lang="pt-BR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/>
            <a:endParaRPr lang="en-US" sz="1800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901985"/>
            <a:ext cx="8229600" cy="1143000"/>
          </a:xfrm>
        </p:spPr>
        <p:txBody>
          <a:bodyPr>
            <a:normAutofit/>
          </a:bodyPr>
          <a:lstStyle/>
          <a:p>
            <a:r>
              <a:rPr lang="pt-BR" sz="3800" dirty="0" smtClean="0">
                <a:solidFill>
                  <a:schemeClr val="tx1"/>
                </a:solidFill>
              </a:rPr>
              <a:t>Sociedades Complexas</a:t>
            </a:r>
            <a:endParaRPr lang="pt-BR" sz="3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744275" y="3296110"/>
            <a:ext cx="7687339" cy="197764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algn="just"/>
            <a:r>
              <a:rPr lang="pt-BR" dirty="0">
                <a:solidFill>
                  <a:schemeClr val="tx1"/>
                </a:solidFill>
              </a:rPr>
              <a:t>Foco da antropologia: estudo </a:t>
            </a:r>
            <a:r>
              <a:rPr lang="pt-BR" dirty="0" smtClean="0">
                <a:solidFill>
                  <a:schemeClr val="tx1"/>
                </a:solidFill>
              </a:rPr>
              <a:t>de todas </a:t>
            </a:r>
            <a:r>
              <a:rPr lang="pt-BR" dirty="0">
                <a:solidFill>
                  <a:schemeClr val="tx1"/>
                </a:solidFill>
              </a:rPr>
              <a:t>as formas sociais humanas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/>
                </a:solidFill>
              </a:rPr>
              <a:t>Primórdios: estudo </a:t>
            </a:r>
            <a:r>
              <a:rPr lang="pt-BR" sz="1600" dirty="0">
                <a:solidFill>
                  <a:schemeClr val="tx1"/>
                </a:solidFill>
              </a:rPr>
              <a:t>das chamadas “sociedades primitivas</a:t>
            </a:r>
            <a:r>
              <a:rPr lang="pt-BR" sz="1600" dirty="0" smtClean="0">
                <a:solidFill>
                  <a:schemeClr val="tx1"/>
                </a:solidFill>
              </a:rPr>
              <a:t>”.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/>
                </a:solidFill>
              </a:rPr>
              <a:t>Atualmente: o </a:t>
            </a:r>
            <a:r>
              <a:rPr lang="pt-BR" sz="1600" dirty="0">
                <a:solidFill>
                  <a:schemeClr val="tx1"/>
                </a:solidFill>
              </a:rPr>
              <a:t>escopo do seu campo de trabalho estendeu-se até as cidades, configurando a </a:t>
            </a:r>
            <a:r>
              <a:rPr lang="pt-BR" sz="1600" b="1" dirty="0">
                <a:solidFill>
                  <a:schemeClr val="tx1"/>
                </a:solidFill>
              </a:rPr>
              <a:t>Antropologia das Sociedades </a:t>
            </a:r>
            <a:r>
              <a:rPr lang="pt-BR" sz="1600" b="1" dirty="0" smtClean="0">
                <a:solidFill>
                  <a:schemeClr val="tx1"/>
                </a:solidFill>
              </a:rPr>
              <a:t>Complexas.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" name="Elipse 1"/>
          <p:cNvSpPr/>
          <p:nvPr/>
        </p:nvSpPr>
        <p:spPr>
          <a:xfrm>
            <a:off x="2817629" y="2307266"/>
            <a:ext cx="797442" cy="441251"/>
          </a:xfrm>
          <a:prstGeom prst="ellipse">
            <a:avLst/>
          </a:prstGeom>
          <a:noFill/>
          <a:ln w="28575" cmpd="sng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093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27914"/>
            <a:ext cx="8229600" cy="3101291"/>
          </a:xfrm>
        </p:spPr>
        <p:txBody>
          <a:bodyPr>
            <a:noAutofit/>
          </a:bodyPr>
          <a:lstStyle/>
          <a:p>
            <a:pPr marL="361950" lvl="1" indent="-276225"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São constituídas e </a:t>
            </a:r>
            <a:r>
              <a:rPr lang="pt-BR" sz="1800" dirty="0"/>
              <a:t>caracterizam-se por um intenso processo de </a:t>
            </a:r>
            <a:r>
              <a:rPr lang="pt-BR" sz="1800" dirty="0" smtClean="0"/>
              <a:t>interação entre </a:t>
            </a:r>
            <a:r>
              <a:rPr lang="pt-BR" sz="1800" dirty="0"/>
              <a:t>grupos e segmentos sociais </a:t>
            </a:r>
            <a:r>
              <a:rPr lang="pt-BR" sz="1800" dirty="0" smtClean="0"/>
              <a:t>diferenciados.</a:t>
            </a:r>
          </a:p>
          <a:p>
            <a:pPr marL="361950" lvl="1" indent="-276225" algn="just">
              <a:buNone/>
              <a:defRPr/>
            </a:pPr>
            <a:endParaRPr lang="pt-BR" sz="1800" dirty="0" smtClean="0"/>
          </a:p>
          <a:p>
            <a:pPr marL="361950" lvl="1" indent="-276225"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Refere-se à complexidade </a:t>
            </a:r>
            <a:r>
              <a:rPr lang="pt-BR" sz="1800" dirty="0"/>
              <a:t>da experiência social </a:t>
            </a:r>
            <a:r>
              <a:rPr lang="pt-BR" sz="1800" dirty="0" smtClean="0"/>
              <a:t>contemporânea, e </a:t>
            </a:r>
            <a:r>
              <a:rPr lang="pt-BR" sz="1800" dirty="0"/>
              <a:t>não o oposto de </a:t>
            </a:r>
            <a:r>
              <a:rPr lang="pt-BR" sz="1800" dirty="0" smtClean="0"/>
              <a:t>simples. Estão marcadas por uma grande densidade populacional; processos </a:t>
            </a:r>
            <a:r>
              <a:rPr lang="pt-BR" sz="1800" dirty="0"/>
              <a:t>de êxodo </a:t>
            </a:r>
            <a:r>
              <a:rPr lang="pt-BR" sz="1800" dirty="0" smtClean="0"/>
              <a:t>rural; migrações; explosão </a:t>
            </a:r>
            <a:r>
              <a:rPr lang="pt-BR" sz="1800" dirty="0" smtClean="0"/>
              <a:t>demográfica.</a:t>
            </a:r>
            <a:endParaRPr lang="pt-BR" sz="1800" dirty="0" smtClean="0"/>
          </a:p>
          <a:p>
            <a:pPr marL="361950" lvl="1" indent="-276225"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marL="361950" lvl="1" indent="-276225"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Coexistência </a:t>
            </a:r>
            <a:r>
              <a:rPr lang="pt-BR" sz="1800" dirty="0"/>
              <a:t>de diferentes universos culturais e de </a:t>
            </a:r>
            <a:r>
              <a:rPr lang="pt-BR" sz="1800" dirty="0" smtClean="0"/>
              <a:t>constante </a:t>
            </a:r>
            <a:r>
              <a:rPr lang="pt-BR" sz="1800" dirty="0"/>
              <a:t>trânsito entre </a:t>
            </a:r>
            <a:r>
              <a:rPr lang="pt-BR" sz="1800" dirty="0" smtClean="0"/>
              <a:t>eles.</a:t>
            </a: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400" dirty="0"/>
          </a:p>
          <a:p>
            <a:pPr algn="just"/>
            <a:endParaRPr lang="en-US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818701" y="5146157"/>
            <a:ext cx="7687339" cy="125464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algn="just"/>
            <a:r>
              <a:rPr lang="pt-BR" dirty="0" smtClean="0">
                <a:solidFill>
                  <a:schemeClr val="tx1"/>
                </a:solidFill>
              </a:rPr>
              <a:t>A </a:t>
            </a:r>
            <a:r>
              <a:rPr lang="pt-BR" dirty="0">
                <a:solidFill>
                  <a:schemeClr val="tx1"/>
                </a:solidFill>
              </a:rPr>
              <a:t>noção de sociedade complexa </a:t>
            </a:r>
            <a:r>
              <a:rPr lang="pt-BR" dirty="0" smtClean="0">
                <a:solidFill>
                  <a:schemeClr val="tx1"/>
                </a:solidFill>
              </a:rPr>
              <a:t>procura exatamente </a:t>
            </a:r>
            <a:r>
              <a:rPr lang="pt-BR" dirty="0">
                <a:solidFill>
                  <a:schemeClr val="tx1"/>
                </a:solidFill>
              </a:rPr>
              <a:t>dar conta de uma característica </a:t>
            </a:r>
            <a:r>
              <a:rPr lang="pt-BR" dirty="0" smtClean="0">
                <a:solidFill>
                  <a:schemeClr val="tx1"/>
                </a:solidFill>
              </a:rPr>
              <a:t>fundamental da </a:t>
            </a:r>
            <a:r>
              <a:rPr lang="pt-BR" dirty="0">
                <a:solidFill>
                  <a:schemeClr val="tx1"/>
                </a:solidFill>
              </a:rPr>
              <a:t>sociedade atual: a transição entre universos </a:t>
            </a:r>
            <a:r>
              <a:rPr lang="pt-BR" dirty="0" smtClean="0">
                <a:solidFill>
                  <a:schemeClr val="tx1"/>
                </a:solidFill>
              </a:rPr>
              <a:t>culturais é </a:t>
            </a:r>
            <a:r>
              <a:rPr lang="pt-BR" dirty="0">
                <a:solidFill>
                  <a:schemeClr val="tx1"/>
                </a:solidFill>
              </a:rPr>
              <a:t>cada vez mais </a:t>
            </a:r>
            <a:r>
              <a:rPr lang="pt-BR" dirty="0" smtClean="0">
                <a:solidFill>
                  <a:schemeClr val="tx1"/>
                </a:solidFill>
              </a:rPr>
              <a:t>frequente.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Título 5"/>
          <p:cNvSpPr>
            <a:spLocks noGrp="1"/>
          </p:cNvSpPr>
          <p:nvPr>
            <p:ph type="title"/>
          </p:nvPr>
        </p:nvSpPr>
        <p:spPr>
          <a:xfrm>
            <a:off x="457200" y="901985"/>
            <a:ext cx="8229600" cy="1143000"/>
          </a:xfrm>
        </p:spPr>
        <p:txBody>
          <a:bodyPr>
            <a:normAutofit/>
          </a:bodyPr>
          <a:lstStyle/>
          <a:p>
            <a:r>
              <a:rPr lang="pt-BR" sz="3800" dirty="0" smtClean="0">
                <a:solidFill>
                  <a:schemeClr val="tx1"/>
                </a:solidFill>
              </a:rPr>
              <a:t>Sociedades Complexas</a:t>
            </a:r>
            <a:endParaRPr lang="pt-BR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6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37353" y="2044985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b="1" dirty="0" smtClean="0"/>
              <a:t>Marcadores </a:t>
            </a:r>
            <a:r>
              <a:rPr lang="pt-BR" sz="1800" b="1" dirty="0"/>
              <a:t>sociais da </a:t>
            </a:r>
            <a:r>
              <a:rPr lang="pt-BR" sz="1800" b="1" dirty="0" smtClean="0"/>
              <a:t>diferença </a:t>
            </a:r>
            <a:r>
              <a:rPr lang="pt-BR" sz="1800" dirty="0" smtClean="0">
                <a:sym typeface="Wingdings" pitchFamily="2" charset="2"/>
              </a:rPr>
              <a:t> </a:t>
            </a:r>
            <a:r>
              <a:rPr lang="pt-BR" sz="1800" dirty="0" smtClean="0"/>
              <a:t>conjunto </a:t>
            </a:r>
            <a:r>
              <a:rPr lang="pt-BR" sz="1800" dirty="0"/>
              <a:t>de </a:t>
            </a:r>
            <a:r>
              <a:rPr lang="pt-BR" sz="1800" dirty="0" smtClean="0"/>
              <a:t>mecanismos socializadores </a:t>
            </a:r>
            <a:r>
              <a:rPr lang="pt-BR" sz="1800" dirty="0"/>
              <a:t>básicos contrastivos. </a:t>
            </a: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e </a:t>
            </a:r>
            <a:r>
              <a:rPr lang="pt-BR" sz="3000" dirty="0">
                <a:solidFill>
                  <a:schemeClr val="tx1"/>
                </a:solidFill>
              </a:rPr>
              <a:t>Identidade </a:t>
            </a:r>
            <a:r>
              <a:rPr lang="pt-BR" sz="3000" dirty="0" smtClean="0">
                <a:solidFill>
                  <a:schemeClr val="tx1"/>
                </a:solidFill>
              </a:rPr>
              <a:t>Cultural</a:t>
            </a:r>
            <a:endParaRPr lang="pt-BR" sz="3000" dirty="0">
              <a:solidFill>
                <a:schemeClr val="tx1"/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65039" y="3038956"/>
            <a:ext cx="8669324" cy="3498455"/>
            <a:chOff x="166762" y="2931286"/>
            <a:chExt cx="8669324" cy="3498455"/>
          </a:xfrm>
        </p:grpSpPr>
        <p:pic>
          <p:nvPicPr>
            <p:cNvPr id="7170" name="Picture 2" descr="Resultado de imagem para genero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88"/>
            <a:stretch/>
          </p:blipFill>
          <p:spPr bwMode="auto">
            <a:xfrm>
              <a:off x="166762" y="4034020"/>
              <a:ext cx="2060477" cy="1238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2" name="Picture 4" descr="Resultado de imagem para classe social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20" t="12205" r="6177" b="12557"/>
            <a:stretch/>
          </p:blipFill>
          <p:spPr bwMode="auto">
            <a:xfrm>
              <a:off x="1818153" y="4950311"/>
              <a:ext cx="2634000" cy="1479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6" name="Picture 8" descr="Imagem relacionada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5336" y="3908829"/>
              <a:ext cx="2190750" cy="20859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8" name="Picture 10" descr="Imagem relacionada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9701" y="2931286"/>
              <a:ext cx="2117607" cy="2117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/>
            <p:cNvSpPr txBox="1"/>
            <p:nvPr/>
          </p:nvSpPr>
          <p:spPr>
            <a:xfrm>
              <a:off x="166762" y="3568362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Sexo/gênero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188296" y="4480490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Classe Social 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611647" y="5218938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Idade/geração</a:t>
              </a:r>
              <a:endParaRPr lang="pt-BR" dirty="0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6793854" y="3390138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Etnia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0748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190307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Os marcadores sociais criam identidades </a:t>
            </a:r>
            <a:r>
              <a:rPr lang="pt-BR" sz="1800" dirty="0" smtClean="0">
                <a:sym typeface="Wingdings" pitchFamily="2" charset="2"/>
              </a:rPr>
              <a:t> </a:t>
            </a:r>
            <a:r>
              <a:rPr lang="pt-BR" sz="1800" dirty="0" smtClean="0"/>
              <a:t>funcionam </a:t>
            </a:r>
            <a:r>
              <a:rPr lang="pt-BR" sz="1800" dirty="0"/>
              <a:t>como fonte de autorreconhecimento e de reconhecimento das nossas diferenças em relação a </a:t>
            </a:r>
            <a:r>
              <a:rPr lang="pt-BR" sz="1800" dirty="0" smtClean="0"/>
              <a:t>outros.</a:t>
            </a: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Através dos marcadores </a:t>
            </a:r>
            <a:r>
              <a:rPr lang="pt-BR" sz="1800" dirty="0" smtClean="0"/>
              <a:t>sociais, </a:t>
            </a:r>
            <a:r>
              <a:rPr lang="pt-BR" sz="1800" dirty="0" smtClean="0"/>
              <a:t>os sujeitos, ao </a:t>
            </a:r>
            <a:r>
              <a:rPr lang="pt-BR" sz="1800" dirty="0"/>
              <a:t>longo de suas </a:t>
            </a:r>
            <a:r>
              <a:rPr lang="pt-BR" sz="1800" dirty="0" smtClean="0"/>
              <a:t>vidas, </a:t>
            </a:r>
            <a:r>
              <a:rPr lang="pt-BR" sz="1800" dirty="0"/>
              <a:t>aprendem e interiorizam os contextos </a:t>
            </a:r>
            <a:r>
              <a:rPr lang="pt-BR" sz="1800" dirty="0" smtClean="0"/>
              <a:t>culturais em </a:t>
            </a:r>
            <a:r>
              <a:rPr lang="pt-BR" sz="1800" dirty="0"/>
              <a:t>que </a:t>
            </a:r>
            <a:r>
              <a:rPr lang="pt-BR" sz="1800" dirty="0" smtClean="0"/>
              <a:t>vivem, </a:t>
            </a:r>
            <a:r>
              <a:rPr lang="pt-BR" sz="1800" dirty="0"/>
              <a:t>adaptando-se a eles, e deles se apropriando </a:t>
            </a:r>
            <a:r>
              <a:rPr lang="pt-BR" sz="1800" dirty="0" smtClean="0"/>
              <a:t>e reinterpretando-os </a:t>
            </a:r>
            <a:r>
              <a:rPr lang="pt-BR" sz="1800" dirty="0"/>
              <a:t>para organizar seus modos de pensar, agir e sentir</a:t>
            </a:r>
            <a:r>
              <a:rPr lang="pt-BR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/>
              <a:t>Cada um </a:t>
            </a:r>
            <a:r>
              <a:rPr lang="pt-BR" sz="1800" dirty="0" smtClean="0"/>
              <a:t>desses </a:t>
            </a:r>
            <a:r>
              <a:rPr lang="pt-BR" sz="1800" dirty="0"/>
              <a:t>marcadores pode ser o princípio de uma </a:t>
            </a:r>
            <a:r>
              <a:rPr lang="pt-BR" sz="1800" b="1" dirty="0"/>
              <a:t>identidade </a:t>
            </a:r>
            <a:r>
              <a:rPr lang="pt-BR" sz="1800" b="1" dirty="0" smtClean="0"/>
              <a:t>cultural </a:t>
            </a:r>
            <a:r>
              <a:rPr lang="pt-BR" sz="1800" b="1" dirty="0">
                <a:sym typeface="Wingdings" pitchFamily="2" charset="2"/>
              </a:rPr>
              <a:t></a:t>
            </a:r>
            <a:r>
              <a:rPr lang="pt-BR" sz="1800" dirty="0">
                <a:sym typeface="Wingdings" pitchFamily="2" charset="2"/>
              </a:rPr>
              <a:t> </a:t>
            </a:r>
            <a:r>
              <a:rPr lang="pt-BR" sz="1800" dirty="0" smtClean="0">
                <a:sym typeface="Wingdings" pitchFamily="2" charset="2"/>
              </a:rPr>
              <a:t>fenômeno relacional que </a:t>
            </a:r>
            <a:r>
              <a:rPr lang="pt-BR" sz="1800" dirty="0">
                <a:sym typeface="Wingdings" pitchFamily="2" charset="2"/>
              </a:rPr>
              <a:t>serve para classificar a si próprio e aos outros com propósito de interação e que é mutuamente </a:t>
            </a:r>
            <a:r>
              <a:rPr lang="pt-BR" sz="1800" dirty="0" smtClean="0">
                <a:sym typeface="Wingdings" pitchFamily="2" charset="2"/>
              </a:rPr>
              <a:t>definido: </a:t>
            </a:r>
            <a:r>
              <a:rPr lang="pt-BR" sz="1800" dirty="0">
                <a:sym typeface="Wingdings" pitchFamily="2" charset="2"/>
              </a:rPr>
              <a:t>autoatribuição e atribuição por outros</a:t>
            </a:r>
            <a:r>
              <a:rPr lang="pt-BR" sz="1800" dirty="0" smtClean="0">
                <a:sym typeface="Wingdings" pitchFamily="2" charset="2"/>
              </a:rPr>
              <a:t>.</a:t>
            </a:r>
            <a:endParaRPr lang="pt-BR" sz="1800" dirty="0" smtClean="0"/>
          </a:p>
          <a:p>
            <a:pPr marL="109728" indent="0" algn="just">
              <a:buNone/>
              <a:defRPr/>
            </a:pPr>
            <a:endParaRPr lang="pt-BR" sz="1800" dirty="0" smtClean="0"/>
          </a:p>
          <a:p>
            <a:pPr marL="109728" indent="0" algn="just">
              <a:buNone/>
              <a:defRPr/>
            </a:pPr>
            <a:endParaRPr lang="pt-BR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6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e </a:t>
            </a:r>
            <a:r>
              <a:rPr lang="pt-BR" sz="3000" dirty="0">
                <a:solidFill>
                  <a:schemeClr val="tx1"/>
                </a:solidFill>
              </a:rPr>
              <a:t>Identidade </a:t>
            </a:r>
            <a:r>
              <a:rPr lang="pt-BR" sz="3000" dirty="0" smtClean="0">
                <a:solidFill>
                  <a:schemeClr val="tx1"/>
                </a:solidFill>
              </a:rPr>
              <a:t>Cultural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2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46567" y="1924495"/>
            <a:ext cx="8006316" cy="290269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endParaRPr lang="en-US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Para que servem?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marL="446088" indent="0" algn="just">
              <a:buNone/>
              <a:defRPr/>
            </a:pPr>
            <a:r>
              <a:rPr lang="pt-BR" sz="1800" dirty="0" smtClean="0"/>
              <a:t>Os </a:t>
            </a:r>
            <a:r>
              <a:rPr lang="pt-BR" sz="1800" dirty="0"/>
              <a:t>marcadores sociais da diferença nos permitem analisar os diversos modos pelos quais os sujeitos sociais atuam </a:t>
            </a:r>
            <a:r>
              <a:rPr lang="pt-BR" sz="1800"/>
              <a:t>diferentemente </a:t>
            </a:r>
            <a:r>
              <a:rPr lang="pt-BR" sz="1800" smtClean="0"/>
              <a:t>em um </a:t>
            </a:r>
            <a:r>
              <a:rPr lang="pt-BR" sz="1800" dirty="0"/>
              <a:t>mesmo contexto </a:t>
            </a:r>
            <a:r>
              <a:rPr lang="pt-BR" sz="1800" dirty="0" smtClean="0"/>
              <a:t>cultural e, portanto, contribuem para compreendermos modos </a:t>
            </a:r>
            <a:r>
              <a:rPr lang="pt-BR" sz="1800" dirty="0"/>
              <a:t>específicos de vida social.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e </a:t>
            </a:r>
            <a:r>
              <a:rPr lang="pt-BR" sz="3000" dirty="0">
                <a:solidFill>
                  <a:schemeClr val="tx1"/>
                </a:solidFill>
              </a:rPr>
              <a:t>Identidade </a:t>
            </a:r>
            <a:r>
              <a:rPr lang="pt-BR" sz="3000" dirty="0" smtClean="0">
                <a:solidFill>
                  <a:schemeClr val="tx1"/>
                </a:solidFill>
              </a:rPr>
              <a:t>Cultural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0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416</Words>
  <Application>Microsoft Office PowerPoint</Application>
  <PresentationFormat>Apresentação na tela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Concourse</vt:lpstr>
      <vt:lpstr>Apresentação do PowerPoint</vt:lpstr>
      <vt:lpstr>Sociedades Complexas</vt:lpstr>
      <vt:lpstr>Sociedades Complexas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Girardi</dc:creator>
  <cp:lastModifiedBy>Usuario</cp:lastModifiedBy>
  <cp:revision>35</cp:revision>
  <dcterms:created xsi:type="dcterms:W3CDTF">2014-09-16T21:33:07Z</dcterms:created>
  <dcterms:modified xsi:type="dcterms:W3CDTF">2017-09-11T21:32:01Z</dcterms:modified>
</cp:coreProperties>
</file>