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0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8712A-A2F6-4390-9410-B300384375A5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E0CA6-9D8F-4192-9741-F0CCCE5530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163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55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740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93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006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7558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97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317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768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626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428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1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1789F-C2B2-49EC-B136-4E124CD48CD3}" type="datetimeFigureOut">
              <a:rPr lang="pt-BR" smtClean="0"/>
              <a:pPr/>
              <a:t>28/09/2018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5E1B9-322F-4679-823C-69EC9A9C85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25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310903"/>
            <a:ext cx="7772400" cy="1470025"/>
          </a:xfrm>
          <a:ln w="12700">
            <a:solidFill>
              <a:srgbClr val="0000FF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Resolução do </a:t>
            </a:r>
            <a:br>
              <a:rPr lang="pt-BR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CFC Nº 750/93 </a:t>
            </a:r>
            <a:endParaRPr lang="pt-BR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ln>
            <a:solidFill>
              <a:srgbClr val="0000FF"/>
            </a:solidFill>
          </a:ln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Atualizada pela Resolução  </a:t>
            </a:r>
            <a:br>
              <a:rPr lang="pt-B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do CFC Nº 1.282/10</a:t>
            </a:r>
            <a:endParaRPr lang="pt-BR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65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597266"/>
              </p:ext>
            </p:extLst>
          </p:nvPr>
        </p:nvGraphicFramePr>
        <p:xfrm>
          <a:off x="179512" y="1493663"/>
          <a:ext cx="8784976" cy="4599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/>
                <a:gridCol w="4320480"/>
                <a:gridCol w="3384376"/>
              </a:tblGrid>
              <a:tr h="5963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01" marR="64401" marT="0" marB="0"/>
                </a:tc>
              </a:tr>
              <a:tr h="38681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pelo Valor Original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7º Os componentes do patrimônio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devem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registrados pelos valores originais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transações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 o mundo exterior,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expressos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 presente na moeda do País,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serão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mantidos na avaliação das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variações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patrimoniais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posteriores, inclusive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quando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configurarem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agregações ou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decomposições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interior da ENTIDADE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Parágrafo único – Do Princípio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 VALOR ORIGINAL resulta: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7º O Princípio do Registro pelo Valor Original determina que os componentes do patrimônio devem ser inicialmente registrados pelos valores originais das transações, expressos em moeda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nacional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1º As seguintes bases de mensuração devem ser utilizadas em graus distintos e combinadas, ao longo do tempo, de diferentes formas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01" marR="644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4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507266"/>
              </p:ext>
            </p:extLst>
          </p:nvPr>
        </p:nvGraphicFramePr>
        <p:xfrm>
          <a:off x="179512" y="2060848"/>
          <a:ext cx="8568952" cy="4212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2328"/>
                <a:gridCol w="3708200"/>
                <a:gridCol w="3808424"/>
              </a:tblGrid>
              <a:tr h="6954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</a:tr>
              <a:tr h="3481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pelo Valor Original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a avaliação dos componentes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patrimoniais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deve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 feita com base nos valores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entrada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considerando-se como tais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resultantes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consenso com os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agentes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externos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 da imposição destes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Custo histórico. Os ativos são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registrados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valores pagos ou a serem pagos em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caixa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equivalentes de caixa ou pelo valor justo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recursos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 são entregues para adquiri-los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 aquisição. Os passivos são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registrados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valores dos recursos que foram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recebidos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troca da obrigação ou, em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algumas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circunstâncias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pelos valores em caixa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equivalentes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caixa, os quais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serão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necessários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liquidar o passivo no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curso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normal das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operações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14450" y="1357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39552" y="126876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Continuação  do Princípio Registro pelo Valor Original... 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36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608048"/>
              </p:ext>
            </p:extLst>
          </p:nvPr>
        </p:nvGraphicFramePr>
        <p:xfrm>
          <a:off x="251520" y="1863432"/>
          <a:ext cx="8496944" cy="4373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3486"/>
                <a:gridCol w="3788839"/>
                <a:gridCol w="3444619"/>
              </a:tblGrid>
              <a:tr h="1193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</a:tr>
              <a:tr h="3127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pelo </a:t>
                      </a:r>
                      <a:endParaRPr lang="pt-BR" sz="2000" dirty="0" smtClean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 </a:t>
                      </a:r>
                      <a:r>
                        <a:rPr lang="pt-BR" sz="20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Original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uma vez integrado no patrimônio, o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bem,</a:t>
                      </a:r>
                      <a:r>
                        <a:rPr lang="pt-BR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direito </a:t>
                      </a: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 obrigação não poderão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ter</a:t>
                      </a:r>
                      <a:r>
                        <a:rPr lang="pt-BR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alterados </a:t>
                      </a: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seus valores intrínsecos, admitindo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se,</a:t>
                      </a:r>
                      <a:r>
                        <a:rPr lang="pt-BR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tão-somente</a:t>
                      </a: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sua decomposição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pt-BR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elementos </a:t>
                      </a: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e/ou sua agregação, parcial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pt-BR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integral</a:t>
                      </a: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a outros elementos patrimoniais</a:t>
                      </a:r>
                      <a:r>
                        <a:rPr lang="pt-BR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pt-BR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pt-BR" sz="2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r>
                        <a:rPr lang="pt-BR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Variação do custo histórico. Uma </a:t>
                      </a:r>
                      <a:r>
                        <a:rPr lang="pt-BR" sz="2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vez</a:t>
                      </a:r>
                      <a:r>
                        <a:rPr lang="pt-BR" sz="20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integrado ao</a:t>
                      </a:r>
                      <a:r>
                        <a:rPr lang="pt-BR" sz="20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</a:t>
                      </a:r>
                      <a:r>
                        <a:rPr lang="pt-BR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os componentes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patrimoniais, ativos e passivos, podem </a:t>
                      </a:r>
                      <a:r>
                        <a:rPr lang="pt-BR" sz="2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sofrer</a:t>
                      </a:r>
                      <a:r>
                        <a:rPr lang="pt-BR" sz="20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variações</a:t>
                      </a:r>
                      <a:r>
                        <a:rPr lang="pt-BR" sz="20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decorrentes </a:t>
                      </a:r>
                      <a:r>
                        <a:rPr lang="pt-BR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</a:t>
                      </a:r>
                      <a:r>
                        <a:rPr lang="pt-BR" sz="2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seguintes</a:t>
                      </a:r>
                      <a:r>
                        <a:rPr lang="pt-BR" sz="20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fatores: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084" marR="67084" marT="0" marB="0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508434" y="1215359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Continuação  do Princípio Registro pelo Valor Original... </a:t>
            </a:r>
          </a:p>
        </p:txBody>
      </p:sp>
    </p:spTree>
    <p:extLst>
      <p:ext uri="{BB962C8B-B14F-4D97-AF65-F5344CB8AC3E}">
        <p14:creationId xmlns:p14="http://schemas.microsoft.com/office/powerpoint/2010/main" val="207648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197384"/>
              </p:ext>
            </p:extLst>
          </p:nvPr>
        </p:nvGraphicFramePr>
        <p:xfrm>
          <a:off x="323528" y="1809410"/>
          <a:ext cx="8208911" cy="47879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3944954"/>
                <a:gridCol w="3327853"/>
              </a:tblGrid>
              <a:tr h="696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723" marR="44723" marT="0" marB="0"/>
                </a:tc>
              </a:tr>
              <a:tr h="4056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pelo Valor Original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o valor original será mantido enquanto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componente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permanecer como parte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patrimônio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inclusive quando da saída deste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 – os Princípios da ATUALIZAÇÃO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MONETÁRIA e do REGISTRO PELO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ORIGINAL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são compatíveis entre si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complementares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dado que o primeiro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apenas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atualiza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mantém atualizado o valor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entrada;</a:t>
                      </a: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– o uso da moeda do País na tradução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componentes patrimoniais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constitui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imperativo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homogeneização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quantitativa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mesmos.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Custo corrente. Os ativos são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reconhecidos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valores em caixa ou equivalentes de caixa,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 quais teriam de ser pagos se esses ativos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ativos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equivalentes fossem adquiridos na data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período das demonstrações contábeis. 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passivos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são reconhecidos pelos valores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caixa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 equivalentes de caixa, não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descontados,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 seriam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necessários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liquidar 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obrigação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data ou no período das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demonstrações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contábeis;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723" marR="44723" marT="0" marB="0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11560" y="1187460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dirty="0">
                <a:solidFill>
                  <a:srgbClr val="FF0000"/>
                </a:solidFill>
              </a:rPr>
              <a:t>Continuação  do Princípio Registro pelo Valor Original... </a:t>
            </a:r>
          </a:p>
        </p:txBody>
      </p:sp>
    </p:spTree>
    <p:extLst>
      <p:ext uri="{BB962C8B-B14F-4D97-AF65-F5344CB8AC3E}">
        <p14:creationId xmlns:p14="http://schemas.microsoft.com/office/powerpoint/2010/main" val="47134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681285"/>
              </p:ext>
            </p:extLst>
          </p:nvPr>
        </p:nvGraphicFramePr>
        <p:xfrm>
          <a:off x="251520" y="1851836"/>
          <a:ext cx="8568951" cy="4673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/>
                <a:gridCol w="1368152"/>
                <a:gridCol w="6120679"/>
              </a:tblGrid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105" marR="5310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750/93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105" marR="5310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105" marR="53105" marT="0" marB="0"/>
                </a:tc>
              </a:tr>
              <a:tr h="388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pelo Valor Original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105" marR="5310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105" marR="5310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b) Valor realizável. Os ativos são mantidos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valores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 caixa ou equivalentes de caixa,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quais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poderiam ser obtidos pela venda em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uma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forma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ordenada. Os passivos são mantidos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valores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 caixa e equivalentes de caixa, não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descontados, que se espera seriam pagos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liquidar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 correspondentes obrigações no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curso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normal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 operações da Entidade;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c) Valor presente. Os ativos são mantidos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presente, descontado do fluxo futuro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entrada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líquida de caixa que se espera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seja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gerado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 item no curso normal das operações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 Entidade. Os passivos são mantidos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presente, descontado do fluxo futuro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saída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líquida de caixa que se espera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seja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necessário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liquidar o passivo no curso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normal das operações da Entidade;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105" marR="53105" marT="0" marB="0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523853" y="1259468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dirty="0">
                <a:solidFill>
                  <a:srgbClr val="FF0000"/>
                </a:solidFill>
              </a:rPr>
              <a:t>Continuação  do Princípio Registro pelo Valor Original... </a:t>
            </a:r>
          </a:p>
        </p:txBody>
      </p:sp>
    </p:spTree>
    <p:extLst>
      <p:ext uri="{BB962C8B-B14F-4D97-AF65-F5344CB8AC3E}">
        <p14:creationId xmlns:p14="http://schemas.microsoft.com/office/powerpoint/2010/main" val="206385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985907"/>
              </p:ext>
            </p:extLst>
          </p:nvPr>
        </p:nvGraphicFramePr>
        <p:xfrm>
          <a:off x="467544" y="1916832"/>
          <a:ext cx="7848872" cy="43571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/>
                <a:gridCol w="2304256"/>
                <a:gridCol w="4464496"/>
              </a:tblGrid>
              <a:tr h="876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71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</a:t>
                      </a: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 </a:t>
                      </a: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 </a:t>
                      </a: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Original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Valor justo. É o valor pelo qual um ativo pode ser trocado, ou um passivo liquidado, entre partes conhecedoras, dispostas a isso, em uma transação sem favorecimentos; 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e) Atualização monetária. Os efeitos da alteração do poder aquisitivo da moeda nacional devem ser reconhecidos nos registros contábeis mediante o ajustamento da expressão formal dos valores dos componentes patrimoniais.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899592" y="1259468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dirty="0">
                <a:solidFill>
                  <a:srgbClr val="FF0000"/>
                </a:solidFill>
              </a:rPr>
              <a:t>Continuação  do Princípio Registro pelo Valor Original... </a:t>
            </a:r>
          </a:p>
        </p:txBody>
      </p:sp>
    </p:spTree>
    <p:extLst>
      <p:ext uri="{BB962C8B-B14F-4D97-AF65-F5344CB8AC3E}">
        <p14:creationId xmlns:p14="http://schemas.microsoft.com/office/powerpoint/2010/main" val="405723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169012"/>
              </p:ext>
            </p:extLst>
          </p:nvPr>
        </p:nvGraphicFramePr>
        <p:xfrm>
          <a:off x="323528" y="1700808"/>
          <a:ext cx="8424936" cy="504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  <a:gridCol w="1224136"/>
                <a:gridCol w="6192688"/>
              </a:tblGrid>
              <a:tr h="8669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93" marR="63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93" marR="63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93" marR="63593" marT="0" marB="0"/>
                </a:tc>
              </a:tr>
              <a:tr h="4173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pelo Valor Original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93" marR="63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93" marR="635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2º São resultantes da adoção da </a:t>
                      </a:r>
                      <a:r>
                        <a:rPr lang="pt-BR" sz="1600" u="sng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atualização</a:t>
                      </a:r>
                      <a:r>
                        <a:rPr lang="pt-BR" sz="1600" u="sng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u="sng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monetária: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a moeda, embora aceita universalmente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medida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valor, não representa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unidade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constante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 termos do poder aquisitivo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– para que a avaliação do patrimônio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possa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manter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 valores das transações originais,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é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necessário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atualizar sua expressão formal em moeda nacional, a fim de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permaneçam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substantivamente corretos os valores dos componentes patrimoniais e, por consequência, 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Patrimônio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Líquido;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 – a atualização monetária não representa nova avaliação, mas tão somente o ajustamento dos valores originais para determinada data, mediante a aplicação de indexadores ou outros elementos aptos a traduzir a variação do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poder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aquisitivo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 moeda nacional em um dado período.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93" marR="63593" marT="0" marB="0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11560" y="118746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dirty="0">
                <a:solidFill>
                  <a:srgbClr val="FF0000"/>
                </a:solidFill>
              </a:rPr>
              <a:t>Continuação  do Princípio Registro pelo Valor Original... </a:t>
            </a:r>
          </a:p>
        </p:txBody>
      </p:sp>
    </p:spTree>
    <p:extLst>
      <p:ext uri="{BB962C8B-B14F-4D97-AF65-F5344CB8AC3E}">
        <p14:creationId xmlns:p14="http://schemas.microsoft.com/office/powerpoint/2010/main" val="358948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298721"/>
              </p:ext>
            </p:extLst>
          </p:nvPr>
        </p:nvGraphicFramePr>
        <p:xfrm>
          <a:off x="251520" y="1844824"/>
          <a:ext cx="8784976" cy="4536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6317"/>
                <a:gridCol w="6182515"/>
                <a:gridCol w="1296144"/>
              </a:tblGrid>
              <a:tr h="1720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</a:tr>
              <a:tr h="2815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 da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Atualização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Monetária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8º Os efeitos da alteração do poder aquisitivo da moeda nacional devem ser reconhecidos nos registros contábeis através do ajustamento da expressão formal dos valores dos componentes patrimoniais.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Parágrafo único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São resultantes da adoção do Princípio da ATUALIZAÇÃO MONETÁRIA: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– a moeda, embora aceita universalmente como medida de valor, não representa unidade constante em termos do poder aquisitivo;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(Revogado pela Resolução CFC nº. 1.282/10)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956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191193"/>
              </p:ext>
            </p:extLst>
          </p:nvPr>
        </p:nvGraphicFramePr>
        <p:xfrm>
          <a:off x="107504" y="1450553"/>
          <a:ext cx="8784976" cy="5002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6317"/>
                <a:gridCol w="6182515"/>
                <a:gridCol w="1296144"/>
              </a:tblGrid>
              <a:tr h="15192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</a:tr>
              <a:tr h="32333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 da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Atualização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Monetária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para que a avaliação do patrimônio possa manter os valores das transações originais (art. 7º), é necessário atualizar sua expressão formal em moeda nacional, a fim de que permaneçam substantivamente corretos os valores dos componentes patrimoniais e, por consequência, o do patrimônio líquido;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 – a atualização monetária não representa nova avaliação, mas, tão-somente, o ajustamento dos valores originais para determinada data, mediante a aplicação de indexadores, ou outros elementos aptos a traduzir a variação do poder aquisitivo da moeda nacional em um dado período.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(Revogado pela Resolução CFC nº. 1.282/10)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310" marR="5831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19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283830"/>
              </p:ext>
            </p:extLst>
          </p:nvPr>
        </p:nvGraphicFramePr>
        <p:xfrm>
          <a:off x="179512" y="1305769"/>
          <a:ext cx="8784978" cy="5435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5256584"/>
                <a:gridCol w="2592290"/>
              </a:tblGrid>
              <a:tr h="894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8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Competência</a:t>
                      </a:r>
                      <a:endParaRPr lang="pt-BR" sz="16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wordArtVert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9º As receitas e as despesas devem ser incluídas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 apuração do resultado do período em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ocorrerem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sempre simultaneamente quando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correlacionarem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independentemente de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recebimento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pagamento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1º O Princípio da COMPETÊNCIA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determina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quando as alterações no ativo ou no passivo resultam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 aumento ou diminuição no patrimônio líquido,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estabelecendo diretrizes para classificação das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mutações patrimoniais, resultantes da observância do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 da OPORTUNIDADE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2º O reconhecimento simultâneo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 receitas 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despesas, quando correlatas, é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consequência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natural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respeito ao período em que ocorrer sua geração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9º O Princípio da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Competência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determina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efeitos das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transações 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eventos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sejam reconhecidos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períodos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que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referem,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independentemente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recebimento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pagamento.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9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377608"/>
              </p:ext>
            </p:extLst>
          </p:nvPr>
        </p:nvGraphicFramePr>
        <p:xfrm>
          <a:off x="251520" y="1340768"/>
          <a:ext cx="8568953" cy="5370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3456384"/>
                <a:gridCol w="3384377"/>
              </a:tblGrid>
              <a:tr h="1091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35" marR="643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35" marR="643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35" marR="64335" marT="0" marB="0"/>
                </a:tc>
              </a:tr>
              <a:tr h="42792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Denominação, Princípios e Enumerações</a:t>
                      </a:r>
                      <a:endParaRPr lang="pt-BR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35" marR="643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Princípios Fundamentais de Contabilidade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(PFC)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lvl="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Entidade;</a:t>
                      </a:r>
                      <a:endParaRPr lang="pt-BR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Continuidade</a:t>
                      </a: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Oportunidade</a:t>
                      </a: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pelo</a:t>
                      </a:r>
                      <a:r>
                        <a:rPr lang="pt-BR" sz="1400" cap="all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 </a:t>
                      </a: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Original;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Atualização </a:t>
                      </a:r>
                      <a:r>
                        <a:rPr lang="pt-BR" sz="1400" cap="all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Monetária</a:t>
                      </a:r>
                      <a:r>
                        <a:rPr lang="pt-BR" sz="1400" cap="all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endParaRPr lang="pt-BR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Competência</a:t>
                      </a: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Prudência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</a:t>
                      </a:r>
                      <a:endParaRPr lang="pt-B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35" marR="643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Princípios de </a:t>
                      </a:r>
                      <a:r>
                        <a:rPr lang="pt-BR" sz="14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</a:t>
                      </a:r>
                      <a:endParaRPr lang="pt-BR" sz="1400" u="sng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(PC)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lvl="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Entidade;</a:t>
                      </a:r>
                      <a:endParaRPr lang="pt-BR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Continuidade</a:t>
                      </a: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Oportunidade</a:t>
                      </a: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</a:t>
                      </a: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pelo Valor Original;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pt-BR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pt-BR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Revogada pela Resolução CFC nº 1.282/10)</a:t>
                      </a: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Competência</a:t>
                      </a: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pt-BR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pt-BR" sz="14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Prudência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35" marR="643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92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923854"/>
              </p:ext>
            </p:extLst>
          </p:nvPr>
        </p:nvGraphicFramePr>
        <p:xfrm>
          <a:off x="107504" y="1772816"/>
          <a:ext cx="8856984" cy="4968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7973"/>
                <a:gridCol w="5454755"/>
                <a:gridCol w="2304256"/>
              </a:tblGrid>
              <a:tr h="1634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338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Competência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wordArtVert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3º As receitas consideram-se realizadas: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– nas transações com terceiros, quando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estes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efetuarem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 pagamento ou assumirem compromisso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firme de efetivá-lo, quer pela investidura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propriedade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bens anteriormente pertencentes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quer pela fruição de serviços por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prestados;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– quando da extinção, parcial ou total, de um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passivo, qualquer que seja o motivo, sem 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desaparecimento concomitante de um ativo de valor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igual ou maior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Parágrafo único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O Princípio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Competência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pressupõe 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simultaneidade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 confrontação de receitas 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despesas correlatas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23528" y="1187460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Continuação  do </a:t>
            </a:r>
            <a:r>
              <a:rPr lang="pt-BR" dirty="0" smtClean="0">
                <a:solidFill>
                  <a:srgbClr val="FF0000"/>
                </a:solidFill>
              </a:rPr>
              <a:t>Princípio da Competência...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220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742314"/>
              </p:ext>
            </p:extLst>
          </p:nvPr>
        </p:nvGraphicFramePr>
        <p:xfrm>
          <a:off x="323528" y="1717825"/>
          <a:ext cx="8568952" cy="5023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  <a:gridCol w="5328592"/>
                <a:gridCol w="2232248"/>
              </a:tblGrid>
              <a:tr h="878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42" marR="587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42" marR="587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42" marR="58742" marT="0" marB="0"/>
                </a:tc>
              </a:tr>
              <a:tr h="3647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Competência</a:t>
                      </a:r>
                      <a:endParaRPr lang="pt-BR" sz="16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42" marR="58742" marT="0" marB="0" vert="wordArtVert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pela geração natural de novos ativos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independentemente da intervenção de terceiros;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 – no recebimento efetivo de doações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subvenções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pt-BR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</a:t>
                      </a:r>
                      <a:r>
                        <a:rPr lang="pt-BR" sz="16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4º Consideram-se incorridas as despesas: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– quando deixar de existir o correspondente valor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ativo, por transferência de sua propriedade para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terceiro;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– pela diminuição ou extinção do valor econômico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um ativo;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 – pelo surgimento de um passivo, sem 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correspondente ativo.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42" marR="587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42" marR="58742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19263" y="15970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67544" y="11874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Continuação  do Princípio da Competência...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093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200314"/>
              </p:ext>
            </p:extLst>
          </p:nvPr>
        </p:nvGraphicFramePr>
        <p:xfrm>
          <a:off x="179512" y="1556792"/>
          <a:ext cx="8784976" cy="4847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/>
                <a:gridCol w="4262379"/>
                <a:gridCol w="3442477"/>
              </a:tblGrid>
              <a:tr h="927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13" marR="68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13" marR="68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13" marR="68113" marT="0" marB="0"/>
                </a:tc>
              </a:tr>
              <a:tr h="37526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i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Prudência</a:t>
                      </a:r>
                      <a:endParaRPr lang="pt-BR" sz="1600" i="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13" marR="68113" marT="0" marB="0" vert="wordArtVert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10. O Princípio da PRUDÊNCIA determina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adoção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menor valor para os componentes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ATIVO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do maior para os do PASSIVO, sempre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apresentem alternativas igualmente válidas para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quantificação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 mutações patrimoniais que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alterem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 líquido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1º O Princípio da PRUDÊNCIA impõe a escolha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hipótese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que resulte menor patrimônio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líquido,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quando se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apresentarem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opções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igualmente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aceitáveis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diante dos demais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Fundamentais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Contabilidade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113" marR="68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10. O Princípio da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PRUDÊNCIA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determina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adoção do menor valor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componentes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ATIVO e do maior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os do PASSIVO, sempre que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apresentem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alternativas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igualmente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válidas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a quantificação das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mutações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patrimoniais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 alterem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líquido.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113" marR="681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88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611041"/>
              </p:ext>
            </p:extLst>
          </p:nvPr>
        </p:nvGraphicFramePr>
        <p:xfrm>
          <a:off x="107504" y="1890735"/>
          <a:ext cx="8784977" cy="4562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  <a:gridCol w="4334387"/>
                <a:gridCol w="3442478"/>
              </a:tblGrid>
              <a:tr h="887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770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Prudência</a:t>
                      </a: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wordArtVert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2º Observado o disposto no art. 7º, o Princípio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PRUDÊNCIA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somente se aplica às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mutações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posteriores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constituindo-se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ordenamento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indispensável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 correta aplicação do Princípio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COMPETÊNCIA.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§ 3º A aplicação do Princípio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PRUDÊNCIA ganha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ênfase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quando, para definição dos valores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relativos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variações patrimoniais, devem ser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feitas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estimativas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 envolvem incertezas de grau variável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Parágrafo único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O Princípio da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Prudência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pressupõe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 emprego de certo grau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precaução no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exercício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julgamentos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necessários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às estimativas em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certas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condições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incerteza, no sentido de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ativos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receitas não sejam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superestimados e que passivos 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despesas não sejam subestimados,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atribuindo maior confiabilidade ao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processo de mensuração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apresentação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componentes patrimoniais.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23528" y="126876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Continuação  do Princípio </a:t>
            </a:r>
            <a:r>
              <a:rPr lang="pt-BR" dirty="0" smtClean="0">
                <a:solidFill>
                  <a:srgbClr val="FF0000"/>
                </a:solidFill>
              </a:rPr>
              <a:t>da Prudência...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716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579405"/>
              </p:ext>
            </p:extLst>
          </p:nvPr>
        </p:nvGraphicFramePr>
        <p:xfrm>
          <a:off x="251520" y="2194301"/>
          <a:ext cx="8280919" cy="3682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1363"/>
                <a:gridCol w="3804598"/>
                <a:gridCol w="3244958"/>
              </a:tblGrid>
              <a:tr h="902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697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Prudência</a:t>
                      </a:r>
                      <a:endParaRPr lang="pt-BR" sz="16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wordArtVert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11. A inobservância dos Princípios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Fundamentais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 constitui infração nas alíneas “c”, “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d”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“e” do art. 27 do Decreto-Lei n.º 9.295, de 27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maio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1946 e, quando aplicável, ao Código de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Ética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Profissional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Contabilista.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11. A inobservância dos Princípios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constitui infração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alíneas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“c”, “d” e “e” do art. 27 do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Decreto-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Lei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n.º 9.295, de 27 de maio de 1946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e,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quando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aplicável, ao Código de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Ética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Profissional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Contabilista.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539552" y="1259468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Continuação  do Princípio da Prudência...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39552" y="6309320"/>
            <a:ext cx="6048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fonte: Elias Cruz -Toque </a:t>
            </a: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Mestre- www.editoraferreira.com.br</a:t>
            </a:r>
            <a:endParaRPr lang="pt-B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17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541980"/>
              </p:ext>
            </p:extLst>
          </p:nvPr>
        </p:nvGraphicFramePr>
        <p:xfrm>
          <a:off x="179512" y="1484784"/>
          <a:ext cx="8640958" cy="4824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59"/>
                <a:gridCol w="3676725"/>
                <a:gridCol w="3524074"/>
              </a:tblGrid>
              <a:tr h="669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</a:t>
                      </a:r>
                      <a:r>
                        <a:rPr lang="pt-BR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</a:t>
                      </a:r>
                      <a:r>
                        <a:rPr lang="pt-BR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54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Princípios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e da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Observância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1º Constituem </a:t>
                      </a:r>
                      <a:r>
                        <a:rPr lang="pt-BR" sz="1400" u="sng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Princípios Fundamentais</a:t>
                      </a:r>
                      <a:r>
                        <a:rPr lang="pt-BR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4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</a:t>
                      </a:r>
                      <a:r>
                        <a:rPr lang="pt-BR" sz="1400" u="sng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</a:t>
                      </a:r>
                      <a:r>
                        <a:rPr lang="pt-BR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(PFC) </a:t>
                      </a: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 enunciados por esta resolução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§1º A observância dos Princípios Fundamentais de Contabilidade é obrigatória no exercício da profissão e constitui condição de legitimidade das Normas Brasileiras de Contabilidade (NBC).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§2ºNa aplicação dos Princípios Fundamentais de Contabilidade há situações concretas e a essência das transações deve prevalecer sobre seus aspectos formais</a:t>
                      </a:r>
                      <a:r>
                        <a:rPr lang="pt-BR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1º Constituem </a:t>
                      </a:r>
                      <a:r>
                        <a:rPr lang="pt-BR" sz="1400" u="sng" cap="all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Princípios</a:t>
                      </a:r>
                      <a:r>
                        <a:rPr lang="pt-BR" sz="1400" u="sng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de </a:t>
                      </a:r>
                      <a:r>
                        <a:rPr lang="pt-BR" sz="1400" u="sng" cap="all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</a:t>
                      </a:r>
                      <a:r>
                        <a:rPr lang="pt-BR" sz="1400" u="sng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pt-BR" sz="1400" u="sng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PC</a:t>
                      </a:r>
                      <a:r>
                        <a:rPr lang="pt-BR" sz="1400" u="sng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pt-BR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os enunciados por esta resolução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§1º A observância dos Princípios de Contabilidade é obrigatória no exercício da profissão e constitui condição de legitimidade das Normas Brasileiras de Contabilidade (NBC).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§2ºNa aplicação dos Princípios de Contabilidade há situações concretas e a essência das transações deve prevalecer sobre seus aspectos formais.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66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882336"/>
              </p:ext>
            </p:extLst>
          </p:nvPr>
        </p:nvGraphicFramePr>
        <p:xfrm>
          <a:off x="179512" y="1340768"/>
          <a:ext cx="8712967" cy="5258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417"/>
                <a:gridCol w="3471019"/>
                <a:gridCol w="3683531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94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Conceituação,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Amplitude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2º Os Princípios Fundamentais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representam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essência das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doutrinas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teorias relativas à Ciência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consoante o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entendimento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predominante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nos universos científico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profissional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nosso País. Concernem,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pois,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 no seu sentido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mais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amplo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ciência social, cujo objeto é o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entidades.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2º Os Princípios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representam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essência das doutrinas e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teorias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relativas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 Ciência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consoante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entendimento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predominante nos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universos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científico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profissional de nosso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País.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Concernem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pois,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 seu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sentido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mais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amplo de ciência social, cujo objeto é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 entidades.</a:t>
                      </a:r>
                      <a:endParaRPr lang="pt-BR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25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394099"/>
              </p:ext>
            </p:extLst>
          </p:nvPr>
        </p:nvGraphicFramePr>
        <p:xfrm>
          <a:off x="179512" y="1519401"/>
          <a:ext cx="8712968" cy="4861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8506"/>
                <a:gridCol w="3790046"/>
                <a:gridCol w="3744416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989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 da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4º O Princípio da ENTIDADE reconhece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como objeto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Contabilidade 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afirma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autonomia patrimonial,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necessidade 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diferenciação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um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particular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 universo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existentes,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independentemente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pertencer a uma pessoa, um conjunto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pessoas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uma sociedade ou instituição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qualquer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natureza ou finalidade, com ou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sem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lucrativos. Por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consequência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nesta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acepção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o Patrimônio não se confunde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aqueles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seus sócios ou proprietários,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caso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sociedade ou instituição.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4º O Princípio da ENTIDADE reconhece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como objeto da Contabilidade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afirma 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autonomia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patrimonial, 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necessidade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diferenciação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um Patrimônio particular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universo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existentes,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independentemente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pertencer a uma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pessoa,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um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conjunto de pessoas, uma sociedade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instituição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qualquer natureza ou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finalidade,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 sem fins lucrativos. Por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consequência,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nesta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acepção, o Patrimônio não se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confunde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aqueles dos seus sócios ou proprietários,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caso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sociedade ou instituição.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45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81829"/>
              </p:ext>
            </p:extLst>
          </p:nvPr>
        </p:nvGraphicFramePr>
        <p:xfrm>
          <a:off x="323528" y="1628800"/>
          <a:ext cx="8280920" cy="38155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28"/>
                <a:gridCol w="3686115"/>
                <a:gridCol w="3442677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5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 da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Parágrafo </a:t>
                      </a:r>
                      <a:r>
                        <a:rPr lang="pt-BR" sz="18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único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O PATRIMÔNIO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pertence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ENTIDADE, mas a recíproca não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é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verdadeira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A soma ou agregação contábil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patrimônios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autônomos não resulta em nova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ENTIDADE, mas numa unidade de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natureza</a:t>
                      </a:r>
                      <a:r>
                        <a:rPr lang="pt-BR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econômico-contábil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u="sng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Parágrafo </a:t>
                      </a:r>
                      <a:r>
                        <a:rPr lang="pt-BR" sz="1800" u="sng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único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O PATRIMÔNIO pertence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mas a recíproca não é verdadeira. A soma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agregação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contábil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patrimônios </a:t>
                      </a: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autônomos não resulta em nova ENTIDADE, mas numa unidade de natureza econômico-contábil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827584" y="109338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Continuação do Princípio da Entidade...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700599"/>
              </p:ext>
            </p:extLst>
          </p:nvPr>
        </p:nvGraphicFramePr>
        <p:xfrm>
          <a:off x="107504" y="1268760"/>
          <a:ext cx="8928994" cy="5462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69"/>
                <a:gridCol w="5184576"/>
                <a:gridCol w="2232249"/>
              </a:tblGrid>
              <a:tr h="9367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09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 </a:t>
                      </a:r>
                      <a:endParaRPr lang="pt-BR" sz="1600" dirty="0" smtClean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endParaRPr lang="pt-BR" sz="16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Continuidade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5º A CONTINUIDADE ou não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bem como sua vida definida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provável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devem ser consideradas quando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classificação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avaliação das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mutações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patrimoniais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quantitativas e qualitativas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</a:t>
                      </a:r>
                      <a:r>
                        <a:rPr lang="pt-BR" sz="16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1º A CONTINUIDADE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influencia 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econômico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ativos e, em muitos casos,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 o vencimento dos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passivos,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especialmente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quando a extinção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ENTIDADE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 prazo determinado,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previsto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previsível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§ </a:t>
                      </a:r>
                      <a:r>
                        <a:rPr lang="pt-BR" sz="16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2º A observância do Princípio </a:t>
                      </a:r>
                      <a:r>
                        <a:rPr lang="pt-BR" sz="16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u="sng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CONTINUIDADE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é indispensável à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correta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aplicação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Princípio da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COMPETÊNCIA,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efeito de se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relacionar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diretamente à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quantificação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 componentes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patrimoniais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 formação do resultado, e de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constituir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dado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importante para aferir 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capacidade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futura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geração de resultado.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5º O Princípio da Continuidade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pressupõe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Entidade continuará em operação no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futuro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portanto,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mensuração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apresentação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componentes do patrimônio levam em conta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circunstância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78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883180"/>
              </p:ext>
            </p:extLst>
          </p:nvPr>
        </p:nvGraphicFramePr>
        <p:xfrm>
          <a:off x="179512" y="1340768"/>
          <a:ext cx="8784975" cy="521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3557683"/>
                <a:gridCol w="3499100"/>
              </a:tblGrid>
              <a:tr h="687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8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Oportunidade</a:t>
                      </a:r>
                      <a:endParaRPr lang="pt-BR" sz="16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6º O Princípio da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OPORTUNIDADE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refere-se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simultaneamente, à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tempestividade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 integridade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 patrimônio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suas mutações, determinando que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seja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feito de imediato e com 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extensão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correta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independentemente das causas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originaram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Parágrafo único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Como resultado da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observância do Princípio da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OPORTUNIDADE: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6º O Princípio da Oportunidade refere-se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processo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mensuração e apresentação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dos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componentes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patrimoniais para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produzir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informações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íntegras e tempestivas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u="sng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Parágrafo único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A falta de integridade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tempestividade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 produção e na divulgação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informação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contábil pode ocasionar a perda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relevância, por isso é necessário ponderar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relação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entre a oportunidade e a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confiabilidade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 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informação.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10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355448"/>
              </p:ext>
            </p:extLst>
          </p:nvPr>
        </p:nvGraphicFramePr>
        <p:xfrm>
          <a:off x="179512" y="1527017"/>
          <a:ext cx="8640960" cy="5286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/>
                <a:gridCol w="4536504"/>
                <a:gridCol w="2304256"/>
              </a:tblGrid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Assunto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750/93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(antes)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nº750/93 alterada pela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Resolução nº 1282/10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(depois)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6852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Princípio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Oportunidade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desde que tecnicamente estimável,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 variações patrimoniais deve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feito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mesmo na hipótese de somente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existir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razoável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certeza de sua ocorrência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– o registro compreende os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elementos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quantitativos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qualitativos, contemplando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 aspectos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físicos e monetários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 – o registro deve ensejar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reconhecimento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universal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 variações ocorridas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 ENTIDADE, em um período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tempo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determinado, base necessária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gerar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informações úteis ao processo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decisório</a:t>
                      </a:r>
                      <a:r>
                        <a:rPr lang="pt-BR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 </a:t>
                      </a: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gestão.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69396" y="1124744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Continuação do princípio da Oportunidade...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55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2497</Words>
  <Application>Microsoft Office PowerPoint</Application>
  <PresentationFormat>Apresentação na tela (4:3)</PresentationFormat>
  <Paragraphs>512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Tema do Office</vt:lpstr>
      <vt:lpstr>Resolução do     CFC Nº 750/93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Resolução do     CFC Nº 750/93</dc:title>
  <dc:creator>User</dc:creator>
  <cp:lastModifiedBy>Denise</cp:lastModifiedBy>
  <cp:revision>34</cp:revision>
  <dcterms:created xsi:type="dcterms:W3CDTF">2013-05-06T16:45:04Z</dcterms:created>
  <dcterms:modified xsi:type="dcterms:W3CDTF">2018-09-28T03:08:54Z</dcterms:modified>
</cp:coreProperties>
</file>