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71" r:id="rId8"/>
    <p:sldId id="264" r:id="rId9"/>
    <p:sldId id="265" r:id="rId10"/>
    <p:sldId id="303" r:id="rId11"/>
    <p:sldId id="304" r:id="rId12"/>
    <p:sldId id="305" r:id="rId13"/>
    <p:sldId id="306" r:id="rId14"/>
    <p:sldId id="307" r:id="rId15"/>
    <p:sldId id="272" r:id="rId16"/>
    <p:sldId id="273" r:id="rId17"/>
    <p:sldId id="274" r:id="rId18"/>
    <p:sldId id="281" r:id="rId19"/>
    <p:sldId id="280" r:id="rId20"/>
    <p:sldId id="282" r:id="rId21"/>
    <p:sldId id="284" r:id="rId22"/>
    <p:sldId id="285" r:id="rId23"/>
    <p:sldId id="286" r:id="rId24"/>
    <p:sldId id="290" r:id="rId25"/>
    <p:sldId id="313" r:id="rId26"/>
    <p:sldId id="308" r:id="rId27"/>
    <p:sldId id="309" r:id="rId28"/>
    <p:sldId id="310" r:id="rId29"/>
    <p:sldId id="312" r:id="rId30"/>
    <p:sldId id="291" r:id="rId31"/>
    <p:sldId id="292" r:id="rId32"/>
    <p:sldId id="293" r:id="rId33"/>
    <p:sldId id="298" r:id="rId34"/>
    <p:sldId id="299" r:id="rId35"/>
    <p:sldId id="314" r:id="rId36"/>
    <p:sldId id="295" r:id="rId37"/>
    <p:sldId id="300" r:id="rId38"/>
    <p:sldId id="301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130" d="100"/>
          <a:sy n="130" d="100"/>
        </p:scale>
        <p:origin x="-107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39FA1-5053-4F7F-9264-9C23C9B07846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A17DE6E-6589-4991-9010-9628DE712393}">
      <dgm:prSet phldrT="[Texto]" custT="1"/>
      <dgm:spPr/>
      <dgm:t>
        <a:bodyPr/>
        <a:lstStyle/>
        <a:p>
          <a:r>
            <a:rPr lang="pt-BR" sz="2800" dirty="0" smtClean="0">
              <a:latin typeface="Arial" panose="020B0604020202020204" pitchFamily="34" charset="0"/>
              <a:cs typeface="Arial" panose="020B0604020202020204" pitchFamily="34" charset="0"/>
            </a:rPr>
            <a:t>Grandes organizações </a:t>
          </a:r>
          <a:r>
            <a:rPr lang="pt-BR" sz="2800" dirty="0" smtClean="0">
              <a:latin typeface="Arial" panose="020B0604020202020204" pitchFamily="34" charset="0"/>
              <a:cs typeface="Arial" panose="020B0604020202020204" pitchFamily="34" charset="0"/>
            </a:rPr>
            <a:t>monopolistas.</a:t>
          </a:r>
          <a:endParaRPr lang="pt-B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0F263-9CDD-46E1-BFC5-3E6BCDF172A1}" type="parTrans" cxnId="{5112E33F-3D62-4BB9-82FD-C2844038B7F1}">
      <dgm:prSet/>
      <dgm:spPr/>
      <dgm:t>
        <a:bodyPr/>
        <a:lstStyle/>
        <a:p>
          <a:endParaRPr lang="pt-BR"/>
        </a:p>
      </dgm:t>
    </dgm:pt>
    <dgm:pt modelId="{5F236190-DAA1-4040-B15C-4C7D5E89A7D9}" type="sibTrans" cxnId="{5112E33F-3D62-4BB9-82FD-C2844038B7F1}">
      <dgm:prSet/>
      <dgm:spPr/>
      <dgm:t>
        <a:bodyPr/>
        <a:lstStyle/>
        <a:p>
          <a:endParaRPr lang="pt-BR"/>
        </a:p>
      </dgm:t>
    </dgm:pt>
    <dgm:pt modelId="{B200F45F-1B27-467A-95FA-2A5B1313CE33}">
      <dgm:prSet phldrT="[Texto]" custT="1"/>
      <dgm:spPr/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Necessidade de novos instrumentos e novas formas de organização do </a:t>
          </a:r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trabalho.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53D32-CAB6-468C-A34E-9883A211D2AC}" type="parTrans" cxnId="{C2F26903-D3D1-45A2-8409-3BBE4170A98F}">
      <dgm:prSet/>
      <dgm:spPr/>
      <dgm:t>
        <a:bodyPr/>
        <a:lstStyle/>
        <a:p>
          <a:endParaRPr lang="pt-BR"/>
        </a:p>
      </dgm:t>
    </dgm:pt>
    <dgm:pt modelId="{CB1681A8-EF5A-4E92-9F45-5BC6FAFC7D6D}" type="sibTrans" cxnId="{C2F26903-D3D1-45A2-8409-3BBE4170A98F}">
      <dgm:prSet/>
      <dgm:spPr/>
      <dgm:t>
        <a:bodyPr/>
        <a:lstStyle/>
        <a:p>
          <a:endParaRPr lang="pt-BR"/>
        </a:p>
      </dgm:t>
    </dgm:pt>
    <dgm:pt modelId="{3A866EB9-F147-4182-B700-2D5F139D097A}">
      <dgm:prSet phldrT="[Texto]" custT="1"/>
      <dgm:spPr/>
      <dgm:t>
        <a:bodyPr/>
        <a:lstStyle/>
        <a:p>
          <a:r>
            <a:rPr lang="pt-BR" sz="2800" dirty="0" smtClean="0">
              <a:latin typeface="Arial" panose="020B0604020202020204" pitchFamily="34" charset="0"/>
              <a:cs typeface="Arial" panose="020B0604020202020204" pitchFamily="34" charset="0"/>
            </a:rPr>
            <a:t>Abordagem Clássica da </a:t>
          </a:r>
          <a:r>
            <a:rPr lang="pt-BR" sz="2800" dirty="0" smtClean="0">
              <a:latin typeface="Arial" panose="020B0604020202020204" pitchFamily="34" charset="0"/>
              <a:cs typeface="Arial" panose="020B0604020202020204" pitchFamily="34" charset="0"/>
            </a:rPr>
            <a:t>Administração.</a:t>
          </a:r>
          <a:endParaRPr lang="pt-B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78A09-AC4A-4174-A1A9-C8DBE4966CCA}" type="parTrans" cxnId="{73EA0AEE-B2F2-407A-9005-6F628C54C2E4}">
      <dgm:prSet/>
      <dgm:spPr/>
      <dgm:t>
        <a:bodyPr/>
        <a:lstStyle/>
        <a:p>
          <a:endParaRPr lang="pt-BR"/>
        </a:p>
      </dgm:t>
    </dgm:pt>
    <dgm:pt modelId="{98D92AAA-9FD3-497F-9E63-8E6FE93415C7}" type="sibTrans" cxnId="{73EA0AEE-B2F2-407A-9005-6F628C54C2E4}">
      <dgm:prSet/>
      <dgm:spPr/>
      <dgm:t>
        <a:bodyPr/>
        <a:lstStyle/>
        <a:p>
          <a:endParaRPr lang="pt-BR"/>
        </a:p>
      </dgm:t>
    </dgm:pt>
    <dgm:pt modelId="{02FA57CB-1924-433D-97E0-90C6026E16F8}" type="pres">
      <dgm:prSet presAssocID="{27D39FA1-5053-4F7F-9264-9C23C9B078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11D128-4CB4-40B3-9281-BA2D74AB629B}" type="pres">
      <dgm:prSet presAssocID="{CA17DE6E-6589-4991-9010-9628DE7123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818654-3293-4390-8258-A8D06EFB279B}" type="pres">
      <dgm:prSet presAssocID="{5F236190-DAA1-4040-B15C-4C7D5E89A7D9}" presName="sibTrans" presStyleLbl="sibTrans2D1" presStyleIdx="0" presStyleCnt="2"/>
      <dgm:spPr/>
      <dgm:t>
        <a:bodyPr/>
        <a:lstStyle/>
        <a:p>
          <a:endParaRPr lang="pt-BR"/>
        </a:p>
      </dgm:t>
    </dgm:pt>
    <dgm:pt modelId="{DA1C9AC7-AA8D-4157-A055-76DCC9210418}" type="pres">
      <dgm:prSet presAssocID="{5F236190-DAA1-4040-B15C-4C7D5E89A7D9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E535F9CE-FDF9-4B70-A2AD-57A5D3DF58BB}" type="pres">
      <dgm:prSet presAssocID="{B200F45F-1B27-467A-95FA-2A5B1313CE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3A0437-D834-4543-86BC-A60FC42E4B78}" type="pres">
      <dgm:prSet presAssocID="{CB1681A8-EF5A-4E92-9F45-5BC6FAFC7D6D}" presName="sibTrans" presStyleLbl="sibTrans2D1" presStyleIdx="1" presStyleCnt="2"/>
      <dgm:spPr/>
      <dgm:t>
        <a:bodyPr/>
        <a:lstStyle/>
        <a:p>
          <a:endParaRPr lang="pt-BR"/>
        </a:p>
      </dgm:t>
    </dgm:pt>
    <dgm:pt modelId="{D50BA5BB-2C91-4CC7-B24D-B55A87F5B6AC}" type="pres">
      <dgm:prSet presAssocID="{CB1681A8-EF5A-4E92-9F45-5BC6FAFC7D6D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9E8CBDFC-7EF6-4D9D-847A-29012C3B7D60}" type="pres">
      <dgm:prSet presAssocID="{3A866EB9-F147-4182-B700-2D5F139D097A}" presName="node" presStyleLbl="node1" presStyleIdx="2" presStyleCnt="3" custScaleX="1059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7ECA5FE-AE6A-4453-8C3E-109672BED930}" type="presOf" srcId="{5F236190-DAA1-4040-B15C-4C7D5E89A7D9}" destId="{DA1C9AC7-AA8D-4157-A055-76DCC9210418}" srcOrd="1" destOrd="0" presId="urn:microsoft.com/office/officeart/2005/8/layout/process5"/>
    <dgm:cxn modelId="{CE7C5075-6D6D-4317-B43E-E374108525F2}" type="presOf" srcId="{CB1681A8-EF5A-4E92-9F45-5BC6FAFC7D6D}" destId="{D50BA5BB-2C91-4CC7-B24D-B55A87F5B6AC}" srcOrd="1" destOrd="0" presId="urn:microsoft.com/office/officeart/2005/8/layout/process5"/>
    <dgm:cxn modelId="{6DDB7615-748C-430B-8D00-51CD2AB98340}" type="presOf" srcId="{5F236190-DAA1-4040-B15C-4C7D5E89A7D9}" destId="{52818654-3293-4390-8258-A8D06EFB279B}" srcOrd="0" destOrd="0" presId="urn:microsoft.com/office/officeart/2005/8/layout/process5"/>
    <dgm:cxn modelId="{C68DBA9C-9E64-4D70-9AAD-7AD9E33BDD5F}" type="presOf" srcId="{CB1681A8-EF5A-4E92-9F45-5BC6FAFC7D6D}" destId="{B63A0437-D834-4543-86BC-A60FC42E4B78}" srcOrd="0" destOrd="0" presId="urn:microsoft.com/office/officeart/2005/8/layout/process5"/>
    <dgm:cxn modelId="{749E575D-D066-4D1F-B5DE-D3BC888174F4}" type="presOf" srcId="{27D39FA1-5053-4F7F-9264-9C23C9B07846}" destId="{02FA57CB-1924-433D-97E0-90C6026E16F8}" srcOrd="0" destOrd="0" presId="urn:microsoft.com/office/officeart/2005/8/layout/process5"/>
    <dgm:cxn modelId="{5112E33F-3D62-4BB9-82FD-C2844038B7F1}" srcId="{27D39FA1-5053-4F7F-9264-9C23C9B07846}" destId="{CA17DE6E-6589-4991-9010-9628DE712393}" srcOrd="0" destOrd="0" parTransId="{1430F263-9CDD-46E1-BFC5-3E6BCDF172A1}" sibTransId="{5F236190-DAA1-4040-B15C-4C7D5E89A7D9}"/>
    <dgm:cxn modelId="{C2F26903-D3D1-45A2-8409-3BBE4170A98F}" srcId="{27D39FA1-5053-4F7F-9264-9C23C9B07846}" destId="{B200F45F-1B27-467A-95FA-2A5B1313CE33}" srcOrd="1" destOrd="0" parTransId="{61C53D32-CAB6-468C-A34E-9883A211D2AC}" sibTransId="{CB1681A8-EF5A-4E92-9F45-5BC6FAFC7D6D}"/>
    <dgm:cxn modelId="{73EA0AEE-B2F2-407A-9005-6F628C54C2E4}" srcId="{27D39FA1-5053-4F7F-9264-9C23C9B07846}" destId="{3A866EB9-F147-4182-B700-2D5F139D097A}" srcOrd="2" destOrd="0" parTransId="{0DA78A09-AC4A-4174-A1A9-C8DBE4966CCA}" sibTransId="{98D92AAA-9FD3-497F-9E63-8E6FE93415C7}"/>
    <dgm:cxn modelId="{49F1397C-7683-4157-89F1-F7514747E216}" type="presOf" srcId="{3A866EB9-F147-4182-B700-2D5F139D097A}" destId="{9E8CBDFC-7EF6-4D9D-847A-29012C3B7D60}" srcOrd="0" destOrd="0" presId="urn:microsoft.com/office/officeart/2005/8/layout/process5"/>
    <dgm:cxn modelId="{59D2F120-7607-4F6F-A031-1EF253F6C572}" type="presOf" srcId="{B200F45F-1B27-467A-95FA-2A5B1313CE33}" destId="{E535F9CE-FDF9-4B70-A2AD-57A5D3DF58BB}" srcOrd="0" destOrd="0" presId="urn:microsoft.com/office/officeart/2005/8/layout/process5"/>
    <dgm:cxn modelId="{479EF161-870D-4971-86A5-52195C333750}" type="presOf" srcId="{CA17DE6E-6589-4991-9010-9628DE712393}" destId="{2E11D128-4CB4-40B3-9281-BA2D74AB629B}" srcOrd="0" destOrd="0" presId="urn:microsoft.com/office/officeart/2005/8/layout/process5"/>
    <dgm:cxn modelId="{A31F93A8-0444-446A-B450-E82EE59AFCEC}" type="presParOf" srcId="{02FA57CB-1924-433D-97E0-90C6026E16F8}" destId="{2E11D128-4CB4-40B3-9281-BA2D74AB629B}" srcOrd="0" destOrd="0" presId="urn:microsoft.com/office/officeart/2005/8/layout/process5"/>
    <dgm:cxn modelId="{290AC642-9246-4D20-A249-29E121A2632C}" type="presParOf" srcId="{02FA57CB-1924-433D-97E0-90C6026E16F8}" destId="{52818654-3293-4390-8258-A8D06EFB279B}" srcOrd="1" destOrd="0" presId="urn:microsoft.com/office/officeart/2005/8/layout/process5"/>
    <dgm:cxn modelId="{AB13561E-207F-4793-8ACC-C1DD7AA62C73}" type="presParOf" srcId="{52818654-3293-4390-8258-A8D06EFB279B}" destId="{DA1C9AC7-AA8D-4157-A055-76DCC9210418}" srcOrd="0" destOrd="0" presId="urn:microsoft.com/office/officeart/2005/8/layout/process5"/>
    <dgm:cxn modelId="{D672EECA-DCC0-487A-A28A-B8F2AEFE87E8}" type="presParOf" srcId="{02FA57CB-1924-433D-97E0-90C6026E16F8}" destId="{E535F9CE-FDF9-4B70-A2AD-57A5D3DF58BB}" srcOrd="2" destOrd="0" presId="urn:microsoft.com/office/officeart/2005/8/layout/process5"/>
    <dgm:cxn modelId="{9504FEAC-F7C2-4321-BDB8-9FC24391F643}" type="presParOf" srcId="{02FA57CB-1924-433D-97E0-90C6026E16F8}" destId="{B63A0437-D834-4543-86BC-A60FC42E4B78}" srcOrd="3" destOrd="0" presId="urn:microsoft.com/office/officeart/2005/8/layout/process5"/>
    <dgm:cxn modelId="{10F1BCDB-F02C-4716-81D4-B7FB5D24968E}" type="presParOf" srcId="{B63A0437-D834-4543-86BC-A60FC42E4B78}" destId="{D50BA5BB-2C91-4CC7-B24D-B55A87F5B6AC}" srcOrd="0" destOrd="0" presId="urn:microsoft.com/office/officeart/2005/8/layout/process5"/>
    <dgm:cxn modelId="{C0DF3A4D-E342-4301-BA3F-004F5F9832B8}" type="presParOf" srcId="{02FA57CB-1924-433D-97E0-90C6026E16F8}" destId="{9E8CBDFC-7EF6-4D9D-847A-29012C3B7D60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D128-4CB4-40B3-9281-BA2D74AB629B}">
      <dsp:nvSpPr>
        <dsp:cNvPr id="0" name=""/>
        <dsp:cNvSpPr/>
      </dsp:nvSpPr>
      <dsp:spPr>
        <a:xfrm>
          <a:off x="133847" y="614"/>
          <a:ext cx="2582250" cy="15493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Grandes organizações </a:t>
          </a:r>
          <a:r>
            <a:rPr lang="pt-B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monopolistas.</a:t>
          </a:r>
          <a:endParaRPr lang="pt-B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226" y="45993"/>
        <a:ext cx="2491492" cy="1458592"/>
      </dsp:txXfrm>
    </dsp:sp>
    <dsp:sp modelId="{52818654-3293-4390-8258-A8D06EFB279B}">
      <dsp:nvSpPr>
        <dsp:cNvPr id="0" name=""/>
        <dsp:cNvSpPr/>
      </dsp:nvSpPr>
      <dsp:spPr>
        <a:xfrm>
          <a:off x="2943336" y="455090"/>
          <a:ext cx="547437" cy="640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2943336" y="583170"/>
        <a:ext cx="383206" cy="384238"/>
      </dsp:txXfrm>
    </dsp:sp>
    <dsp:sp modelId="{E535F9CE-FDF9-4B70-A2AD-57A5D3DF58BB}">
      <dsp:nvSpPr>
        <dsp:cNvPr id="0" name=""/>
        <dsp:cNvSpPr/>
      </dsp:nvSpPr>
      <dsp:spPr>
        <a:xfrm>
          <a:off x="3748998" y="614"/>
          <a:ext cx="2582250" cy="15493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Necessidade de novos instrumentos e novas formas de organização do </a:t>
          </a: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trabalho.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4377" y="45993"/>
        <a:ext cx="2491492" cy="1458592"/>
      </dsp:txXfrm>
    </dsp:sp>
    <dsp:sp modelId="{B63A0437-D834-4543-86BC-A60FC42E4B78}">
      <dsp:nvSpPr>
        <dsp:cNvPr id="0" name=""/>
        <dsp:cNvSpPr/>
      </dsp:nvSpPr>
      <dsp:spPr>
        <a:xfrm rot="5502088">
          <a:off x="4728392" y="1730722"/>
          <a:ext cx="547678" cy="640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 rot="-5400000">
        <a:off x="4812552" y="1777118"/>
        <a:ext cx="384238" cy="383375"/>
      </dsp:txXfrm>
    </dsp:sp>
    <dsp:sp modelId="{9E8CBDFC-7EF6-4D9D-847A-29012C3B7D60}">
      <dsp:nvSpPr>
        <dsp:cNvPr id="0" name=""/>
        <dsp:cNvSpPr/>
      </dsp:nvSpPr>
      <dsp:spPr>
        <a:xfrm>
          <a:off x="3595587" y="2582865"/>
          <a:ext cx="2735662" cy="15493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Abordagem Clássica da </a:t>
          </a:r>
          <a:r>
            <a:rPr lang="pt-B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Administração.</a:t>
          </a:r>
          <a:endParaRPr lang="pt-B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0966" y="2628244"/>
        <a:ext cx="2644904" cy="1458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2/5/2018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24000" y="3686630"/>
            <a:ext cx="5987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 smtClean="0">
                <a:solidFill>
                  <a:srgbClr val="FFC000"/>
                </a:solidFill>
                <a:latin typeface="NewsGoth Cn BT" panose="020B0506020202030204" pitchFamily="34" charset="0"/>
              </a:rPr>
              <a:t>Teoria Geral da Administração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49228" y="4223652"/>
            <a:ext cx="397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NewsGoth Cn BT" panose="020B0506020202030204" pitchFamily="34" charset="0"/>
              </a:rPr>
              <a:t>Professor Raphael </a:t>
            </a:r>
            <a:r>
              <a:rPr lang="pt-BR" dirty="0" err="1" smtClean="0">
                <a:latin typeface="NewsGoth Cn BT" panose="020B0506020202030204" pitchFamily="34" charset="0"/>
              </a:rPr>
              <a:t>Schlickmann</a:t>
            </a:r>
            <a:endParaRPr lang="pt-BR" dirty="0"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Aula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Contexto de Surgimento do Pensamento Administrativo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46" y="228601"/>
            <a:ext cx="7772400" cy="651293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59061"/>
            <a:ext cx="7772400" cy="4145280"/>
          </a:xfrm>
        </p:spPr>
        <p:txBody>
          <a:bodyPr>
            <a:normAutofit/>
          </a:bodyPr>
          <a:lstStyle/>
          <a:p>
            <a:pPr>
              <a:defRPr/>
            </a:pPr>
            <a:endParaRPr lang="pt-BR" sz="2800" dirty="0"/>
          </a:p>
          <a:p>
            <a:pPr algn="l"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Delimitar o contexto socioeconômico que favoreceu o surgimento do pensamento administrativo.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a emergência da sociedade industrial e a consolidação do capitalismo como elementos do processo de modernização do mundo ocidental.</a:t>
            </a:r>
          </a:p>
        </p:txBody>
      </p:sp>
    </p:spTree>
    <p:extLst>
      <p:ext uri="{BB962C8B-B14F-4D97-AF65-F5344CB8AC3E}">
        <p14:creationId xmlns:p14="http://schemas.microsoft.com/office/powerpoint/2010/main" val="38499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897811"/>
            <a:ext cx="8229600" cy="410948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expansão do comércio e a decadência do sistema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feudal.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mudança no modo de produção 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manufaturas.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cercamento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dos campos e o surgimento da classe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trabalhadora.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surgimento dos Estados absolutistas, a emergência da burguesia e 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mercantilismo.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Revolução Industrial.</a:t>
            </a: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81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consolidação do capitalismo e a emergência da sociedade industrial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estrutura burocrática foi a solução encontrada pela sociedade industrial para tornar suas organizações mais competitivas dentro de uma lógica de mercado (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MOTTA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 VASCONCELOS, 2011).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modernização da sociedade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nas organizações burocráticas, portanto, que se vai verificar de forma mais evidente o exercício da autoridade racional-legal e é dessa constatação que o pensamento administrativo emerge: “[...] como consequência do processo de modernização da sociedade [...]” que “[...] é a expressão da lógica burocrática, baseada no controle da atividade humana por meio da regra, objetivando o aumento de produtividade e a geração de lucro na sociedade industrial.” (MOTA; VASCONCELOS, 2011, p. 12).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de modernização da sociedade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Abordagem Clássica da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26742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46" y="228601"/>
            <a:ext cx="7772400" cy="651293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59061"/>
            <a:ext cx="7772400" cy="4145280"/>
          </a:xfrm>
        </p:spPr>
        <p:txBody>
          <a:bodyPr>
            <a:normAutofit/>
          </a:bodyPr>
          <a:lstStyle/>
          <a:p>
            <a:pPr>
              <a:defRPr/>
            </a:pPr>
            <a:endParaRPr lang="pt-BR" sz="2800" dirty="0"/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contribuições da Administração Científica, autores e principais conceitos.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as contribuições da Gestão Administrativa, autores e principais conceitos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as contribuições da Teoria da Burocracia, autor e principais conceitos.</a:t>
            </a:r>
          </a:p>
        </p:txBody>
      </p:sp>
    </p:spTree>
    <p:extLst>
      <p:ext uri="{BB962C8B-B14F-4D97-AF65-F5344CB8AC3E}">
        <p14:creationId xmlns:p14="http://schemas.microsoft.com/office/powerpoint/2010/main" val="9588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156604"/>
            <a:ext cx="8229600" cy="38506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1) Concepções e orientações acerca da natureza,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indivíduo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economia: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Descartes,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Bentham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Weber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5931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de surgimento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upload.wikimedia.org/wikipedia/commons/c/c8/Jeremy_Bentham_by_Henry_William_Pickersgill_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28" y="4131339"/>
            <a:ext cx="1015724" cy="137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nocierreslosojos.com/wp-content/uploads/2012/10/Max-Weber-socio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1" y="4712505"/>
            <a:ext cx="1259860" cy="15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api.ning.com/files/ojSCGs3jvX0HdP7fskLRFSgVQEt9Tsbmw7QklU8gUEcTr8exS-ucOUkbyEkkCB6gagWROC6TbBZtKBg*g6nfL5zmLlSFUG1L/descarteslookingf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68" y="4355562"/>
            <a:ext cx="2130939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upload.wikimedia.org/wikipedia/commons/thumb/0/0a/AdamSmith.jpg/200px-AdamSmi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0233" y="4355562"/>
            <a:ext cx="1112114" cy="1657049"/>
          </a:xfrm>
          <a:prstGeom prst="rect">
            <a:avLst/>
          </a:prstGeom>
          <a:noFill/>
        </p:spPr>
      </p:pic>
      <p:sp>
        <p:nvSpPr>
          <p:cNvPr id="24" name="Retângulo 23"/>
          <p:cNvSpPr/>
          <p:nvPr/>
        </p:nvSpPr>
        <p:spPr>
          <a:xfrm>
            <a:off x="6433001" y="647061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(SOBRAL; PECI, 2008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Contexto de surgimento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1340768"/>
            <a:ext cx="883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2) Entrada 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capitalismo na fase monopolista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Resultado de imagem para produção em ma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3" y="2276872"/>
            <a:ext cx="1603042" cy="12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ferrovias revolução industr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5" y="3861048"/>
            <a:ext cx="16201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m para mão invisí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5" y="5297336"/>
            <a:ext cx="1628920" cy="11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/>
          <p:cNvSpPr txBox="1">
            <a:spLocks/>
          </p:cNvSpPr>
          <p:nvPr/>
        </p:nvSpPr>
        <p:spPr>
          <a:xfrm>
            <a:off x="6084168" y="3284984"/>
            <a:ext cx="2602632" cy="20123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3"/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Grandes organizações monopolistas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53754" y="2315210"/>
            <a:ext cx="30223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Produção em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massa.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 DARLING" panose="020000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24662" y="3570111"/>
            <a:ext cx="33595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no custo de transportes (ferrovias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1" name="Picture 2" descr="http://www.rootsweb.ancestry.com/~innwigs/ImageArchive/Whiting/WhitingIndiana-StandardOilLookingSouth-1914-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7780" y="4733747"/>
            <a:ext cx="1859841" cy="1135781"/>
          </a:xfrm>
          <a:prstGeom prst="rect">
            <a:avLst/>
          </a:prstGeom>
          <a:noFill/>
        </p:spPr>
      </p:pic>
      <p:sp>
        <p:nvSpPr>
          <p:cNvPr id="12" name="Chave direita 11"/>
          <p:cNvSpPr/>
          <p:nvPr/>
        </p:nvSpPr>
        <p:spPr>
          <a:xfrm>
            <a:off x="5076055" y="2276872"/>
            <a:ext cx="1224137" cy="416484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147613" y="5152059"/>
            <a:ext cx="28517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regulação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governamental.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433001" y="6523976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(SOBRAL; PECI, 2008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de surgimento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1106768"/>
              </p:ext>
            </p:extLst>
          </p:nvPr>
        </p:nvGraphicFramePr>
        <p:xfrm>
          <a:off x="2092307" y="1811548"/>
          <a:ext cx="6465097" cy="4132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www.pernstejn.cz/images/history/pivovar_c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33" y="4125882"/>
            <a:ext cx="2377208" cy="15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Teorias</a:t>
            </a:r>
            <a:r>
              <a:rPr lang="en-US" dirty="0" smtClean="0"/>
              <a:t> da </a:t>
            </a:r>
            <a:r>
              <a:rPr lang="en-US" dirty="0" err="1" smtClean="0"/>
              <a:t>Administração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93698" cy="4763188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Correntes da abordagem clássica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0"/>
            <a:ext cx="47339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391025"/>
            <a:ext cx="46863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Abordagem Comportamentalista da Administração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46" y="228601"/>
            <a:ext cx="7772400" cy="651293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59061"/>
            <a:ext cx="7772400" cy="4145280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pt-BR" sz="2800" dirty="0"/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e discutir as contribuições da Escola de Relações Humanas, autores e principais conceitos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e discutir as contribuições das Teorias de Motivação e Liderança, autores e principais conceitos.</a:t>
            </a:r>
          </a:p>
        </p:txBody>
      </p:sp>
    </p:spTree>
    <p:extLst>
      <p:ext uri="{BB962C8B-B14F-4D97-AF65-F5344CB8AC3E}">
        <p14:creationId xmlns:p14="http://schemas.microsoft.com/office/powerpoint/2010/main" val="10036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156604"/>
            <a:ext cx="8229600" cy="3850687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Estudo ou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Hoxie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Concepção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homem da administração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científica.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ênfase na organização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formal.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5931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de surgimento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Correntes da abordagem comportamentalista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0332" y="1476555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Escola de Relações Humanas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>
          <a:xfrm>
            <a:off x="4731290" y="1459302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Teorias de Motivação e Liderança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74453" y="2281057"/>
            <a:ext cx="4040188" cy="3941763"/>
          </a:xfrm>
        </p:spPr>
        <p:txBody>
          <a:bodyPr>
            <a:normAutofit fontScale="925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Estudos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Hawthorne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as contribuições de  Elton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contribuições de Mary Parker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Follet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(método de coerção/negociação/integração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Contribuições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Chester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Barnard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(comunicação/cooperação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Homem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social.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714036" y="2306936"/>
            <a:ext cx="4041775" cy="4551064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concepção de homem das Teorias de Motivação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Liderança.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Abraham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Maslow.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Douglas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McGregor (X e Y) 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concepções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 os gestores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têm norteiam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forma de conduzi-los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motivá-los.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Frederick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Herzberg (fatores higiênicos e fatores motivacionais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Chris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Argyris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(modelo A e B) – estruturas adaptadas às necessidades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psicológicas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motivacionais.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David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McClelland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gestores devem identificar as necessidades sob as quais 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indivíduos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direcionam seus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comportamentos, Contingência.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2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Caráter instrumental: disfarça a </a:t>
            </a:r>
            <a:r>
              <a:rPr lang="pt-BR" dirty="0" smtClean="0"/>
              <a:t>dominação.</a:t>
            </a:r>
            <a:endParaRPr lang="pt-BR" dirty="0" smtClean="0"/>
          </a:p>
          <a:p>
            <a:r>
              <a:rPr lang="pt-BR" dirty="0" smtClean="0"/>
              <a:t>Identidade do indivíduo </a:t>
            </a:r>
            <a:r>
              <a:rPr lang="pt-BR" dirty="0" smtClean="0"/>
              <a:t>não </a:t>
            </a:r>
            <a:r>
              <a:rPr lang="pt-BR" dirty="0" smtClean="0"/>
              <a:t>se constrói apenas no ambiente de </a:t>
            </a:r>
            <a:r>
              <a:rPr lang="pt-BR" dirty="0" smtClean="0"/>
              <a:t>trabalho.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9856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Aula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Abordagem Sistêmica da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31213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46" y="228601"/>
            <a:ext cx="7772400" cy="651293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59061"/>
            <a:ext cx="7772400" cy="4145280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endParaRPr lang="pt-BR" sz="2800" dirty="0" smtClean="0"/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Situar a Teoria dos Sistemas e a Teoria da Contingência como integrantes da Abordagem Sistêmica da administração.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as contribuições da Teoria dos Sistemas, autores e principais conceitos para as teorias administrativas.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Compreender as contribuições da Teoria da Contingência, autores e principais conceitos para as teorias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18594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Conscientização acerca de interdependência global pós-Segunda Guerra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Mundial.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Contramovimento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relacionado com a excessiva especialização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Influência da obra de Ludwig Von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Bertalanffy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(1901-1972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 Teoria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Geral dos Sistemas (1956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  <a:p>
            <a:endParaRPr lang="pt-BR" sz="2400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Contexto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surgimento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abordagem sistêmica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Correntes da abordagem sistêmica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0332" y="1476555"/>
            <a:ext cx="4040188" cy="762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Teoria dos Sistemas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>
          <a:xfrm>
            <a:off x="4731290" y="1459302"/>
            <a:ext cx="4041775" cy="762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Teoria da Contingência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74453" y="2281057"/>
            <a:ext cx="4040188" cy="39417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contribuições de Eric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Trist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Fred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Emery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(subsistema técnico e social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Daniel Katz e Robert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Khan.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concepção de homem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funcional.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sistemas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abertos.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Desmistificação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“ótima solução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administrativa”.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Multidisciplinaridade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teoria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análise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organizacional.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Adaptabilidade.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714036" y="2306936"/>
            <a:ext cx="4041775" cy="3941763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Tom Burns e George M.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Stalker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Modelo mecânico e modelo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orgânico).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Paul R. Lawrence e  Jay W.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Lorsch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(diferenciação e integração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Joan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Woodward (tecnologia e estrutura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Outras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contribuições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à Teoria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Contingência (via pesquisa empírica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66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46" y="228601"/>
            <a:ext cx="7772400" cy="1829761"/>
          </a:xfrm>
        </p:spPr>
        <p:txBody>
          <a:bodyPr/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3627"/>
            <a:ext cx="8458200" cy="4145280"/>
          </a:xfrm>
        </p:spPr>
        <p:txBody>
          <a:bodyPr>
            <a:normAutofit/>
          </a:bodyPr>
          <a:lstStyle/>
          <a:p>
            <a:pPr>
              <a:defRPr/>
            </a:pPr>
            <a:endParaRPr lang="pt-BR" sz="2800" dirty="0"/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Entender as Teorias da Administração.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Compreender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enfoques e a delimitação que pode ser dada às Teorias da Administração.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 as características da ciência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Orientação e Tecnologia de Intervenção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346" y="228601"/>
            <a:ext cx="7772400" cy="651293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59061"/>
            <a:ext cx="7772400" cy="4145280"/>
          </a:xfrm>
        </p:spPr>
        <p:txBody>
          <a:bodyPr>
            <a:normAutofit/>
          </a:bodyPr>
          <a:lstStyle/>
          <a:p>
            <a:pPr>
              <a:defRPr/>
            </a:pPr>
            <a:endParaRPr lang="pt-BR" sz="2800" dirty="0" smtClean="0"/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Discutir abordagens de cunho intervencionista na prática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organizacional.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o Desenvolvimento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Organizacional (DO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sua proposta 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características.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a Administração por Objetivos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APO), sua proposta e características.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156604"/>
            <a:ext cx="8229600" cy="3850687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Conceito</a:t>
            </a:r>
          </a:p>
          <a:p>
            <a:pPr lvl="1"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“É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mudança organizacional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planejada.”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(PRESTES MOTTA; VASCONCELOS, 2011,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p. 250).</a:t>
            </a:r>
          </a:p>
          <a:p>
            <a:pPr lvl="1" algn="just"/>
            <a:endParaRPr lang="pt-BR" sz="2400" dirty="0"/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593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Desenvolvimento Organizacional (DO)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Desenvolvimento Organizacional (DO)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13" y="1966823"/>
            <a:ext cx="6897209" cy="474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Fases/Etapas:</a:t>
            </a:r>
          </a:p>
          <a:p>
            <a:pPr lvl="1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Diagnóstico (fase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descongelamento): avaliar a situação e descrever o que mudar e uma estratégia que leve a organização à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mudança.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Intervenção (Fase de Mudança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 a implementação da mudança com o uso 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técnicas de intervenção para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indivíduos/grupos/organização.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Acompanhamento (Fase de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Recongelamento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 integrar o que foi aprendido à realidade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Desenvolvimento Organizacional (DO)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24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Nem sempre o que é bom para o </a:t>
            </a:r>
            <a:r>
              <a:rPr lang="pt-BR" dirty="0" smtClean="0"/>
              <a:t>indivíduo é </a:t>
            </a:r>
            <a:r>
              <a:rPr lang="pt-BR" dirty="0" smtClean="0"/>
              <a:t>bom para a </a:t>
            </a:r>
            <a:r>
              <a:rPr lang="pt-BR" dirty="0" smtClean="0"/>
              <a:t>organização.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6972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Drucker</a:t>
            </a:r>
          </a:p>
          <a:p>
            <a:pPr algn="just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Conceito: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estilo ou sistema de administração que relaciona as metas organizacionais com o desempenho ou o desenvolvimento individual, por meio do envolvimento de todos os níveis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administrativos.”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(SILVA, 2013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p. 405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Administração por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(APO)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estabelecimento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conjunto de objetivos entre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gerente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seus subordinados;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estabelecimento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objetivos para cada departamento ou setor;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interligação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dos objetivos departamentais;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elaboração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dos planos operacionais, com ênfase no controle;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contínua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avaliação, revisão e reciclagem dos planos;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atuante da chefia na estimulação de envolvimento dos subordinados.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Administração por Objetivos (APO)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6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Administração por Objetivos (APO)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5" y="1275474"/>
            <a:ext cx="7429895" cy="469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2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engessar.</a:t>
            </a:r>
            <a:endParaRPr lang="pt-BR" dirty="0" smtClean="0"/>
          </a:p>
          <a:p>
            <a:r>
              <a:rPr lang="pt-BR" dirty="0" smtClean="0"/>
              <a:t>Indivíduos x organizações.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841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teorias podem ser vistas como um conjunto coerente de suposições elaboradas para explicar a relação entre dois ou mais fatos observáveis e prover uma base sólida para eventos futuros (SOBRAL; PECI, 2008, p. 32).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que são teorias?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a administração pode ser entendida como conjunto de práticas com o uso de procedimentos, técnicas ou instrumentos destinados a atingir os objetivos de dada organização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área de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administração pode ser entendida como ciência social aplicada que tem por objeto de estudo tanto a própria ação de administrar, conforme já explicada, quanto as organizações como o espaço onde essa ação se dá.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que é administração?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Teorias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compreendem um conjunto coerente de suposições elaboradas para explicar a relação entre dois ou mais fatos observáveis na prática organizacional, seja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compreender ou interpretar a realidade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seja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propor ou sugerir como tomar decisões diante de determinadas situações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(SOBRAL; PECI, 2008).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que são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Teorias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Enfoques das Teorias da Administração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06" y="1551266"/>
            <a:ext cx="6732693" cy="42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Delimitação das Teorias da Administração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466849"/>
            <a:ext cx="5388544" cy="459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 sendo uma disciplina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multidisciplinar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com potencial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interdisciplinar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deve-se por a responder ao seguinte problema: como colaborar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“[...] criar comunidades sustentáveis – isto é, ambientes sociais e culturais onde podemos satisfazer as nossas necessidades e aspirações sem diminuir as chances das gerações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futuras?”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(CAPRA, 1996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p. 24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Administração: uma disciplina contemporânea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1405</Words>
  <Application>Microsoft Office PowerPoint</Application>
  <PresentationFormat>Apresentação na tela (4:3)</PresentationFormat>
  <Paragraphs>146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Concourse</vt:lpstr>
      <vt:lpstr>Apresentação do PowerPoint</vt:lpstr>
      <vt:lpstr>Aula 1</vt:lpstr>
      <vt:lpstr>Objetivos</vt:lpstr>
      <vt:lpstr>O que são teorias?</vt:lpstr>
      <vt:lpstr>O que é administração?</vt:lpstr>
      <vt:lpstr>O que são Teorias da Administração?</vt:lpstr>
      <vt:lpstr>Enfoques das Teorias da Administração</vt:lpstr>
      <vt:lpstr>Delimitação das Teorias da Administração</vt:lpstr>
      <vt:lpstr>Administração: uma disciplina contemporânea</vt:lpstr>
      <vt:lpstr>Aula 2</vt:lpstr>
      <vt:lpstr>Objetivos</vt:lpstr>
      <vt:lpstr>A consolidação do capitalismo e a emergência da sociedade industrial</vt:lpstr>
      <vt:lpstr>O processo de modernização da sociedade</vt:lpstr>
      <vt:lpstr>O processo de modernização da sociedade</vt:lpstr>
      <vt:lpstr>Aula 3</vt:lpstr>
      <vt:lpstr>Objetivos</vt:lpstr>
      <vt:lpstr>Contexto de surgimento</vt:lpstr>
      <vt:lpstr>Contexto de surgimento</vt:lpstr>
      <vt:lpstr>Contexto de surgimento</vt:lpstr>
      <vt:lpstr>Correntes da abordagem clássica</vt:lpstr>
      <vt:lpstr>Aula 4</vt:lpstr>
      <vt:lpstr>Objetivos</vt:lpstr>
      <vt:lpstr>Contexto de surgimento</vt:lpstr>
      <vt:lpstr>Correntes da abordagem comportamentalista</vt:lpstr>
      <vt:lpstr>Limitações</vt:lpstr>
      <vt:lpstr>Aula 5</vt:lpstr>
      <vt:lpstr>Objetivos</vt:lpstr>
      <vt:lpstr>O Contexto de surgimento da abordagem sistêmica</vt:lpstr>
      <vt:lpstr>Correntes da abordagem sistêmica</vt:lpstr>
      <vt:lpstr>Aula 6</vt:lpstr>
      <vt:lpstr>Objetivos</vt:lpstr>
      <vt:lpstr>Desenvolvimento Organizacional (DO)</vt:lpstr>
      <vt:lpstr>Desenvolvimento Organizacional (DO)</vt:lpstr>
      <vt:lpstr>Desenvolvimento Organizacional (DO)</vt:lpstr>
      <vt:lpstr>Limitações</vt:lpstr>
      <vt:lpstr>Administração por Objetivos (APO)</vt:lpstr>
      <vt:lpstr>Administração por Objetivos (APO)</vt:lpstr>
      <vt:lpstr>Administração por Objetivos (APO)</vt:lpstr>
      <vt:lpstr>Limitações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Girardi</dc:creator>
  <cp:lastModifiedBy>Usuario</cp:lastModifiedBy>
  <cp:revision>39</cp:revision>
  <dcterms:created xsi:type="dcterms:W3CDTF">2014-09-16T21:33:07Z</dcterms:created>
  <dcterms:modified xsi:type="dcterms:W3CDTF">2018-02-05T12:10:54Z</dcterms:modified>
</cp:coreProperties>
</file>