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90" d="100"/>
          <a:sy n="90" d="100"/>
        </p:scale>
        <p:origin x="-2292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9867" y="3601566"/>
            <a:ext cx="6461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rgbClr val="FFC000"/>
                </a:solidFill>
                <a:latin typeface="NewsGoth Cn BT" panose="020B0506020202030204" pitchFamily="34" charset="0"/>
              </a:rPr>
              <a:t>Antropologia Aplicada à Administração</a:t>
            </a:r>
            <a:endParaRPr lang="pt-BR" sz="2800" b="1" dirty="0" smtClean="0">
              <a:solidFill>
                <a:srgbClr val="FFC000"/>
              </a:solidFill>
              <a:latin typeface="NewsGoth Cn BT" panose="020B0506020202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89014" y="4542642"/>
            <a:ext cx="4836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NewsGoth Cn BT" panose="020B0506020202030204" pitchFamily="34" charset="0"/>
              </a:rPr>
              <a:t>Professora </a:t>
            </a:r>
            <a:r>
              <a:rPr lang="pt-BR" dirty="0" err="1" smtClean="0">
                <a:latin typeface="NewsGoth Cn BT" panose="020B0506020202030204" pitchFamily="34" charset="0"/>
              </a:rPr>
              <a:t>Dr.</a:t>
            </a:r>
            <a:r>
              <a:rPr lang="pt-BR" baseline="30000" dirty="0" err="1" smtClean="0">
                <a:latin typeface="NewsGoth Cn BT" panose="020B0506020202030204" pitchFamily="34" charset="0"/>
              </a:rPr>
              <a:t>a</a:t>
            </a:r>
            <a:r>
              <a:rPr lang="pt-BR" dirty="0" smtClean="0">
                <a:latin typeface="NewsGoth Cn BT" panose="020B0506020202030204" pitchFamily="34" charset="0"/>
              </a:rPr>
              <a:t> Helena Kuerten de Salles</a:t>
            </a:r>
            <a:endParaRPr lang="pt-BR" dirty="0">
              <a:latin typeface="NewsGoth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2094" y="138221"/>
            <a:ext cx="4468073" cy="680478"/>
          </a:xfrm>
        </p:spPr>
        <p:txBody>
          <a:bodyPr>
            <a:noAutofit/>
          </a:bodyPr>
          <a:lstStyle/>
          <a:p>
            <a:pPr algn="ctr"/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1 – Dimensão Simbólica da</a:t>
            </a:r>
            <a:b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Vida Social e Alteridade</a:t>
            </a:r>
            <a:endParaRPr lang="en-US" sz="1800" b="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727" y="1286540"/>
            <a:ext cx="7915942" cy="520994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t-BR" sz="2400" b="1" dirty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Contribuições da Antropologia para Administração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2000" dirty="0" smtClean="0">
              <a:solidFill>
                <a:schemeClr val="tx1"/>
              </a:solidFill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900" dirty="0" smtClean="0">
                <a:solidFill>
                  <a:schemeClr val="tx1"/>
                </a:solidFill>
              </a:rPr>
              <a:t>Exemplo da City de Londres </a:t>
            </a:r>
            <a:r>
              <a:rPr lang="pt-BR" sz="19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pt-BR" sz="1900" dirty="0" smtClean="0">
                <a:solidFill>
                  <a:schemeClr val="tx1"/>
                </a:solidFill>
              </a:rPr>
              <a:t> observação das relações entre os atores sociais contribuem para a compreensão do funcionamento da organização.</a:t>
            </a: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900" dirty="0" smtClean="0">
                <a:solidFill>
                  <a:schemeClr val="tx1"/>
                </a:solidFill>
              </a:rPr>
              <a:t>A antropologia...</a:t>
            </a:r>
          </a:p>
          <a:p>
            <a:pPr marL="722313" lvl="1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600" dirty="0" smtClean="0"/>
              <a:t>Procura identificar </a:t>
            </a:r>
            <a:r>
              <a:rPr lang="pt-BR" sz="1600" dirty="0"/>
              <a:t>como a </a:t>
            </a:r>
            <a:r>
              <a:rPr lang="pt-BR" sz="1600" b="1" dirty="0" smtClean="0"/>
              <a:t>experiência social </a:t>
            </a:r>
            <a:r>
              <a:rPr lang="pt-BR" sz="1600" b="1" dirty="0"/>
              <a:t>se estrutura no dia a dia</a:t>
            </a:r>
            <a:r>
              <a:rPr lang="pt-BR" sz="1600" dirty="0"/>
              <a:t>, </a:t>
            </a:r>
            <a:r>
              <a:rPr lang="pt-BR" sz="1600" dirty="0" smtClean="0"/>
              <a:t>como ela </a:t>
            </a:r>
            <a:r>
              <a:rPr lang="pt-BR" sz="1600" dirty="0"/>
              <a:t>contribui para a formação de redes de </a:t>
            </a:r>
            <a:r>
              <a:rPr lang="pt-BR" sz="1600" dirty="0" smtClean="0"/>
              <a:t>relações sociais </a:t>
            </a:r>
            <a:r>
              <a:rPr lang="pt-BR" sz="1600" dirty="0"/>
              <a:t>mais amplas e determina </a:t>
            </a:r>
            <a:r>
              <a:rPr lang="pt-BR" sz="1600" b="1" dirty="0" smtClean="0"/>
              <a:t>modos de </a:t>
            </a:r>
            <a:r>
              <a:rPr lang="pt-BR" sz="1600" b="1" dirty="0"/>
              <a:t>agir e pensar dos sujeitos sociais</a:t>
            </a:r>
            <a:r>
              <a:rPr lang="pt-BR" sz="1600" dirty="0" smtClean="0"/>
              <a:t>.</a:t>
            </a:r>
          </a:p>
          <a:p>
            <a:pPr marL="722313" lvl="1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600" dirty="0"/>
              <a:t>C</a:t>
            </a:r>
            <a:r>
              <a:rPr lang="pt-BR" sz="1600" dirty="0" smtClean="0"/>
              <a:t>oloca em evidência toda uma gama de </a:t>
            </a:r>
            <a:r>
              <a:rPr lang="pt-BR" sz="1600" b="1" dirty="0" smtClean="0"/>
              <a:t>comportamentos sociais dispersos</a:t>
            </a:r>
            <a:r>
              <a:rPr lang="pt-BR" sz="1600" dirty="0" smtClean="0"/>
              <a:t> no nosso cotidiano e que vão se conectado e se somando </a:t>
            </a:r>
            <a:r>
              <a:rPr lang="pt-BR" sz="1600" dirty="0"/>
              <a:t>a</a:t>
            </a:r>
            <a:r>
              <a:rPr lang="pt-BR" sz="1600" dirty="0" smtClean="0"/>
              <a:t> outros, compondo um quadro no qual </a:t>
            </a:r>
            <a:r>
              <a:rPr lang="pt-BR" sz="1600" b="1" dirty="0" smtClean="0"/>
              <a:t>organizamos e realizamos nossa vida social</a:t>
            </a:r>
            <a:r>
              <a:rPr lang="pt-BR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4765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2094" y="138221"/>
            <a:ext cx="4468073" cy="680478"/>
          </a:xfrm>
        </p:spPr>
        <p:txBody>
          <a:bodyPr>
            <a:noAutofit/>
          </a:bodyPr>
          <a:lstStyle/>
          <a:p>
            <a:pPr algn="ctr"/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1 – Dimensão Simbólica da</a:t>
            </a:r>
            <a:b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Vida Social e Alteridade</a:t>
            </a:r>
            <a:endParaRPr lang="en-US" sz="1800" b="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727" y="1286540"/>
            <a:ext cx="7915942" cy="520994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t-BR" sz="2400" b="1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Fundamentos da Antropologia</a:t>
            </a:r>
          </a:p>
          <a:p>
            <a:pPr algn="just">
              <a:defRPr/>
            </a:pPr>
            <a:endParaRPr lang="pt-BR" sz="2400" b="1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900" dirty="0" smtClean="0">
                <a:solidFill>
                  <a:schemeClr val="tx1"/>
                </a:solidFill>
              </a:rPr>
              <a:t>Toda </a:t>
            </a:r>
            <a:r>
              <a:rPr lang="pt-BR" sz="1900" dirty="0">
                <a:solidFill>
                  <a:schemeClr val="tx1"/>
                </a:solidFill>
              </a:rPr>
              <a:t>ação humana comporta uma dimensão de </a:t>
            </a:r>
            <a:r>
              <a:rPr lang="pt-BR" sz="1900" b="1" dirty="0">
                <a:solidFill>
                  <a:schemeClr val="tx1"/>
                </a:solidFill>
              </a:rPr>
              <a:t>automatismo</a:t>
            </a:r>
            <a:r>
              <a:rPr lang="pt-BR" sz="1900" dirty="0">
                <a:solidFill>
                  <a:schemeClr val="tx1"/>
                </a:solidFill>
              </a:rPr>
              <a:t>, de caráter não diretamente  </a:t>
            </a:r>
            <a:r>
              <a:rPr lang="pt-BR" sz="1900" dirty="0" smtClean="0">
                <a:solidFill>
                  <a:schemeClr val="tx1"/>
                </a:solidFill>
              </a:rPr>
              <a:t>reflexivo </a:t>
            </a:r>
            <a:r>
              <a:rPr lang="pt-BR" sz="19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t-BR" sz="1900" b="1" dirty="0" smtClean="0">
                <a:solidFill>
                  <a:schemeClr val="tx1"/>
                </a:solidFill>
                <a:sym typeface="Wingdings" pitchFamily="2" charset="2"/>
              </a:rPr>
              <a:t>imponderáveis </a:t>
            </a:r>
            <a:r>
              <a:rPr lang="pt-BR" sz="1900" b="1" dirty="0">
                <a:solidFill>
                  <a:schemeClr val="tx1"/>
                </a:solidFill>
                <a:sym typeface="Wingdings" pitchFamily="2" charset="2"/>
              </a:rPr>
              <a:t>da vida </a:t>
            </a:r>
            <a:r>
              <a:rPr lang="pt-BR" sz="1900" b="1" dirty="0" smtClean="0">
                <a:solidFill>
                  <a:schemeClr val="tx1"/>
                </a:solidFill>
                <a:sym typeface="Wingdings" pitchFamily="2" charset="2"/>
              </a:rPr>
              <a:t>real</a:t>
            </a:r>
            <a:r>
              <a:rPr lang="pt-BR" sz="1900" b="1" dirty="0">
                <a:solidFill>
                  <a:schemeClr val="tx1"/>
                </a:solidFill>
                <a:sym typeface="Wingdings" pitchFamily="2" charset="2"/>
              </a:rPr>
              <a:t>:</a:t>
            </a:r>
            <a:r>
              <a:rPr lang="pt-BR" sz="1900" u="sng" dirty="0" smtClean="0">
                <a:solidFill>
                  <a:schemeClr val="tx1"/>
                </a:solidFill>
              </a:rPr>
              <a:t>  </a:t>
            </a: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1900" b="1" u="sng" dirty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1900" b="1" u="sng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1900" b="1" u="sng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900" dirty="0">
                <a:solidFill>
                  <a:schemeClr val="tx1"/>
                </a:solidFill>
              </a:rPr>
              <a:t>O</a:t>
            </a:r>
            <a:r>
              <a:rPr lang="pt-BR" sz="1900" dirty="0" smtClean="0">
                <a:solidFill>
                  <a:schemeClr val="tx1"/>
                </a:solidFill>
              </a:rPr>
              <a:t> </a:t>
            </a:r>
            <a:r>
              <a:rPr lang="pt-BR" sz="1900" dirty="0">
                <a:solidFill>
                  <a:schemeClr val="tx1"/>
                </a:solidFill>
              </a:rPr>
              <a:t>comportamento humano está sempre mediado por padrões não exclusivamente racionais e </a:t>
            </a:r>
            <a:r>
              <a:rPr lang="pt-BR" sz="1900" dirty="0" smtClean="0">
                <a:solidFill>
                  <a:schemeClr val="tx1"/>
                </a:solidFill>
              </a:rPr>
              <a:t>explícitos, ele </a:t>
            </a:r>
            <a:r>
              <a:rPr lang="pt-BR" sz="1900" dirty="0">
                <a:solidFill>
                  <a:schemeClr val="tx1"/>
                </a:solidFill>
              </a:rPr>
              <a:t>está sempre envolvido </a:t>
            </a:r>
            <a:r>
              <a:rPr lang="pt-BR" sz="1900" dirty="0" smtClean="0">
                <a:solidFill>
                  <a:schemeClr val="tx1"/>
                </a:solidFill>
              </a:rPr>
              <a:t>em uma segunda dimensão </a:t>
            </a:r>
            <a:r>
              <a:rPr lang="pt-BR" sz="1900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t-BR" sz="1900" b="1" dirty="0" smtClean="0">
                <a:solidFill>
                  <a:schemeClr val="tx1"/>
                </a:solidFill>
              </a:rPr>
              <a:t>a </a:t>
            </a:r>
            <a:r>
              <a:rPr lang="pt-BR" sz="1900" b="1" dirty="0">
                <a:solidFill>
                  <a:schemeClr val="tx1"/>
                </a:solidFill>
              </a:rPr>
              <a:t>dimensão </a:t>
            </a:r>
            <a:r>
              <a:rPr lang="pt-BR" sz="1900" b="1" dirty="0" smtClean="0">
                <a:solidFill>
                  <a:schemeClr val="tx1"/>
                </a:solidFill>
              </a:rPr>
              <a:t>simbólica.</a:t>
            </a:r>
            <a:endParaRPr lang="pt-BR" sz="1900" b="1" dirty="0">
              <a:solidFill>
                <a:schemeClr val="tx1"/>
              </a:solidFill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1900" b="1" u="sng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2400" b="1" u="sng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2000" dirty="0" smtClean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946315" y="3094074"/>
            <a:ext cx="7166344" cy="1020726"/>
          </a:xfrm>
          <a:prstGeom prst="round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Classe </a:t>
            </a:r>
            <a:r>
              <a:rPr lang="pt-BR" dirty="0">
                <a:solidFill>
                  <a:schemeClr val="tx1"/>
                </a:solidFill>
              </a:rPr>
              <a:t>de fenômenos do nosso dia a dia sobre os quais não paramos para </a:t>
            </a:r>
            <a:r>
              <a:rPr lang="pt-BR" dirty="0" smtClean="0">
                <a:solidFill>
                  <a:schemeClr val="tx1"/>
                </a:solidFill>
              </a:rPr>
              <a:t>pensar ou, </a:t>
            </a:r>
            <a:r>
              <a:rPr lang="pt-BR" dirty="0">
                <a:solidFill>
                  <a:schemeClr val="tx1"/>
                </a:solidFill>
              </a:rPr>
              <a:t>se paramos</a:t>
            </a:r>
            <a:r>
              <a:rPr lang="pt-BR" dirty="0" smtClean="0">
                <a:solidFill>
                  <a:schemeClr val="tx1"/>
                </a:solidFill>
              </a:rPr>
              <a:t>, </a:t>
            </a:r>
            <a:r>
              <a:rPr lang="pt-BR" dirty="0">
                <a:solidFill>
                  <a:schemeClr val="tx1"/>
                </a:solidFill>
              </a:rPr>
              <a:t>nos parecem apenas evidentes, óbvios.</a:t>
            </a:r>
          </a:p>
        </p:txBody>
      </p:sp>
    </p:spTree>
    <p:extLst>
      <p:ext uri="{BB962C8B-B14F-4D97-AF65-F5344CB8AC3E}">
        <p14:creationId xmlns:p14="http://schemas.microsoft.com/office/powerpoint/2010/main" val="184245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2094" y="138221"/>
            <a:ext cx="4468073" cy="680478"/>
          </a:xfrm>
        </p:spPr>
        <p:txBody>
          <a:bodyPr>
            <a:noAutofit/>
          </a:bodyPr>
          <a:lstStyle/>
          <a:p>
            <a:pPr algn="ctr"/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1 – Dimensão Simbólica da</a:t>
            </a:r>
            <a:b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Vida Social e Alteridade</a:t>
            </a:r>
            <a:endParaRPr lang="en-US" sz="1800" b="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727" y="1286540"/>
            <a:ext cx="7915942" cy="520994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t-BR" sz="2400" b="1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Fundamentos da Antropologia</a:t>
            </a:r>
          </a:p>
          <a:p>
            <a:pPr algn="just">
              <a:defRPr/>
            </a:pPr>
            <a:endParaRPr lang="pt-BR" sz="2400" b="1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r>
              <a:rPr lang="pt-BR" sz="1900" dirty="0">
                <a:solidFill>
                  <a:schemeClr val="tx1"/>
                </a:solidFill>
              </a:rPr>
              <a:t>A pesquisa antropológica é aquela na qual se deve sempre procurar “se colocar no lugar do outro”, “ver as coisas do ponto de vista dos nativos</a:t>
            </a:r>
            <a:r>
              <a:rPr lang="pt-BR" sz="1900" dirty="0" smtClean="0">
                <a:solidFill>
                  <a:schemeClr val="tx1"/>
                </a:solidFill>
              </a:rPr>
              <a:t>” </a:t>
            </a:r>
            <a:r>
              <a:rPr lang="pt-BR" sz="19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t-BR" sz="1900" b="1" dirty="0" smtClean="0">
                <a:solidFill>
                  <a:schemeClr val="tx1"/>
                </a:solidFill>
                <a:sym typeface="Wingdings" pitchFamily="2" charset="2"/>
              </a:rPr>
              <a:t>Alteridade:</a:t>
            </a:r>
            <a:endParaRPr lang="pt-BR" sz="1900" b="1" dirty="0">
              <a:solidFill>
                <a:schemeClr val="tx1"/>
              </a:solidFill>
            </a:endParaRPr>
          </a:p>
          <a:p>
            <a:pPr marL="265113" indent="-265113"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  <a:defRPr/>
            </a:pPr>
            <a:endParaRPr lang="pt-BR" sz="2400" b="1" u="sng" dirty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20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2000" dirty="0" smtClean="0">
              <a:solidFill>
                <a:schemeClr val="tx1"/>
              </a:solidFill>
            </a:endParaRPr>
          </a:p>
          <a:p>
            <a:pPr marL="265113" indent="-265113" algn="just">
              <a:buFont typeface="Wingdings" panose="05000000000000000000" pitchFamily="2" charset="2"/>
              <a:buChar char="q"/>
              <a:defRPr/>
            </a:pPr>
            <a:r>
              <a:rPr lang="pt-BR" sz="1900" dirty="0" smtClean="0">
                <a:solidFill>
                  <a:schemeClr val="tx1"/>
                </a:solidFill>
              </a:rPr>
              <a:t>O </a:t>
            </a:r>
            <a:r>
              <a:rPr lang="pt-BR" sz="1900" dirty="0">
                <a:solidFill>
                  <a:schemeClr val="tx1"/>
                </a:solidFill>
              </a:rPr>
              <a:t>significado de um comportamento ou fala não está nele mesmo. O </a:t>
            </a:r>
            <a:r>
              <a:rPr lang="pt-BR" sz="1900" b="1" dirty="0">
                <a:solidFill>
                  <a:schemeClr val="tx1"/>
                </a:solidFill>
              </a:rPr>
              <a:t>significado é um resultado de algo compartilhado entre os sujeitos</a:t>
            </a:r>
            <a:r>
              <a:rPr lang="pt-BR" sz="1900" dirty="0">
                <a:solidFill>
                  <a:schemeClr val="tx1"/>
                </a:solidFill>
              </a:rPr>
              <a:t> envolvidos </a:t>
            </a:r>
            <a:r>
              <a:rPr lang="pt-BR" sz="1900" dirty="0" smtClean="0">
                <a:solidFill>
                  <a:schemeClr val="tx1"/>
                </a:solidFill>
              </a:rPr>
              <a:t>em uma </a:t>
            </a:r>
            <a:r>
              <a:rPr lang="pt-BR" sz="1900" dirty="0">
                <a:solidFill>
                  <a:schemeClr val="tx1"/>
                </a:solidFill>
              </a:rPr>
              <a:t>determinada cena de ação social. </a:t>
            </a:r>
            <a:endParaRPr lang="pt-BR" sz="1900" dirty="0" smtClean="0">
              <a:solidFill>
                <a:schemeClr val="tx1"/>
              </a:solidFill>
            </a:endParaRPr>
          </a:p>
          <a:p>
            <a:pPr marL="265113" indent="-265113" algn="just">
              <a:buFont typeface="Wingdings" panose="05000000000000000000" pitchFamily="2" charset="2"/>
              <a:buChar char="q"/>
              <a:defRPr/>
            </a:pPr>
            <a:endParaRPr lang="pt-BR" sz="1900" dirty="0">
              <a:solidFill>
                <a:schemeClr val="tx1"/>
              </a:solidFill>
            </a:endParaRPr>
          </a:p>
          <a:p>
            <a:pPr marL="722313" lvl="1" indent="-265113" algn="just">
              <a:buFont typeface="Wingdings" panose="05000000000000000000" pitchFamily="2" charset="2"/>
              <a:buChar char="q"/>
              <a:defRPr/>
            </a:pPr>
            <a:r>
              <a:rPr lang="pt-BR" sz="1500" dirty="0" smtClean="0"/>
              <a:t>Exemplo: dois garotos piscando (página 25 do livro da disciplina).</a:t>
            </a:r>
            <a:endParaRPr lang="pt-BR" sz="15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2000" dirty="0" smtClean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946315" y="3094074"/>
            <a:ext cx="7166344" cy="1020726"/>
          </a:xfrm>
          <a:prstGeom prst="round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 noção de alteridade (</a:t>
            </a:r>
            <a:r>
              <a:rPr lang="pt-BR" i="1" dirty="0" err="1" smtClean="0">
                <a:solidFill>
                  <a:schemeClr val="tx1"/>
                </a:solidFill>
              </a:rPr>
              <a:t>alter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em latim quer dizer “outro”) está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ligada ao reconhecimento do outro.</a:t>
            </a:r>
          </a:p>
        </p:txBody>
      </p:sp>
    </p:spTree>
    <p:extLst>
      <p:ext uri="{BB962C8B-B14F-4D97-AF65-F5344CB8AC3E}">
        <p14:creationId xmlns:p14="http://schemas.microsoft.com/office/powerpoint/2010/main" val="225725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309</Words>
  <Application>Microsoft Office PowerPoint</Application>
  <PresentationFormat>Apresentação na tela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Concourse</vt:lpstr>
      <vt:lpstr>Apresentação do PowerPoint</vt:lpstr>
      <vt:lpstr>Unidade 1 – Dimensão Simbólica da Vida Social e Alteridade</vt:lpstr>
      <vt:lpstr>Unidade 1 – Dimensão Simbólica da Vida Social e Alteridade</vt:lpstr>
      <vt:lpstr>Unidade 1 – Dimensão Simbólica da Vida Social e Alteridade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Girardi</dc:creator>
  <cp:lastModifiedBy>Usuario</cp:lastModifiedBy>
  <cp:revision>22</cp:revision>
  <dcterms:created xsi:type="dcterms:W3CDTF">2014-09-16T21:33:07Z</dcterms:created>
  <dcterms:modified xsi:type="dcterms:W3CDTF">2017-09-11T21:27:41Z</dcterms:modified>
</cp:coreProperties>
</file>