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7" r:id="rId4"/>
    <p:sldId id="264" r:id="rId5"/>
    <p:sldId id="27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9281" autoAdjust="0"/>
  </p:normalViewPr>
  <p:slideViewPr>
    <p:cSldViewPr snapToGrid="0">
      <p:cViewPr>
        <p:scale>
          <a:sx n="90" d="100"/>
          <a:sy n="90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87F3-01F3-4202-A18D-6B98AB993115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7719-E570-4398-BB6A-BB62F7CE34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25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8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837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67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325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7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3523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16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5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>
                <a:solidFill>
                  <a:prstClr val="white"/>
                </a:solidFill>
              </a:rPr>
              <a:pPr/>
              <a:t>9/11/2017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39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>
                <a:solidFill>
                  <a:prstClr val="black"/>
                </a:solidFill>
              </a:rPr>
              <a:pPr/>
              <a:t>9/11/2017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1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9867" y="3601566"/>
            <a:ext cx="64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FFC000"/>
                </a:solidFill>
                <a:latin typeface="NewsGoth Cn BT" panose="020B0506020202030204" pitchFamily="34" charset="0"/>
              </a:rPr>
              <a:t>Antropologia Aplicada à Administração</a:t>
            </a:r>
            <a:endParaRPr lang="pt-BR" sz="2800" b="1" dirty="0" smtClean="0">
              <a:solidFill>
                <a:srgbClr val="FFC000"/>
              </a:solidFill>
              <a:latin typeface="NewsGoth Cn BT" panose="020B05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9014" y="4542642"/>
            <a:ext cx="483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NewsGoth Cn BT" panose="020B0506020202030204" pitchFamily="34" charset="0"/>
              </a:rPr>
              <a:t>Professora </a:t>
            </a:r>
            <a:r>
              <a:rPr lang="pt-BR" dirty="0" err="1" smtClean="0">
                <a:latin typeface="NewsGoth Cn BT" panose="020B0506020202030204" pitchFamily="34" charset="0"/>
              </a:rPr>
              <a:t>Drª</a:t>
            </a:r>
            <a:r>
              <a:rPr lang="pt-BR" dirty="0" smtClean="0">
                <a:latin typeface="NewsGoth Cn BT" panose="020B0506020202030204" pitchFamily="34" charset="0"/>
              </a:rPr>
              <a:t> Helena Kuerten de Salles</a:t>
            </a:r>
            <a:endParaRPr lang="pt-BR" dirty="0">
              <a:latin typeface="NewsGoth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37353" y="2044985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4 </a:t>
            </a:r>
            <a:r>
              <a:rPr lang="pt-BR" sz="1600" b="0" dirty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Etnografia e os Fundamentos do Trabalho de Campo</a:t>
            </a:r>
            <a:endParaRPr lang="en-US" sz="1600" b="0" dirty="0">
              <a:solidFill>
                <a:srgbClr val="464646"/>
              </a:solidFill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Pesquisa Etnográfica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5156791" y="2953057"/>
            <a:ext cx="871869" cy="69111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166870" y="3113949"/>
            <a:ext cx="2062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ETNOGRAFIA </a:t>
            </a:r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08333" y="2139667"/>
            <a:ext cx="4540115" cy="2317897"/>
            <a:chOff x="31885" y="2044985"/>
            <a:chExt cx="4540115" cy="2317897"/>
          </a:xfrm>
        </p:grpSpPr>
        <p:sp>
          <p:nvSpPr>
            <p:cNvPr id="2" name="Elipse 1"/>
            <p:cNvSpPr/>
            <p:nvPr/>
          </p:nvSpPr>
          <p:spPr>
            <a:xfrm>
              <a:off x="116958" y="2044985"/>
              <a:ext cx="4455042" cy="231789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1885" y="2689760"/>
              <a:ext cx="2062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Dimensão simbólica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509283" y="3019267"/>
              <a:ext cx="2062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Alteridade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829326" y="3643779"/>
              <a:ext cx="2062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Cultura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860685" y="3505279"/>
              <a:ext cx="2062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Marcadores sociais 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547033" y="2139667"/>
              <a:ext cx="2062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Imponderáveis da vida </a:t>
              </a:r>
              <a:r>
                <a:rPr lang="pt-BR" dirty="0" smtClean="0"/>
                <a:t>real</a:t>
              </a:r>
              <a:endParaRPr lang="pt-BR" dirty="0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669824" y="5050465"/>
            <a:ext cx="716637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Etnografia</a:t>
            </a:r>
            <a:r>
              <a:rPr lang="pt-BR" dirty="0" smtClean="0"/>
              <a:t>: o </a:t>
            </a:r>
            <a:r>
              <a:rPr lang="pt-BR" dirty="0"/>
              <a:t>estudo descritivo e analítico feito a partir da observação direta e participante do pesquisador no campo de </a:t>
            </a:r>
            <a:r>
              <a:rPr lang="pt-BR" dirty="0" smtClean="0"/>
              <a:t>pesquisa.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53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37353" y="2044985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Para que usar a Etnografia? </a:t>
            </a:r>
          </a:p>
          <a:p>
            <a:pPr marL="109728" indent="0" algn="just">
              <a:buNone/>
              <a:defRPr/>
            </a:pPr>
            <a:endParaRPr lang="pt-BR" sz="1800" dirty="0" smtClean="0"/>
          </a:p>
          <a:p>
            <a:pPr marL="109728" indent="0" algn="just">
              <a:buNone/>
              <a:defRPr/>
            </a:pPr>
            <a:r>
              <a:rPr lang="pt-BR" sz="1800" dirty="0" smtClean="0"/>
              <a:t>Sempre que </a:t>
            </a:r>
            <a:r>
              <a:rPr lang="pt-BR" sz="1800" dirty="0"/>
              <a:t>você quiser </a:t>
            </a:r>
            <a:r>
              <a:rPr lang="pt-BR" sz="1800" b="1" dirty="0"/>
              <a:t>conhecer um processo e as pessoas</a:t>
            </a:r>
            <a:r>
              <a:rPr lang="pt-BR" sz="1800" dirty="0"/>
              <a:t> que </a:t>
            </a:r>
            <a:r>
              <a:rPr lang="pt-BR" sz="1800" dirty="0" smtClean="0"/>
              <a:t>atuam num </a:t>
            </a:r>
            <a:r>
              <a:rPr lang="pt-BR" sz="1800" dirty="0"/>
              <a:t>certo segmento de uma organização, a </a:t>
            </a:r>
            <a:r>
              <a:rPr lang="pt-BR" sz="1800" dirty="0" smtClean="0"/>
              <a:t>observação  direta </a:t>
            </a:r>
            <a:r>
              <a:rPr lang="pt-BR" sz="1800" dirty="0"/>
              <a:t>e </a:t>
            </a:r>
            <a:r>
              <a:rPr lang="pt-BR" sz="1800" dirty="0" smtClean="0"/>
              <a:t>participante pode </a:t>
            </a:r>
            <a:r>
              <a:rPr lang="pt-BR" sz="1800" dirty="0"/>
              <a:t>auxiliá-lo a </a:t>
            </a:r>
            <a:r>
              <a:rPr lang="pt-BR" sz="1800" b="1" dirty="0"/>
              <a:t>compreender melhor as motivações e modos concretos com que operam os sujeitos</a:t>
            </a:r>
            <a:r>
              <a:rPr lang="pt-BR" sz="1800" dirty="0"/>
              <a:t> do setor que vai ser </a:t>
            </a:r>
            <a:r>
              <a:rPr lang="pt-BR" sz="1800" dirty="0" smtClean="0"/>
              <a:t>estudado.</a:t>
            </a: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4 </a:t>
            </a:r>
            <a:r>
              <a:rPr lang="pt-BR" sz="1600" b="0" dirty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Etnografia e os Fundamentos do Trabalho de Campo</a:t>
            </a:r>
            <a:endParaRPr lang="en-US" sz="1600" b="0" dirty="0">
              <a:solidFill>
                <a:srgbClr val="464646"/>
              </a:solidFill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Pesquisa Etnográfica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53902" y="4731489"/>
            <a:ext cx="7836195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Imagine que a empresa quer compreender a adoção de</a:t>
            </a:r>
          </a:p>
          <a:p>
            <a:pPr algn="ctr"/>
            <a:r>
              <a:rPr lang="pt-BR" dirty="0" smtClean="0"/>
              <a:t>Equipamento </a:t>
            </a:r>
            <a:r>
              <a:rPr lang="pt-BR" dirty="0"/>
              <a:t>de Proteção </a:t>
            </a:r>
            <a:r>
              <a:rPr lang="pt-BR" dirty="0" smtClean="0"/>
              <a:t>Individual (EPI) </a:t>
            </a:r>
            <a:r>
              <a:rPr lang="pt-BR" dirty="0" smtClean="0"/>
              <a:t>.</a:t>
            </a:r>
            <a:endParaRPr lang="pt-BR" dirty="0" smtClean="0"/>
          </a:p>
          <a:p>
            <a:pPr algn="ctr"/>
            <a:r>
              <a:rPr lang="pt-BR" dirty="0" smtClean="0"/>
              <a:t>Por </a:t>
            </a:r>
            <a:r>
              <a:rPr lang="pt-BR" dirty="0"/>
              <a:t>que há resistências ao seu uso se ele apenas traz benefícios?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366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37353" y="2044985"/>
            <a:ext cx="8229600" cy="406154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Planejamento do </a:t>
            </a:r>
            <a:r>
              <a:rPr lang="pt-BR" sz="1800" dirty="0"/>
              <a:t>trabalho de </a:t>
            </a:r>
            <a:r>
              <a:rPr lang="pt-BR" sz="1800" dirty="0" smtClean="0"/>
              <a:t>campo:</a:t>
            </a:r>
            <a:endParaRPr lang="pt-BR" sz="1800" dirty="0" smtClean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pt-BR" sz="1400" dirty="0" smtClean="0"/>
              <a:t>Identificar </a:t>
            </a:r>
            <a:r>
              <a:rPr lang="pt-BR" sz="1400" dirty="0"/>
              <a:t>um objetivo de </a:t>
            </a:r>
            <a:r>
              <a:rPr lang="pt-BR" sz="1400" dirty="0" smtClean="0"/>
              <a:t>pesquisa.</a:t>
            </a:r>
            <a:endParaRPr lang="pt-BR" sz="1400" dirty="0" smtClean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pt-BR" sz="1400" dirty="0" smtClean="0"/>
              <a:t>Referencial </a:t>
            </a:r>
            <a:r>
              <a:rPr lang="pt-BR" sz="1400" dirty="0" smtClean="0"/>
              <a:t>teórico.</a:t>
            </a:r>
            <a:endParaRPr lang="pt-BR" sz="1400" dirty="0" smtClean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pt-BR" sz="1400" dirty="0" smtClean="0"/>
              <a:t>Definir o </a:t>
            </a:r>
            <a:r>
              <a:rPr lang="pt-BR" sz="1400" dirty="0"/>
              <a:t>grupo a ser </a:t>
            </a:r>
            <a:r>
              <a:rPr lang="pt-BR" sz="1400" dirty="0" smtClean="0"/>
              <a:t>pesquisado.</a:t>
            </a:r>
            <a:endParaRPr lang="pt-BR" sz="1400" dirty="0" smtClean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pt-BR" sz="1400" dirty="0" smtClean="0"/>
              <a:t>Descrever a </a:t>
            </a:r>
            <a:r>
              <a:rPr lang="pt-BR" sz="1400" dirty="0" smtClean="0"/>
              <a:t>metodologia.</a:t>
            </a:r>
            <a:endParaRPr lang="pt-BR" sz="1400" dirty="0" smtClean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pt-BR" sz="1400" dirty="0" smtClean="0"/>
              <a:t>Estabelecer um </a:t>
            </a:r>
            <a:r>
              <a:rPr lang="pt-BR" sz="1400" dirty="0" smtClean="0"/>
              <a:t>cronograma.</a:t>
            </a:r>
            <a:endParaRPr lang="pt-BR" sz="14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Observação </a:t>
            </a:r>
            <a:r>
              <a:rPr lang="pt-BR" sz="1800" dirty="0"/>
              <a:t>e a participação em </a:t>
            </a:r>
            <a:r>
              <a:rPr lang="pt-BR" sz="1800" dirty="0" smtClean="0"/>
              <a:t>campo.</a:t>
            </a: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Notas </a:t>
            </a:r>
            <a:r>
              <a:rPr lang="pt-BR" sz="1800" dirty="0"/>
              <a:t>da observação de campo </a:t>
            </a:r>
            <a:r>
              <a:rPr lang="pt-BR" sz="1800" dirty="0" smtClean="0"/>
              <a:t>(diário de campo</a:t>
            </a:r>
            <a:r>
              <a:rPr lang="pt-BR" sz="1800" dirty="0" smtClean="0"/>
              <a:t>).</a:t>
            </a: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Texto </a:t>
            </a:r>
            <a:r>
              <a:rPr lang="pt-BR" sz="1800" dirty="0" smtClean="0"/>
              <a:t>etnográfico.</a:t>
            </a: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4 </a:t>
            </a:r>
            <a:r>
              <a:rPr lang="pt-BR" sz="1600" b="0" dirty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Etnografia e os Fundamentos do Trabalho de Campo</a:t>
            </a:r>
            <a:endParaRPr lang="en-US" sz="1600" b="0" dirty="0">
              <a:solidFill>
                <a:srgbClr val="464646"/>
              </a:solidFill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Etapas da Pesquisa Etnográfica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8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94821" y="2076884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/>
              <a:t>A </a:t>
            </a:r>
            <a:r>
              <a:rPr lang="pt-BR" sz="1800" b="1" dirty="0"/>
              <a:t>observação</a:t>
            </a:r>
            <a:r>
              <a:rPr lang="pt-BR" sz="1800" dirty="0"/>
              <a:t> etnográfica se faz pela observação </a:t>
            </a:r>
            <a:r>
              <a:rPr lang="pt-BR" sz="1800" dirty="0" smtClean="0"/>
              <a:t>direta e participante dos </a:t>
            </a:r>
            <a:r>
              <a:rPr lang="pt-BR" sz="1800" dirty="0"/>
              <a:t>aspectos que se pretende conhecer nos contextos em que de fato ocorrem</a:t>
            </a:r>
            <a:r>
              <a:rPr lang="pt-BR" sz="1800" dirty="0" smtClean="0"/>
              <a:t>.</a:t>
            </a:r>
            <a:r>
              <a:rPr lang="pt-BR" sz="1800" dirty="0"/>
              <a:t> </a:t>
            </a:r>
            <a:endParaRPr lang="pt-BR" sz="1800" dirty="0" smtClean="0"/>
          </a:p>
          <a:p>
            <a:pPr marL="109728" indent="0" algn="just">
              <a:buNone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O pesquisador anota </a:t>
            </a:r>
            <a:r>
              <a:rPr lang="pt-BR" sz="1800" dirty="0"/>
              <a:t>diariamente o que ele observa em campo (os acontecimentos, o que lhe contam os sujeitos em conversas formais e informais, as suas próprias reflexões pessoais etc</a:t>
            </a:r>
            <a:r>
              <a:rPr lang="pt-BR" sz="1800" dirty="0" smtClean="0"/>
              <a:t>.). Esse registro cotidiano </a:t>
            </a:r>
            <a:r>
              <a:rPr lang="pt-BR" sz="1800" dirty="0"/>
              <a:t>do que é realizado no trabalho de </a:t>
            </a:r>
            <a:r>
              <a:rPr lang="pt-BR" sz="1800" dirty="0" smtClean="0"/>
              <a:t>campo é o </a:t>
            </a:r>
            <a:r>
              <a:rPr lang="pt-BR" sz="1800" b="1" dirty="0"/>
              <a:t>diário de </a:t>
            </a:r>
            <a:r>
              <a:rPr lang="pt-BR" sz="1800" b="1" dirty="0" smtClean="0"/>
              <a:t>campo</a:t>
            </a:r>
            <a:r>
              <a:rPr lang="pt-BR" sz="18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 </a:t>
            </a:r>
            <a:r>
              <a:rPr lang="pt-BR" sz="1800" dirty="0"/>
              <a:t>Quando </a:t>
            </a:r>
            <a:r>
              <a:rPr lang="pt-BR" sz="1800" dirty="0" smtClean="0"/>
              <a:t>o pesquisador considera </a:t>
            </a:r>
            <a:r>
              <a:rPr lang="pt-BR" sz="1800" dirty="0"/>
              <a:t>que o trabalho de campo está concluído como previsto no planejamento e cronograma da pesquisa, passa-se ao estudo sistemático do diário de campo que resultará no </a:t>
            </a:r>
            <a:r>
              <a:rPr lang="pt-BR" sz="1800" b="1" dirty="0"/>
              <a:t>texto etnográfico</a:t>
            </a:r>
            <a:r>
              <a:rPr lang="pt-BR" sz="1800" dirty="0"/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4 </a:t>
            </a:r>
            <a:r>
              <a:rPr lang="pt-BR" sz="1600" b="0" dirty="0">
                <a:solidFill>
                  <a:srgbClr val="4646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Etnografia e os Fundamentos do Trabalho de Campo</a:t>
            </a:r>
            <a:endParaRPr lang="en-US" sz="1600" b="0" dirty="0">
              <a:solidFill>
                <a:srgbClr val="464646"/>
              </a:solidFill>
              <a:effectLst/>
            </a:endParaRPr>
          </a:p>
        </p:txBody>
      </p:sp>
      <p:sp>
        <p:nvSpPr>
          <p:cNvPr id="5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Etapas da Pesquisa Etnográfica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340</Words>
  <Application>Microsoft Office PowerPoint</Application>
  <PresentationFormat>Apresentação na tela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Concourse</vt:lpstr>
      <vt:lpstr>1_Concourse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Girardi</dc:creator>
  <cp:lastModifiedBy>Tutoria</cp:lastModifiedBy>
  <cp:revision>43</cp:revision>
  <dcterms:created xsi:type="dcterms:W3CDTF">2014-09-16T21:33:07Z</dcterms:created>
  <dcterms:modified xsi:type="dcterms:W3CDTF">2017-09-11T20:03:38Z</dcterms:modified>
</cp:coreProperties>
</file>