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6" r:id="rId3"/>
    <p:sldId id="267" r:id="rId4"/>
    <p:sldId id="264" r:id="rId5"/>
    <p:sldId id="270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 autoAdjust="0"/>
    <p:restoredTop sz="99281" autoAdjust="0"/>
  </p:normalViewPr>
  <p:slideViewPr>
    <p:cSldViewPr snapToGrid="0">
      <p:cViewPr>
        <p:scale>
          <a:sx n="90" d="100"/>
          <a:sy n="90" d="100"/>
        </p:scale>
        <p:origin x="-120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587F3-01F3-4202-A18D-6B98AB993115}" type="datetimeFigureOut">
              <a:rPr lang="pt-BR" smtClean="0"/>
              <a:t>11/09/2017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07719-E570-4398-BB6A-BB62F7CE347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25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9/11/2017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82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18370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671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32599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678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35230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3168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2521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>
                <a:solidFill>
                  <a:prstClr val="white"/>
                </a:solidFill>
              </a:rPr>
              <a:pPr/>
              <a:t>9/11/2017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lang="en-US" smtClean="0">
                <a:solidFill>
                  <a:prstClr val="white"/>
                </a:solidFill>
              </a:rPr>
              <a:pPr/>
              <a:t>‹nº›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18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339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2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9/11/2017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‹nº›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>
                <a:solidFill>
                  <a:prstClr val="black"/>
                </a:solidFill>
              </a:rPr>
              <a:pPr/>
              <a:t>9/11/2017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lang="en-US" smtClean="0">
                <a:solidFill>
                  <a:prstClr val="black"/>
                </a:solidFill>
              </a:rPr>
              <a:pPr/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51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049867" y="3601566"/>
            <a:ext cx="6461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b="1" dirty="0">
                <a:solidFill>
                  <a:srgbClr val="FFC000"/>
                </a:solidFill>
                <a:latin typeface="NewsGoth Cn BT" panose="020B0506020202030204" pitchFamily="34" charset="0"/>
              </a:rPr>
              <a:t>Antropologia Aplicada à Administração</a:t>
            </a:r>
            <a:endParaRPr lang="pt-BR" sz="2800" b="1" dirty="0" smtClean="0">
              <a:solidFill>
                <a:srgbClr val="FFC000"/>
              </a:solidFill>
              <a:latin typeface="NewsGoth Cn BT" panose="020B0506020202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689014" y="4542642"/>
            <a:ext cx="4836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latin typeface="NewsGoth Cn BT" panose="020B0506020202030204" pitchFamily="34" charset="0"/>
              </a:rPr>
              <a:t>Professora </a:t>
            </a:r>
            <a:r>
              <a:rPr lang="pt-BR" dirty="0" err="1" smtClean="0">
                <a:latin typeface="NewsGoth Cn BT" panose="020B0506020202030204" pitchFamily="34" charset="0"/>
              </a:rPr>
              <a:t>Drª</a:t>
            </a:r>
            <a:r>
              <a:rPr lang="pt-BR" dirty="0" smtClean="0">
                <a:latin typeface="NewsGoth Cn BT" panose="020B0506020202030204" pitchFamily="34" charset="0"/>
              </a:rPr>
              <a:t> Helena Kuerten de Salles</a:t>
            </a:r>
            <a:endParaRPr lang="pt-BR" dirty="0">
              <a:latin typeface="NewsGoth Cn BT" panose="020B05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22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37353" y="2044985"/>
            <a:ext cx="8229600" cy="40615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4 </a:t>
            </a:r>
            <a:r>
              <a:rPr lang="pt-BR" sz="1600" b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Etnografia e os Fundamentos do Trabalho de Campo</a:t>
            </a:r>
            <a:endParaRPr lang="en-US" sz="1600" b="0" dirty="0">
              <a:solidFill>
                <a:srgbClr val="464646"/>
              </a:solidFill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Pesquisa Etnográfica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5156791" y="2953057"/>
            <a:ext cx="871869" cy="691116"/>
          </a:xfrm>
          <a:prstGeom prst="rightArrow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166870" y="3113949"/>
            <a:ext cx="2062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ETNOGRAFIA </a:t>
            </a:r>
            <a:endParaRPr lang="pt-BR" dirty="0"/>
          </a:p>
        </p:txBody>
      </p:sp>
      <p:grpSp>
        <p:nvGrpSpPr>
          <p:cNvPr id="13" name="Grupo 12"/>
          <p:cNvGrpSpPr/>
          <p:nvPr/>
        </p:nvGrpSpPr>
        <p:grpSpPr>
          <a:xfrm>
            <a:off x="308333" y="2139667"/>
            <a:ext cx="4540115" cy="2317897"/>
            <a:chOff x="31885" y="2044985"/>
            <a:chExt cx="4540115" cy="2317897"/>
          </a:xfrm>
        </p:grpSpPr>
        <p:sp>
          <p:nvSpPr>
            <p:cNvPr id="2" name="Elipse 1"/>
            <p:cNvSpPr/>
            <p:nvPr/>
          </p:nvSpPr>
          <p:spPr>
            <a:xfrm>
              <a:off x="116958" y="2044985"/>
              <a:ext cx="4455042" cy="2317897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31885" y="2689760"/>
              <a:ext cx="2062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Dimensão simbólica</a:t>
              </a:r>
            </a:p>
          </p:txBody>
        </p:sp>
        <p:sp>
          <p:nvSpPr>
            <p:cNvPr id="9" name="CaixaDeTexto 8"/>
            <p:cNvSpPr txBox="1"/>
            <p:nvPr/>
          </p:nvSpPr>
          <p:spPr>
            <a:xfrm>
              <a:off x="2509283" y="3019267"/>
              <a:ext cx="20627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/>
                <a:t>Alteridade</a:t>
              </a:r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829326" y="3643779"/>
              <a:ext cx="20627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/>
                <a:t>Cultura</a:t>
              </a:r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1860685" y="3505279"/>
              <a:ext cx="2062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Marcadores sociais </a:t>
              </a:r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1547033" y="2139667"/>
              <a:ext cx="206271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dirty="0"/>
                <a:t>Imponderáveis da vida </a:t>
              </a:r>
              <a:r>
                <a:rPr lang="pt-BR" dirty="0" smtClean="0"/>
                <a:t>real</a:t>
              </a:r>
              <a:endParaRPr lang="pt-BR" dirty="0"/>
            </a:p>
          </p:txBody>
        </p:sp>
      </p:grpSp>
      <p:sp>
        <p:nvSpPr>
          <p:cNvPr id="14" name="CaixaDeTexto 13"/>
          <p:cNvSpPr txBox="1"/>
          <p:nvPr/>
        </p:nvSpPr>
        <p:spPr>
          <a:xfrm>
            <a:off x="669824" y="5050465"/>
            <a:ext cx="7166371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pt-BR" b="1" dirty="0" smtClean="0"/>
              <a:t>Etnografia</a:t>
            </a:r>
            <a:r>
              <a:rPr lang="pt-BR" dirty="0" smtClean="0"/>
              <a:t>: o </a:t>
            </a:r>
            <a:r>
              <a:rPr lang="pt-BR" dirty="0"/>
              <a:t>estudo descritivo e analítico feito a partir da observação direta e participante do pesquisador no campo de </a:t>
            </a:r>
            <a:r>
              <a:rPr lang="pt-BR" dirty="0" smtClean="0"/>
              <a:t>pesquisa.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534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37353" y="2044985"/>
            <a:ext cx="8229600" cy="40615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Para que usar a Etnografia? </a:t>
            </a:r>
          </a:p>
          <a:p>
            <a:pPr marL="109728" indent="0" algn="just">
              <a:buNone/>
              <a:defRPr/>
            </a:pPr>
            <a:endParaRPr lang="pt-BR" sz="1800" dirty="0" smtClean="0"/>
          </a:p>
          <a:p>
            <a:pPr marL="109728" indent="0" algn="just">
              <a:buNone/>
              <a:defRPr/>
            </a:pPr>
            <a:r>
              <a:rPr lang="pt-BR" sz="1800" dirty="0" smtClean="0"/>
              <a:t>Sempre que </a:t>
            </a:r>
            <a:r>
              <a:rPr lang="pt-BR" sz="1800" dirty="0"/>
              <a:t>você quiser </a:t>
            </a:r>
            <a:r>
              <a:rPr lang="pt-BR" sz="1800" b="1" dirty="0"/>
              <a:t>conhecer um processo e as pessoas</a:t>
            </a:r>
            <a:r>
              <a:rPr lang="pt-BR" sz="1800" dirty="0"/>
              <a:t> que </a:t>
            </a:r>
            <a:r>
              <a:rPr lang="pt-BR" sz="1800" dirty="0" smtClean="0"/>
              <a:t>atuam num </a:t>
            </a:r>
            <a:r>
              <a:rPr lang="pt-BR" sz="1800" dirty="0"/>
              <a:t>certo segmento de uma organização, a </a:t>
            </a:r>
            <a:r>
              <a:rPr lang="pt-BR" sz="1800" dirty="0" smtClean="0"/>
              <a:t>observação  direta </a:t>
            </a:r>
            <a:r>
              <a:rPr lang="pt-BR" sz="1800" dirty="0"/>
              <a:t>e </a:t>
            </a:r>
            <a:r>
              <a:rPr lang="pt-BR" sz="1800" dirty="0" smtClean="0"/>
              <a:t>participante pode </a:t>
            </a:r>
            <a:r>
              <a:rPr lang="pt-BR" sz="1800" dirty="0"/>
              <a:t>auxiliá-lo a </a:t>
            </a:r>
            <a:r>
              <a:rPr lang="pt-BR" sz="1800" b="1" dirty="0"/>
              <a:t>compreender melhor as motivações e modos concretos com que operam os sujeitos</a:t>
            </a:r>
            <a:r>
              <a:rPr lang="pt-BR" sz="1800" dirty="0"/>
              <a:t> do setor que vai ser </a:t>
            </a:r>
            <a:r>
              <a:rPr lang="pt-BR" sz="1800" dirty="0" smtClean="0"/>
              <a:t>estudado.</a:t>
            </a:r>
            <a:endParaRPr lang="pt-BR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4 </a:t>
            </a:r>
            <a:r>
              <a:rPr lang="pt-BR" sz="1600" b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Etnografia e os Fundamentos do Trabalho de Campo</a:t>
            </a:r>
            <a:endParaRPr lang="en-US" sz="1600" b="0" dirty="0">
              <a:solidFill>
                <a:srgbClr val="464646"/>
              </a:solidFill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Pesquisa Etnográfica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53902" y="4731489"/>
            <a:ext cx="7836195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Imagine que a empresa quer compreender a adoção de</a:t>
            </a:r>
          </a:p>
          <a:p>
            <a:pPr algn="ctr"/>
            <a:r>
              <a:rPr lang="pt-BR" dirty="0" smtClean="0"/>
              <a:t>Equipamento </a:t>
            </a:r>
            <a:r>
              <a:rPr lang="pt-BR" dirty="0"/>
              <a:t>de Proteção </a:t>
            </a:r>
            <a:r>
              <a:rPr lang="pt-BR" dirty="0" smtClean="0"/>
              <a:t>Individual (EPI) </a:t>
            </a:r>
            <a:r>
              <a:rPr lang="pt-BR" dirty="0" smtClean="0"/>
              <a:t>.</a:t>
            </a:r>
            <a:endParaRPr lang="pt-BR" dirty="0" smtClean="0"/>
          </a:p>
          <a:p>
            <a:pPr algn="ctr"/>
            <a:r>
              <a:rPr lang="pt-BR" dirty="0" smtClean="0"/>
              <a:t>Por </a:t>
            </a:r>
            <a:r>
              <a:rPr lang="pt-BR" dirty="0"/>
              <a:t>que há resistências ao seu uso se ele apenas traz benefícios?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63668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37353" y="2044985"/>
            <a:ext cx="8229600" cy="4061543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Planejamento do </a:t>
            </a:r>
            <a:r>
              <a:rPr lang="pt-BR" sz="1800" dirty="0"/>
              <a:t>trabalho de </a:t>
            </a:r>
            <a:r>
              <a:rPr lang="pt-BR" sz="1800" dirty="0" smtClean="0"/>
              <a:t>campo:</a:t>
            </a:r>
            <a:endParaRPr lang="pt-BR" sz="1800" dirty="0" smtClean="0"/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pt-BR" sz="1400" dirty="0" smtClean="0"/>
              <a:t>Identificar </a:t>
            </a:r>
            <a:r>
              <a:rPr lang="pt-BR" sz="1400" dirty="0"/>
              <a:t>um objetivo de </a:t>
            </a:r>
            <a:r>
              <a:rPr lang="pt-BR" sz="1400" dirty="0" smtClean="0"/>
              <a:t>pesquisa.</a:t>
            </a:r>
            <a:endParaRPr lang="pt-BR" sz="1400" dirty="0" smtClean="0"/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pt-BR" sz="1400" dirty="0" smtClean="0"/>
              <a:t>Referencial </a:t>
            </a:r>
            <a:r>
              <a:rPr lang="pt-BR" sz="1400" dirty="0" smtClean="0"/>
              <a:t>teórico.</a:t>
            </a:r>
            <a:endParaRPr lang="pt-BR" sz="1400" dirty="0" smtClean="0"/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pt-BR" sz="1400" dirty="0" smtClean="0"/>
              <a:t>Definir o </a:t>
            </a:r>
            <a:r>
              <a:rPr lang="pt-BR" sz="1400" dirty="0"/>
              <a:t>grupo a ser </a:t>
            </a:r>
            <a:r>
              <a:rPr lang="pt-BR" sz="1400" dirty="0" smtClean="0"/>
              <a:t>pesquisado.</a:t>
            </a:r>
            <a:endParaRPr lang="pt-BR" sz="1400" dirty="0" smtClean="0"/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pt-BR" sz="1400" dirty="0" smtClean="0"/>
              <a:t>Descrever a </a:t>
            </a:r>
            <a:r>
              <a:rPr lang="pt-BR" sz="1400" dirty="0" smtClean="0"/>
              <a:t>metodologia.</a:t>
            </a:r>
            <a:endParaRPr lang="pt-BR" sz="1400" dirty="0" smtClean="0"/>
          </a:p>
          <a:p>
            <a:pPr lvl="1" algn="just">
              <a:buFont typeface="Wingdings" panose="05000000000000000000" pitchFamily="2" charset="2"/>
              <a:buChar char="q"/>
              <a:defRPr/>
            </a:pPr>
            <a:r>
              <a:rPr lang="pt-BR" sz="1400" dirty="0" smtClean="0"/>
              <a:t>Estabelecer um </a:t>
            </a:r>
            <a:r>
              <a:rPr lang="pt-BR" sz="1400" dirty="0" smtClean="0"/>
              <a:t>cronograma.</a:t>
            </a:r>
            <a:endParaRPr lang="pt-BR" sz="14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Observação </a:t>
            </a:r>
            <a:r>
              <a:rPr lang="pt-BR" sz="1800" dirty="0"/>
              <a:t>e a participação em </a:t>
            </a:r>
            <a:r>
              <a:rPr lang="pt-BR" sz="1800" dirty="0" smtClean="0"/>
              <a:t>campo.</a:t>
            </a: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Notas </a:t>
            </a:r>
            <a:r>
              <a:rPr lang="pt-BR" sz="1800" dirty="0"/>
              <a:t>da observação de campo </a:t>
            </a:r>
            <a:r>
              <a:rPr lang="pt-BR" sz="1800" dirty="0" smtClean="0"/>
              <a:t>(diário de campo</a:t>
            </a:r>
            <a:r>
              <a:rPr lang="pt-BR" sz="1800" dirty="0" smtClean="0"/>
              <a:t>).</a:t>
            </a: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Texto </a:t>
            </a:r>
            <a:r>
              <a:rPr lang="pt-BR" sz="1800" dirty="0" smtClean="0"/>
              <a:t>etnográfico.</a:t>
            </a: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4 </a:t>
            </a:r>
            <a:r>
              <a:rPr lang="pt-BR" sz="1600" b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Etnografia e os Fundamentos do Trabalho de Campo</a:t>
            </a:r>
            <a:endParaRPr lang="en-US" sz="1600" b="0" dirty="0">
              <a:solidFill>
                <a:srgbClr val="464646"/>
              </a:solidFill>
              <a:effectLst/>
            </a:endParaRPr>
          </a:p>
        </p:txBody>
      </p:sp>
      <p:sp>
        <p:nvSpPr>
          <p:cNvPr id="7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Etapas da Pesquisa Etnográfica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2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94821" y="2076884"/>
            <a:ext cx="8229600" cy="4061543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/>
              <a:t>A </a:t>
            </a:r>
            <a:r>
              <a:rPr lang="pt-BR" sz="1800" b="1" dirty="0"/>
              <a:t>observação</a:t>
            </a:r>
            <a:r>
              <a:rPr lang="pt-BR" sz="1800" dirty="0"/>
              <a:t> etnográfica se faz pela observação </a:t>
            </a:r>
            <a:r>
              <a:rPr lang="pt-BR" sz="1800" dirty="0" smtClean="0"/>
              <a:t>direta e participante dos </a:t>
            </a:r>
            <a:r>
              <a:rPr lang="pt-BR" sz="1800" dirty="0"/>
              <a:t>aspectos que se pretende conhecer nos contextos em que de fato ocorrem</a:t>
            </a:r>
            <a:r>
              <a:rPr lang="pt-BR" sz="1800" dirty="0" smtClean="0"/>
              <a:t>.</a:t>
            </a:r>
            <a:r>
              <a:rPr lang="pt-BR" sz="1800" dirty="0"/>
              <a:t> </a:t>
            </a:r>
            <a:endParaRPr lang="pt-BR" sz="1800" dirty="0" smtClean="0"/>
          </a:p>
          <a:p>
            <a:pPr marL="109728" indent="0" algn="just">
              <a:buNone/>
              <a:defRPr/>
            </a:pPr>
            <a:endParaRPr lang="pt-BR" sz="1800" dirty="0" smtClean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O pesquisador anota </a:t>
            </a:r>
            <a:r>
              <a:rPr lang="pt-BR" sz="1800" dirty="0"/>
              <a:t>diariamente o que ele observa em campo (os acontecimentos, o que lhe contam os sujeitos em conversas formais e informais, as suas próprias reflexões pessoais etc</a:t>
            </a:r>
            <a:r>
              <a:rPr lang="pt-BR" sz="1800" dirty="0" smtClean="0"/>
              <a:t>.). Esse registro cotidiano </a:t>
            </a:r>
            <a:r>
              <a:rPr lang="pt-BR" sz="1800" dirty="0"/>
              <a:t>do que é realizado no trabalho de </a:t>
            </a:r>
            <a:r>
              <a:rPr lang="pt-BR" sz="1800" dirty="0" smtClean="0"/>
              <a:t>campo é o </a:t>
            </a:r>
            <a:r>
              <a:rPr lang="pt-BR" sz="1800" b="1" dirty="0"/>
              <a:t>diário de </a:t>
            </a:r>
            <a:r>
              <a:rPr lang="pt-BR" sz="1800" b="1" dirty="0" smtClean="0"/>
              <a:t>campo</a:t>
            </a:r>
            <a:r>
              <a:rPr lang="pt-BR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pt-BR" sz="1800" dirty="0" smtClean="0"/>
              <a:t> </a:t>
            </a:r>
            <a:r>
              <a:rPr lang="pt-BR" sz="1800" dirty="0"/>
              <a:t>Quando </a:t>
            </a:r>
            <a:r>
              <a:rPr lang="pt-BR" sz="1800" dirty="0" smtClean="0"/>
              <a:t>o pesquisador considera </a:t>
            </a:r>
            <a:r>
              <a:rPr lang="pt-BR" sz="1800" dirty="0"/>
              <a:t>que o trabalho de campo está concluído como previsto no planejamento e cronograma da pesquisa, passa-se ao estudo sistemático do diário de campo que resultará no </a:t>
            </a:r>
            <a:r>
              <a:rPr lang="pt-BR" sz="1800" b="1" dirty="0"/>
              <a:t>texto etnográfico</a:t>
            </a:r>
            <a:r>
              <a:rPr lang="pt-BR" sz="1800" dirty="0"/>
              <a:t>.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/>
          </a:p>
          <a:p>
            <a:pPr algn="just">
              <a:buFont typeface="Wingdings" panose="05000000000000000000" pitchFamily="2" charset="2"/>
              <a:buChar char="q"/>
              <a:defRPr/>
            </a:pPr>
            <a:endParaRPr lang="pt-BR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60685" y="42524"/>
            <a:ext cx="4784651" cy="68047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pt-BR" sz="1600" b="0" dirty="0" smtClean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4 </a:t>
            </a:r>
            <a:r>
              <a:rPr lang="pt-BR" sz="1600" b="0" dirty="0">
                <a:solidFill>
                  <a:srgbClr val="46464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Etnografia e os Fundamentos do Trabalho de Campo</a:t>
            </a:r>
            <a:endParaRPr lang="en-US" sz="1600" b="0" dirty="0">
              <a:solidFill>
                <a:srgbClr val="464646"/>
              </a:solidFill>
              <a:effectLst/>
            </a:endParaRPr>
          </a:p>
        </p:txBody>
      </p:sp>
      <p:sp>
        <p:nvSpPr>
          <p:cNvPr id="5" name="Título 5"/>
          <p:cNvSpPr txBox="1">
            <a:spLocks/>
          </p:cNvSpPr>
          <p:nvPr/>
        </p:nvSpPr>
        <p:spPr>
          <a:xfrm>
            <a:off x="457200" y="901985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smtClean="0">
                <a:solidFill>
                  <a:schemeClr val="tx1"/>
                </a:solidFill>
              </a:rPr>
              <a:t>Etapas da Pesquisa Etnográfica</a:t>
            </a:r>
            <a:endParaRPr lang="pt-B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340</Words>
  <Application>Microsoft Office PowerPoint</Application>
  <PresentationFormat>Apresentação na tela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5</vt:i4>
      </vt:variant>
    </vt:vector>
  </HeadingPairs>
  <TitlesOfParts>
    <vt:vector size="7" baseType="lpstr">
      <vt:lpstr>Concourse</vt:lpstr>
      <vt:lpstr>1_Concourse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Claudio Girardi</dc:creator>
  <cp:lastModifiedBy>Tutoria</cp:lastModifiedBy>
  <cp:revision>43</cp:revision>
  <dcterms:created xsi:type="dcterms:W3CDTF">2014-09-16T21:33:07Z</dcterms:created>
  <dcterms:modified xsi:type="dcterms:W3CDTF">2017-09-11T20:03:38Z</dcterms:modified>
</cp:coreProperties>
</file>