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8" r:id="rId21"/>
    <p:sldId id="279" r:id="rId22"/>
    <p:sldId id="274" r:id="rId23"/>
    <p:sldId id="275" r:id="rId24"/>
    <p:sldId id="276" r:id="rId25"/>
    <p:sldId id="280" r:id="rId26"/>
    <p:sldId id="281" r:id="rId27"/>
    <p:sldId id="286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359" autoAdjust="0"/>
  </p:normalViewPr>
  <p:slideViewPr>
    <p:cSldViewPr>
      <p:cViewPr varScale="1">
        <p:scale>
          <a:sx n="72" d="100"/>
          <a:sy n="72" d="100"/>
        </p:scale>
        <p:origin x="-13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968129-AE56-4AB6-8D4D-C1644C04CAC1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B23A3E-C1E3-48BC-8DEF-40FC2253771B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Parte I:</a:t>
            </a:r>
            <a:br>
              <a:rPr lang="en-US" dirty="0" smtClean="0"/>
            </a:br>
            <a:r>
              <a:rPr lang="en-US" dirty="0" err="1" smtClean="0"/>
              <a:t>Aspectos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lógica</a:t>
            </a:r>
            <a:r>
              <a:rPr lang="en-US" dirty="0" smtClean="0"/>
              <a:t> no </a:t>
            </a:r>
            <a:r>
              <a:rPr lang="en-US" dirty="0" err="1" smtClean="0"/>
              <a:t>texto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Como </a:t>
            </a:r>
            <a:r>
              <a:rPr lang="en-US" dirty="0" err="1" smtClean="0"/>
              <a:t>escrever</a:t>
            </a:r>
            <a:r>
              <a:rPr lang="en-US" dirty="0" smtClean="0"/>
              <a:t>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?</a:t>
            </a:r>
          </a:p>
          <a:p>
            <a:r>
              <a:rPr lang="en-US" dirty="0" smtClean="0"/>
              <a:t>Bruno Santos – brunoaisla@hotmail.com</a:t>
            </a:r>
          </a:p>
          <a:p>
            <a:r>
              <a:rPr lang="en-US" dirty="0" err="1" smtClean="0"/>
              <a:t>Kherian</a:t>
            </a:r>
            <a:r>
              <a:rPr lang="en-US" dirty="0" smtClean="0"/>
              <a:t> </a:t>
            </a:r>
            <a:r>
              <a:rPr lang="en-US" dirty="0" err="1" smtClean="0"/>
              <a:t>Gracher</a:t>
            </a:r>
            <a:r>
              <a:rPr lang="en-US" dirty="0" smtClean="0"/>
              <a:t> – kherian@gmail.com</a:t>
            </a:r>
            <a:endParaRPr lang="pt-B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importância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argumentação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“</a:t>
            </a:r>
            <a:r>
              <a:rPr lang="en-US" dirty="0" err="1" smtClean="0"/>
              <a:t>Assim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o </a:t>
            </a:r>
            <a:r>
              <a:rPr lang="en-US" dirty="0" err="1" smtClean="0"/>
              <a:t>núcleo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obra</a:t>
            </a:r>
            <a:r>
              <a:rPr lang="en-US" dirty="0" smtClean="0"/>
              <a:t> </a:t>
            </a:r>
            <a:r>
              <a:rPr lang="en-US" dirty="0" err="1" smtClean="0"/>
              <a:t>dramática</a:t>
            </a:r>
            <a:r>
              <a:rPr lang="en-US" dirty="0" smtClean="0"/>
              <a:t> é o </a:t>
            </a:r>
            <a:r>
              <a:rPr lang="en-US" dirty="0" err="1" smtClean="0"/>
              <a:t>enredo</a:t>
            </a:r>
            <a:r>
              <a:rPr lang="en-US" dirty="0" smtClean="0"/>
              <a:t>, o </a:t>
            </a:r>
            <a:r>
              <a:rPr lang="en-US" dirty="0" err="1" smtClean="0"/>
              <a:t>núcleo</a:t>
            </a:r>
            <a:r>
              <a:rPr lang="en-US" dirty="0" smtClean="0"/>
              <a:t> do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é o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” (MARTINICH, A.P.; 2002, pp.35)</a:t>
            </a:r>
          </a:p>
          <a:p>
            <a:endParaRPr lang="en-US" dirty="0" smtClean="0"/>
          </a:p>
          <a:p>
            <a:r>
              <a:rPr lang="en-US" dirty="0" smtClean="0"/>
              <a:t>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ser, de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geral</a:t>
            </a:r>
            <a:r>
              <a:rPr lang="en-US" dirty="0" smtClean="0"/>
              <a:t>, de </a:t>
            </a: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tipos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(a) </a:t>
            </a:r>
            <a:r>
              <a:rPr lang="en-US" dirty="0" err="1" smtClean="0"/>
              <a:t>Argumentativo</a:t>
            </a:r>
            <a:r>
              <a:rPr lang="en-US" dirty="0" smtClean="0"/>
              <a:t>;</a:t>
            </a:r>
            <a:br>
              <a:rPr lang="en-US" dirty="0" smtClean="0"/>
            </a:br>
            <a:r>
              <a:rPr lang="en-US" dirty="0" smtClean="0"/>
              <a:t>(b) </a:t>
            </a:r>
            <a:r>
              <a:rPr lang="en-US" dirty="0" err="1" smtClean="0"/>
              <a:t>Expositivo</a:t>
            </a:r>
            <a:r>
              <a:rPr lang="en-US" dirty="0" smtClean="0"/>
              <a:t>.</a:t>
            </a:r>
          </a:p>
          <a:p>
            <a:r>
              <a:rPr lang="en-US" dirty="0" smtClean="0"/>
              <a:t>Se for do </a:t>
            </a:r>
            <a:r>
              <a:rPr lang="en-US" dirty="0" err="1" smtClean="0"/>
              <a:t>tipo</a:t>
            </a:r>
            <a:r>
              <a:rPr lang="en-US" dirty="0" smtClean="0"/>
              <a:t> (a), </a:t>
            </a:r>
            <a:r>
              <a:rPr lang="en-US" dirty="0" err="1" smtClean="0"/>
              <a:t>obviamente</a:t>
            </a:r>
            <a:r>
              <a:rPr lang="en-US" dirty="0" smtClean="0"/>
              <a:t> a </a:t>
            </a:r>
            <a:r>
              <a:rPr lang="en-US" dirty="0" err="1" smtClean="0"/>
              <a:t>argumentação</a:t>
            </a:r>
            <a:r>
              <a:rPr lang="en-US" dirty="0" smtClean="0"/>
              <a:t> é </a:t>
            </a:r>
            <a:r>
              <a:rPr lang="en-US" dirty="0" err="1" smtClean="0"/>
              <a:t>peça</a:t>
            </a:r>
            <a:r>
              <a:rPr lang="en-US" dirty="0" smtClean="0"/>
              <a:t> central no </a:t>
            </a:r>
            <a:r>
              <a:rPr lang="en-US" dirty="0" err="1" smtClean="0"/>
              <a:t>ensaio</a:t>
            </a:r>
            <a:r>
              <a:rPr lang="en-US" dirty="0" smtClean="0"/>
              <a:t>. </a:t>
            </a:r>
            <a:r>
              <a:rPr lang="en-US" dirty="0" err="1" smtClean="0"/>
              <a:t>Pois</a:t>
            </a:r>
            <a:r>
              <a:rPr lang="en-US" dirty="0" smtClean="0"/>
              <a:t>, nesses </a:t>
            </a:r>
            <a:r>
              <a:rPr lang="en-US" dirty="0" err="1" smtClean="0"/>
              <a:t>ensaios</a:t>
            </a:r>
            <a:r>
              <a:rPr lang="en-US" dirty="0" smtClean="0"/>
              <a:t>, visa-se defender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posição</a:t>
            </a:r>
            <a:r>
              <a:rPr lang="en-US" dirty="0" smtClean="0"/>
              <a:t>.</a:t>
            </a:r>
          </a:p>
          <a:p>
            <a:r>
              <a:rPr lang="en-US" dirty="0" smtClean="0"/>
              <a:t>Se for do </a:t>
            </a:r>
            <a:r>
              <a:rPr lang="en-US" dirty="0" err="1" smtClean="0"/>
              <a:t>tipo</a:t>
            </a:r>
            <a:r>
              <a:rPr lang="en-US" dirty="0" smtClean="0"/>
              <a:t> (b), </a:t>
            </a:r>
            <a:r>
              <a:rPr lang="en-US" dirty="0" err="1" smtClean="0"/>
              <a:t>indiretamente</a:t>
            </a:r>
            <a:r>
              <a:rPr lang="en-US" dirty="0" smtClean="0"/>
              <a:t> a </a:t>
            </a:r>
            <a:r>
              <a:rPr lang="en-US" dirty="0" err="1" smtClean="0"/>
              <a:t>argumentação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peça</a:t>
            </a:r>
            <a:r>
              <a:rPr lang="en-US" dirty="0" smtClean="0"/>
              <a:t> central do </a:t>
            </a:r>
            <a:r>
              <a:rPr lang="en-US" dirty="0" err="1" smtClean="0"/>
              <a:t>texto</a:t>
            </a:r>
            <a:r>
              <a:rPr lang="en-US" dirty="0" smtClean="0"/>
              <a:t>. </a:t>
            </a:r>
            <a:r>
              <a:rPr lang="en-US" dirty="0" err="1" smtClean="0"/>
              <a:t>Haja</a:t>
            </a:r>
            <a:r>
              <a:rPr lang="en-US" dirty="0" smtClean="0"/>
              <a:t> vista </a:t>
            </a:r>
            <a:r>
              <a:rPr lang="en-US" dirty="0" err="1" smtClean="0"/>
              <a:t>que</a:t>
            </a:r>
            <a:r>
              <a:rPr lang="en-US" dirty="0" smtClean="0"/>
              <a:t> nesses </a:t>
            </a:r>
            <a:r>
              <a:rPr lang="en-US" dirty="0" err="1" smtClean="0"/>
              <a:t>ensaios</a:t>
            </a:r>
            <a:r>
              <a:rPr lang="en-US" dirty="0" smtClean="0"/>
              <a:t> tem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objetivo</a:t>
            </a:r>
            <a:r>
              <a:rPr lang="en-US" dirty="0" smtClean="0"/>
              <a:t> </a:t>
            </a:r>
            <a:r>
              <a:rPr lang="en-US" dirty="0" err="1" smtClean="0"/>
              <a:t>expor</a:t>
            </a:r>
            <a:r>
              <a:rPr lang="en-US" dirty="0" smtClean="0"/>
              <a:t> o </a:t>
            </a:r>
            <a:r>
              <a:rPr lang="en-US" dirty="0" err="1" smtClean="0"/>
              <a:t>raciocínio</a:t>
            </a:r>
            <a:r>
              <a:rPr lang="en-US" dirty="0" smtClean="0"/>
              <a:t> (o </a:t>
            </a:r>
            <a:r>
              <a:rPr lang="en-US" dirty="0" err="1" smtClean="0"/>
              <a:t>argumento</a:t>
            </a:r>
            <a:r>
              <a:rPr lang="en-US" dirty="0" smtClean="0"/>
              <a:t>) de um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filósofos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concluir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todo</a:t>
            </a:r>
            <a:r>
              <a:rPr lang="en-US" dirty="0" smtClean="0"/>
              <a:t> </a:t>
            </a:r>
            <a:r>
              <a:rPr lang="en-US" dirty="0" err="1" smtClean="0"/>
              <a:t>tipo</a:t>
            </a:r>
            <a:r>
              <a:rPr lang="en-US" dirty="0" smtClean="0"/>
              <a:t> de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, a </a:t>
            </a:r>
            <a:r>
              <a:rPr lang="en-US" dirty="0" err="1" smtClean="0"/>
              <a:t>argumentação</a:t>
            </a:r>
            <a:r>
              <a:rPr lang="en-US" dirty="0" smtClean="0"/>
              <a:t> é a </a:t>
            </a:r>
            <a:r>
              <a:rPr lang="en-US" dirty="0" err="1" smtClean="0"/>
              <a:t>peça</a:t>
            </a:r>
            <a:r>
              <a:rPr lang="en-US" dirty="0" smtClean="0"/>
              <a:t> central.</a:t>
            </a: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Mas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é um </a:t>
            </a:r>
            <a:r>
              <a:rPr lang="en-US" dirty="0" err="1" smtClean="0"/>
              <a:t>argumento</a:t>
            </a:r>
            <a:r>
              <a:rPr lang="en-US" dirty="0" smtClean="0"/>
              <a:t>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Argumentamos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convencer</a:t>
            </a:r>
            <a:r>
              <a:rPr lang="en-US" dirty="0" smtClean="0"/>
              <a:t> </a:t>
            </a:r>
            <a:r>
              <a:rPr lang="en-US" dirty="0" err="1" smtClean="0"/>
              <a:t>nosso</a:t>
            </a:r>
            <a:r>
              <a:rPr lang="en-US" dirty="0" smtClean="0"/>
              <a:t> interlocutor </a:t>
            </a:r>
            <a:r>
              <a:rPr lang="en-US" dirty="0" err="1" smtClean="0"/>
              <a:t>acerca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posição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defendemos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Informalmente</a:t>
            </a:r>
            <a:r>
              <a:rPr lang="en-US" dirty="0" smtClean="0"/>
              <a:t>, </a:t>
            </a:r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um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:</a:t>
            </a:r>
            <a:endParaRPr lang="pt-BR" dirty="0" smtClean="0"/>
          </a:p>
          <a:p>
            <a:r>
              <a:rPr lang="pt-BR" dirty="0" smtClean="0"/>
              <a:t>Um conjunto de afirmações conectadas, de modo que possamos inferir, das afirmações que chamamos “premissas”, uma outra afirmação, que chamamos “conclusão”.</a:t>
            </a:r>
          </a:p>
          <a:p>
            <a:r>
              <a:rPr lang="en-US" dirty="0" err="1" smtClean="0"/>
              <a:t>Vejamos</a:t>
            </a:r>
            <a:r>
              <a:rPr lang="en-US" dirty="0" smtClean="0"/>
              <a:t> um </a:t>
            </a:r>
            <a:r>
              <a:rPr lang="en-US" dirty="0" err="1" smtClean="0"/>
              <a:t>exemplo</a:t>
            </a:r>
            <a:r>
              <a:rPr lang="en-US" dirty="0" smtClean="0"/>
              <a:t>. No </a:t>
            </a:r>
            <a:r>
              <a:rPr lang="en-US" dirty="0" err="1" smtClean="0"/>
              <a:t>primeiro</a:t>
            </a:r>
            <a:r>
              <a:rPr lang="en-US" dirty="0" smtClean="0"/>
              <a:t> slide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apresentei</a:t>
            </a:r>
            <a:r>
              <a:rPr lang="en-US" dirty="0" smtClean="0"/>
              <a:t> um </a:t>
            </a:r>
            <a:r>
              <a:rPr lang="en-US" dirty="0" err="1" smtClean="0"/>
              <a:t>argumento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primeiro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Premissas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(1) Para </a:t>
            </a:r>
            <a:r>
              <a:rPr lang="en-US" dirty="0" err="1" smtClean="0"/>
              <a:t>todo</a:t>
            </a:r>
            <a:r>
              <a:rPr lang="en-US" dirty="0" smtClean="0"/>
              <a:t> </a:t>
            </a:r>
            <a:r>
              <a:rPr lang="en-US" dirty="0" err="1" smtClean="0"/>
              <a:t>texto</a:t>
            </a:r>
            <a:r>
              <a:rPr lang="en-US" dirty="0" smtClean="0"/>
              <a:t>, se </a:t>
            </a:r>
            <a:r>
              <a:rPr lang="en-US" dirty="0" err="1" smtClean="0"/>
              <a:t>ele</a:t>
            </a:r>
            <a:r>
              <a:rPr lang="en-US" dirty="0" smtClean="0"/>
              <a:t> é </a:t>
            </a:r>
            <a:r>
              <a:rPr lang="en-US" dirty="0" err="1" smtClean="0"/>
              <a:t>filosófico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é </a:t>
            </a:r>
            <a:r>
              <a:rPr lang="en-US" dirty="0" err="1" smtClean="0"/>
              <a:t>argumentativo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expositivo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(2) Se o </a:t>
            </a:r>
            <a:r>
              <a:rPr lang="en-US" dirty="0" err="1" smtClean="0"/>
              <a:t>texto</a:t>
            </a:r>
            <a:r>
              <a:rPr lang="en-US" dirty="0" smtClean="0"/>
              <a:t> for </a:t>
            </a:r>
            <a:r>
              <a:rPr lang="en-US" dirty="0" err="1" smtClean="0"/>
              <a:t>argumentativo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a </a:t>
            </a:r>
            <a:r>
              <a:rPr lang="en-US" dirty="0" err="1" smtClean="0"/>
              <a:t>argumentação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central.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(3) Se o texto for expositivo, então a argumentação também será central.</a:t>
            </a:r>
          </a:p>
          <a:p>
            <a:r>
              <a:rPr lang="en-US" dirty="0" err="1" smtClean="0"/>
              <a:t>Conclusão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(4) </a:t>
            </a:r>
            <a:r>
              <a:rPr lang="en-US" dirty="0" err="1" smtClean="0"/>
              <a:t>Portanto</a:t>
            </a:r>
            <a:r>
              <a:rPr lang="en-US" dirty="0" smtClean="0"/>
              <a:t>,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todo</a:t>
            </a:r>
            <a:r>
              <a:rPr lang="en-US" dirty="0" smtClean="0"/>
              <a:t> </a:t>
            </a:r>
            <a:r>
              <a:rPr lang="en-US" dirty="0" err="1" smtClean="0"/>
              <a:t>texto</a:t>
            </a:r>
            <a:r>
              <a:rPr lang="en-US" dirty="0" smtClean="0"/>
              <a:t>, se </a:t>
            </a:r>
            <a:r>
              <a:rPr lang="en-US" dirty="0" err="1" smtClean="0"/>
              <a:t>ele</a:t>
            </a:r>
            <a:r>
              <a:rPr lang="en-US" dirty="0" smtClean="0"/>
              <a:t> é </a:t>
            </a:r>
            <a:r>
              <a:rPr lang="en-US" dirty="0" err="1" smtClean="0"/>
              <a:t>filosófico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a </a:t>
            </a:r>
            <a:r>
              <a:rPr lang="en-US" dirty="0" err="1" smtClean="0"/>
              <a:t>argumentação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central.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argumento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Os </a:t>
            </a:r>
            <a:r>
              <a:rPr lang="en-US" dirty="0" err="1" smtClean="0"/>
              <a:t>argumentos</a:t>
            </a:r>
            <a:r>
              <a:rPr lang="en-US" dirty="0" smtClean="0"/>
              <a:t> </a:t>
            </a:r>
            <a:r>
              <a:rPr lang="en-US" dirty="0" err="1" smtClean="0"/>
              <a:t>contém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estrutura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é </a:t>
            </a:r>
            <a:r>
              <a:rPr lang="en-US" dirty="0" err="1" smtClean="0"/>
              <a:t>extremamente</a:t>
            </a:r>
            <a:r>
              <a:rPr lang="en-US" dirty="0" smtClean="0"/>
              <a:t> </a:t>
            </a:r>
            <a:r>
              <a:rPr lang="en-US" dirty="0" err="1" smtClean="0"/>
              <a:t>relevante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o </a:t>
            </a:r>
            <a:r>
              <a:rPr lang="en-US" dirty="0" err="1" smtClean="0"/>
              <a:t>aceitarmos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Vejamos</a:t>
            </a:r>
            <a:r>
              <a:rPr lang="en-US" dirty="0" smtClean="0"/>
              <a:t> a </a:t>
            </a:r>
            <a:r>
              <a:rPr lang="en-US" dirty="0" err="1" smtClean="0"/>
              <a:t>estrutura</a:t>
            </a:r>
            <a:r>
              <a:rPr lang="en-US" dirty="0" smtClean="0"/>
              <a:t> do </a:t>
            </a:r>
            <a:r>
              <a:rPr lang="en-US" dirty="0" err="1" smtClean="0"/>
              <a:t>argumento</a:t>
            </a:r>
            <a:r>
              <a:rPr lang="en-US" dirty="0" smtClean="0"/>
              <a:t> anterior.</a:t>
            </a:r>
            <a:br>
              <a:rPr lang="en-US" dirty="0" smtClean="0"/>
            </a:br>
            <a:r>
              <a:rPr lang="en-US" dirty="0" smtClean="0"/>
              <a:t>(1) Para </a:t>
            </a:r>
            <a:r>
              <a:rPr lang="en-US" dirty="0" err="1" smtClean="0"/>
              <a:t>todo</a:t>
            </a:r>
            <a:r>
              <a:rPr lang="en-US" dirty="0" smtClean="0"/>
              <a:t> </a:t>
            </a:r>
            <a:r>
              <a:rPr lang="en-US" i="1" dirty="0" smtClean="0"/>
              <a:t>a</a:t>
            </a:r>
            <a:r>
              <a:rPr lang="en-US" dirty="0" smtClean="0"/>
              <a:t>, se </a:t>
            </a:r>
            <a:r>
              <a:rPr lang="en-US" i="1" dirty="0" smtClean="0"/>
              <a:t>a</a:t>
            </a:r>
            <a:r>
              <a:rPr lang="en-US" dirty="0" smtClean="0"/>
              <a:t> é F,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i="1" dirty="0" smtClean="0"/>
              <a:t>a</a:t>
            </a:r>
            <a:r>
              <a:rPr lang="en-US" dirty="0" smtClean="0"/>
              <a:t> é B </a:t>
            </a:r>
            <a:r>
              <a:rPr lang="en-US" dirty="0" err="1" smtClean="0"/>
              <a:t>ou</a:t>
            </a:r>
            <a:r>
              <a:rPr lang="en-US" dirty="0" smtClean="0"/>
              <a:t> C.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(2) Se </a:t>
            </a:r>
            <a:r>
              <a:rPr lang="pt-BR" i="1" dirty="0" smtClean="0"/>
              <a:t>a</a:t>
            </a:r>
            <a:r>
              <a:rPr lang="pt-BR" dirty="0" smtClean="0"/>
              <a:t> é B, então é D.</a:t>
            </a:r>
            <a:br>
              <a:rPr lang="pt-BR" dirty="0" smtClean="0"/>
            </a:br>
            <a:r>
              <a:rPr lang="pt-BR" dirty="0" smtClean="0"/>
              <a:t>(3) Se </a:t>
            </a:r>
            <a:r>
              <a:rPr lang="pt-BR" i="1" dirty="0" smtClean="0"/>
              <a:t>a</a:t>
            </a:r>
            <a:r>
              <a:rPr lang="pt-BR" dirty="0" smtClean="0"/>
              <a:t> é C, então é D.</a:t>
            </a:r>
            <a:br>
              <a:rPr lang="pt-BR" dirty="0" smtClean="0"/>
            </a:br>
            <a:r>
              <a:rPr lang="pt-BR" dirty="0" smtClean="0"/>
              <a:t>(4) Portanto, Se </a:t>
            </a:r>
            <a:r>
              <a:rPr lang="pt-BR" i="1" dirty="0" smtClean="0"/>
              <a:t>a</a:t>
            </a:r>
            <a:r>
              <a:rPr lang="pt-BR" dirty="0" smtClean="0"/>
              <a:t> é F, então </a:t>
            </a:r>
            <a:r>
              <a:rPr lang="pt-BR" i="1" dirty="0" smtClean="0"/>
              <a:t>a</a:t>
            </a:r>
            <a:r>
              <a:rPr lang="pt-BR" dirty="0" smtClean="0"/>
              <a:t> é D.</a:t>
            </a: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: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conectivos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parte central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modos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conectamos</a:t>
            </a:r>
            <a:r>
              <a:rPr lang="en-US" dirty="0" smtClean="0"/>
              <a:t> as </a:t>
            </a:r>
            <a:r>
              <a:rPr lang="en-US" dirty="0" err="1" smtClean="0"/>
              <a:t>afirmações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O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as </a:t>
            </a:r>
            <a:r>
              <a:rPr lang="en-US" dirty="0" err="1" smtClean="0"/>
              <a:t>conectamos</a:t>
            </a:r>
            <a:r>
              <a:rPr lang="en-US" dirty="0" smtClean="0"/>
              <a:t> é 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permite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sucesso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inferirmos</a:t>
            </a:r>
            <a:r>
              <a:rPr lang="en-US" dirty="0" smtClean="0"/>
              <a:t> a </a:t>
            </a:r>
            <a:r>
              <a:rPr lang="en-US" dirty="0" err="1" smtClean="0"/>
              <a:t>concluão</a:t>
            </a:r>
            <a:r>
              <a:rPr lang="en-US" dirty="0" smtClean="0"/>
              <a:t> </a:t>
            </a:r>
            <a:r>
              <a:rPr lang="en-US" dirty="0" err="1" smtClean="0"/>
              <a:t>desejada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Tradicionalmente</a:t>
            </a:r>
            <a:r>
              <a:rPr lang="en-US" dirty="0" smtClean="0"/>
              <a:t> </a:t>
            </a:r>
            <a:r>
              <a:rPr lang="en-US" dirty="0" err="1" smtClean="0"/>
              <a:t>identificamos</a:t>
            </a:r>
            <a:r>
              <a:rPr lang="en-US" dirty="0" smtClean="0"/>
              <a:t> </a:t>
            </a:r>
            <a:r>
              <a:rPr lang="en-US" dirty="0" err="1" smtClean="0"/>
              <a:t>cinco</a:t>
            </a:r>
            <a:r>
              <a:rPr lang="en-US" dirty="0" smtClean="0"/>
              <a:t> </a:t>
            </a:r>
            <a:r>
              <a:rPr lang="en-US" dirty="0" err="1" smtClean="0"/>
              <a:t>modos</a:t>
            </a:r>
            <a:r>
              <a:rPr lang="en-US" dirty="0" smtClean="0"/>
              <a:t> de </a:t>
            </a:r>
            <a:r>
              <a:rPr lang="en-US" dirty="0" err="1" smtClean="0"/>
              <a:t>conectar</a:t>
            </a:r>
            <a:r>
              <a:rPr lang="en-US" dirty="0" smtClean="0"/>
              <a:t> as </a:t>
            </a:r>
            <a:r>
              <a:rPr lang="en-US" dirty="0" err="1" smtClean="0"/>
              <a:t>afirmações</a:t>
            </a:r>
            <a:r>
              <a:rPr lang="en-US" dirty="0" smtClean="0"/>
              <a:t>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marcadas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indicadores</a:t>
            </a:r>
            <a:r>
              <a:rPr lang="en-US" dirty="0" smtClean="0"/>
              <a:t> (</a:t>
            </a:r>
            <a:r>
              <a:rPr lang="en-US" dirty="0" err="1" smtClean="0"/>
              <a:t>isto</a:t>
            </a:r>
            <a:r>
              <a:rPr lang="en-US" dirty="0" smtClean="0"/>
              <a:t> é, </a:t>
            </a:r>
            <a:r>
              <a:rPr lang="en-US" dirty="0" err="1" smtClean="0"/>
              <a:t>termos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indicam</a:t>
            </a:r>
            <a:r>
              <a:rPr lang="en-US" dirty="0" smtClean="0"/>
              <a:t> </a:t>
            </a:r>
            <a:r>
              <a:rPr lang="en-US" dirty="0" err="1" smtClean="0"/>
              <a:t>essas</a:t>
            </a:r>
            <a:r>
              <a:rPr lang="en-US" dirty="0" smtClean="0"/>
              <a:t> </a:t>
            </a:r>
            <a:r>
              <a:rPr lang="en-US" dirty="0" err="1" smtClean="0"/>
              <a:t>conecções</a:t>
            </a:r>
            <a:r>
              <a:rPr lang="en-US" dirty="0" smtClean="0"/>
              <a:t>). São </a:t>
            </a:r>
            <a:r>
              <a:rPr lang="en-US" dirty="0" err="1" smtClean="0"/>
              <a:t>elas</a:t>
            </a:r>
            <a:r>
              <a:rPr lang="en-US" dirty="0" smtClean="0"/>
              <a:t>:</a:t>
            </a:r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: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conectivos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343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Conectivos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Indicadores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Conjunção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(…) E (…)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Disjunção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(…) OU (…)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Condicional</a:t>
                      </a:r>
                      <a:r>
                        <a:rPr lang="en-US" baseline="0" dirty="0" smtClean="0"/>
                        <a:t> (</a:t>
                      </a:r>
                      <a:r>
                        <a:rPr lang="en-US" baseline="0" dirty="0" err="1" smtClean="0"/>
                        <a:t>Implicação</a:t>
                      </a:r>
                      <a:r>
                        <a:rPr lang="en-US" baseline="0" dirty="0" smtClean="0"/>
                        <a:t>)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</a:t>
                      </a:r>
                      <a:r>
                        <a:rPr lang="en-US" baseline="0" dirty="0" smtClean="0"/>
                        <a:t> (…), ENTÃO (…)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Bicondicional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(…) SE,</a:t>
                      </a:r>
                      <a:r>
                        <a:rPr lang="en-US" baseline="0" dirty="0" smtClean="0"/>
                        <a:t> E SOMENTE SE, (…)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Negação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NÃO</a:t>
                      </a:r>
                      <a:r>
                        <a:rPr lang="en-US" baseline="0" dirty="0" smtClean="0"/>
                        <a:t> (…); É FALSO QUE (…)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</a:t>
            </a:r>
            <a:r>
              <a:rPr lang="en-US" dirty="0" err="1" smtClean="0"/>
              <a:t>conectivos</a:t>
            </a:r>
            <a:r>
              <a:rPr lang="en-US" dirty="0" smtClean="0"/>
              <a:t>: a </a:t>
            </a:r>
            <a:r>
              <a:rPr lang="en-US" dirty="0" err="1" smtClean="0"/>
              <a:t>negação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negação</a:t>
            </a:r>
            <a:r>
              <a:rPr lang="en-US" dirty="0" smtClean="0"/>
              <a:t> é um </a:t>
            </a:r>
            <a:r>
              <a:rPr lang="en-US" dirty="0" err="1" smtClean="0"/>
              <a:t>conectivo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liga</a:t>
            </a:r>
            <a:r>
              <a:rPr lang="en-US" dirty="0" smtClean="0"/>
              <a:t> a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e </a:t>
            </a:r>
            <a:r>
              <a:rPr lang="en-US" dirty="0" err="1" smtClean="0"/>
              <a:t>inverte</a:t>
            </a:r>
            <a:r>
              <a:rPr lang="en-US" dirty="0" smtClean="0"/>
              <a:t> o </a:t>
            </a:r>
            <a:r>
              <a:rPr lang="en-US" dirty="0" err="1" smtClean="0"/>
              <a:t>seu</a:t>
            </a:r>
            <a:r>
              <a:rPr lang="en-US" dirty="0" smtClean="0"/>
              <a:t> valor de </a:t>
            </a:r>
            <a:r>
              <a:rPr lang="en-US" dirty="0" err="1" smtClean="0"/>
              <a:t>verdade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Isto</a:t>
            </a:r>
            <a:r>
              <a:rPr lang="en-US" dirty="0" smtClean="0"/>
              <a:t> é, se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P é </a:t>
            </a:r>
            <a:r>
              <a:rPr lang="en-US" dirty="0" err="1" smtClean="0"/>
              <a:t>verdadeira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negada</a:t>
            </a:r>
            <a:r>
              <a:rPr lang="en-US" dirty="0" smtClean="0"/>
              <a:t>,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</a:t>
            </a:r>
            <a:r>
              <a:rPr lang="en-US" dirty="0" err="1" smtClean="0"/>
              <a:t>Não</a:t>
            </a:r>
            <a:r>
              <a:rPr lang="en-US" dirty="0" smtClean="0"/>
              <a:t>-P,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 (e vice-versa).</a:t>
            </a:r>
          </a:p>
          <a:p>
            <a:r>
              <a:rPr lang="en-US" dirty="0" smtClean="0"/>
              <a:t>(nota) </a:t>
            </a:r>
            <a:r>
              <a:rPr lang="en-US" dirty="0" err="1" smtClean="0"/>
              <a:t>Usarei</a:t>
            </a:r>
            <a:r>
              <a:rPr lang="en-US" dirty="0" smtClean="0"/>
              <a:t> P, Q, R, …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variáveis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. </a:t>
            </a:r>
            <a:r>
              <a:rPr lang="en-US" dirty="0" err="1" smtClean="0"/>
              <a:t>Assim</a:t>
            </a:r>
            <a:r>
              <a:rPr lang="en-US" dirty="0" smtClean="0"/>
              <a:t>,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simples (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conectivo</a:t>
            </a:r>
            <a:r>
              <a:rPr lang="en-US" dirty="0" smtClean="0"/>
              <a:t>), </a:t>
            </a:r>
            <a:r>
              <a:rPr lang="en-US" dirty="0" err="1" smtClean="0"/>
              <a:t>como</a:t>
            </a:r>
            <a:r>
              <a:rPr lang="en-US" dirty="0" smtClean="0"/>
              <a:t> “o </a:t>
            </a:r>
            <a:r>
              <a:rPr lang="en-US" dirty="0" err="1" smtClean="0"/>
              <a:t>céu</a:t>
            </a:r>
            <a:r>
              <a:rPr lang="en-US" dirty="0" smtClean="0"/>
              <a:t> é </a:t>
            </a:r>
            <a:r>
              <a:rPr lang="en-US" dirty="0" err="1" smtClean="0"/>
              <a:t>azul</a:t>
            </a:r>
            <a:r>
              <a:rPr lang="en-US" dirty="0" smtClean="0"/>
              <a:t>”,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designada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P.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distinta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designada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variável</a:t>
            </a:r>
            <a:r>
              <a:rPr lang="en-US" dirty="0" smtClean="0"/>
              <a:t> </a:t>
            </a:r>
            <a:r>
              <a:rPr lang="en-US" dirty="0" err="1" smtClean="0"/>
              <a:t>diferente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negação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Vamos</a:t>
            </a:r>
            <a:r>
              <a:rPr lang="en-US" dirty="0" smtClean="0"/>
              <a:t> </a:t>
            </a:r>
            <a:r>
              <a:rPr lang="en-US" dirty="0" err="1" smtClean="0"/>
              <a:t>assumir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(P) O </a:t>
            </a:r>
            <a:r>
              <a:rPr lang="en-US" dirty="0" err="1" smtClean="0"/>
              <a:t>céu</a:t>
            </a:r>
            <a:r>
              <a:rPr lang="en-US" dirty="0" smtClean="0"/>
              <a:t> é </a:t>
            </a:r>
            <a:r>
              <a:rPr lang="en-US" dirty="0" err="1" smtClean="0"/>
              <a:t>azul</a:t>
            </a:r>
            <a:r>
              <a:rPr lang="en-US" dirty="0" smtClean="0"/>
              <a:t>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(Q) </a:t>
            </a:r>
            <a:r>
              <a:rPr lang="en-US" dirty="0" err="1" smtClean="0"/>
              <a:t>Sócrates</a:t>
            </a:r>
            <a:r>
              <a:rPr lang="en-US" dirty="0" smtClean="0"/>
              <a:t> é mortal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Não</a:t>
            </a:r>
            <a:r>
              <a:rPr lang="en-US" dirty="0" smtClean="0"/>
              <a:t>-R)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existem</a:t>
            </a:r>
            <a:r>
              <a:rPr lang="en-US" dirty="0" smtClean="0"/>
              <a:t> </a:t>
            </a:r>
            <a:r>
              <a:rPr lang="en-US" dirty="0" err="1" smtClean="0"/>
              <a:t>cangurus</a:t>
            </a:r>
            <a:r>
              <a:rPr lang="en-US" dirty="0" smtClean="0"/>
              <a:t> – </a:t>
            </a:r>
            <a:r>
              <a:rPr lang="en-US" dirty="0" err="1" smtClean="0"/>
              <a:t>falso</a:t>
            </a:r>
            <a:endParaRPr lang="en-US" dirty="0" smtClean="0"/>
          </a:p>
          <a:p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negações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(1) </a:t>
            </a:r>
            <a:r>
              <a:rPr lang="en-US" dirty="0" err="1" smtClean="0"/>
              <a:t>Não</a:t>
            </a:r>
            <a:r>
              <a:rPr lang="en-US" dirty="0" smtClean="0"/>
              <a:t>-P (</a:t>
            </a:r>
            <a:r>
              <a:rPr lang="en-US" dirty="0" err="1" smtClean="0"/>
              <a:t>falso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(2) </a:t>
            </a:r>
            <a:r>
              <a:rPr lang="en-US" dirty="0" err="1" smtClean="0"/>
              <a:t>Não</a:t>
            </a:r>
            <a:r>
              <a:rPr lang="en-US" dirty="0" smtClean="0"/>
              <a:t>-Q (</a:t>
            </a:r>
            <a:r>
              <a:rPr lang="en-US" dirty="0" err="1" smtClean="0"/>
              <a:t>falso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(3) R (</a:t>
            </a:r>
            <a:r>
              <a:rPr lang="en-US" dirty="0" err="1" smtClean="0"/>
              <a:t>verdadeiro</a:t>
            </a:r>
            <a:r>
              <a:rPr lang="en-US" dirty="0" smtClean="0"/>
              <a:t>)</a:t>
            </a:r>
            <a:endParaRPr lang="pt-BR" dirty="0" smtClean="0"/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</a:t>
            </a:r>
            <a:r>
              <a:rPr lang="en-US" dirty="0" err="1" smtClean="0"/>
              <a:t>conectivos</a:t>
            </a:r>
            <a:r>
              <a:rPr lang="en-US" dirty="0" smtClean="0"/>
              <a:t>: a </a:t>
            </a:r>
            <a:r>
              <a:rPr lang="en-US" dirty="0" err="1" smtClean="0"/>
              <a:t>conjunção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conjunção</a:t>
            </a:r>
            <a:r>
              <a:rPr lang="en-US" dirty="0" smtClean="0"/>
              <a:t> é um </a:t>
            </a:r>
            <a:r>
              <a:rPr lang="en-US" dirty="0" err="1" smtClean="0"/>
              <a:t>conectivo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liga</a:t>
            </a:r>
            <a:r>
              <a:rPr lang="en-US" dirty="0" smtClean="0"/>
              <a:t>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. A </a:t>
            </a:r>
            <a:r>
              <a:rPr lang="en-US" dirty="0" err="1" smtClean="0"/>
              <a:t>conjunção</a:t>
            </a:r>
            <a:r>
              <a:rPr lang="en-US" dirty="0" smtClean="0"/>
              <a:t> </a:t>
            </a:r>
            <a:r>
              <a:rPr lang="en-US" dirty="0" err="1" smtClean="0"/>
              <a:t>toda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verdadeira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as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conectadas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individualmente</a:t>
            </a:r>
            <a:r>
              <a:rPr lang="en-US" dirty="0" smtClean="0"/>
              <a:t> </a:t>
            </a:r>
            <a:r>
              <a:rPr lang="en-US" dirty="0" err="1" smtClean="0"/>
              <a:t>verdadeiras</a:t>
            </a:r>
            <a:r>
              <a:rPr lang="en-US" dirty="0" smtClean="0"/>
              <a:t>. </a:t>
            </a:r>
            <a:r>
              <a:rPr lang="en-US" dirty="0" err="1" smtClean="0"/>
              <a:t>Caso</a:t>
            </a:r>
            <a:r>
              <a:rPr lang="en-US" dirty="0" smtClean="0"/>
              <a:t> </a:t>
            </a:r>
            <a:r>
              <a:rPr lang="en-US" dirty="0" err="1" smtClean="0"/>
              <a:t>contrário</a:t>
            </a:r>
            <a:r>
              <a:rPr lang="en-US" dirty="0" smtClean="0"/>
              <a:t> a </a:t>
            </a:r>
            <a:r>
              <a:rPr lang="en-US" dirty="0" err="1" smtClean="0"/>
              <a:t>conjunção</a:t>
            </a:r>
            <a:r>
              <a:rPr lang="en-US" dirty="0" smtClean="0"/>
              <a:t> é </a:t>
            </a:r>
            <a:r>
              <a:rPr lang="en-US" dirty="0" err="1" smtClean="0"/>
              <a:t>falsa</a:t>
            </a:r>
            <a:r>
              <a:rPr lang="en-US" dirty="0" smtClean="0"/>
              <a:t>.</a:t>
            </a:r>
          </a:p>
          <a:p>
            <a:r>
              <a:rPr lang="en-US" dirty="0" smtClean="0"/>
              <a:t>(nota) </a:t>
            </a:r>
            <a:r>
              <a:rPr lang="en-US" dirty="0" err="1" smtClean="0"/>
              <a:t>Chamarei</a:t>
            </a:r>
            <a:r>
              <a:rPr lang="en-US" dirty="0" smtClean="0"/>
              <a:t> de “</a:t>
            </a:r>
            <a:r>
              <a:rPr lang="en-US" dirty="0" err="1" smtClean="0"/>
              <a:t>afirmação</a:t>
            </a:r>
            <a:r>
              <a:rPr lang="en-US" dirty="0" smtClean="0"/>
              <a:t> simples” </a:t>
            </a:r>
            <a:r>
              <a:rPr lang="en-US" dirty="0" err="1" smtClean="0"/>
              <a:t>ou</a:t>
            </a:r>
            <a:r>
              <a:rPr lang="en-US" dirty="0" smtClean="0"/>
              <a:t> “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atômica</a:t>
            </a:r>
            <a:r>
              <a:rPr lang="en-US" dirty="0" smtClean="0"/>
              <a:t>”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conectivo</a:t>
            </a:r>
            <a:r>
              <a:rPr lang="en-US" dirty="0" smtClean="0"/>
              <a:t>, </a:t>
            </a:r>
            <a:r>
              <a:rPr lang="en-US" dirty="0" err="1" smtClean="0"/>
              <a:t>como</a:t>
            </a:r>
            <a:r>
              <a:rPr lang="en-US" dirty="0" smtClean="0"/>
              <a:t> “o </a:t>
            </a:r>
            <a:r>
              <a:rPr lang="en-US" dirty="0" err="1" smtClean="0"/>
              <a:t>céu</a:t>
            </a:r>
            <a:r>
              <a:rPr lang="en-US" dirty="0" smtClean="0"/>
              <a:t> é </a:t>
            </a:r>
            <a:r>
              <a:rPr lang="en-US" dirty="0" err="1" smtClean="0"/>
              <a:t>azul</a:t>
            </a:r>
            <a:r>
              <a:rPr lang="en-US" dirty="0" smtClean="0"/>
              <a:t>” </a:t>
            </a:r>
            <a:r>
              <a:rPr lang="en-US" dirty="0" err="1" smtClean="0"/>
              <a:t>ou</a:t>
            </a:r>
            <a:r>
              <a:rPr lang="en-US" dirty="0" smtClean="0"/>
              <a:t> “</a:t>
            </a:r>
            <a:r>
              <a:rPr lang="en-US" dirty="0" err="1" smtClean="0"/>
              <a:t>Sócrates</a:t>
            </a:r>
            <a:r>
              <a:rPr lang="en-US" dirty="0" smtClean="0"/>
              <a:t> é mortal”. E </a:t>
            </a:r>
            <a:r>
              <a:rPr lang="en-US" dirty="0" err="1" smtClean="0"/>
              <a:t>chamarei</a:t>
            </a:r>
            <a:r>
              <a:rPr lang="en-US" dirty="0" smtClean="0"/>
              <a:t> de “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complexa</a:t>
            </a:r>
            <a:r>
              <a:rPr lang="en-US" dirty="0" smtClean="0"/>
              <a:t>” </a:t>
            </a:r>
            <a:r>
              <a:rPr lang="en-US" dirty="0" err="1" smtClean="0"/>
              <a:t>ou</a:t>
            </a:r>
            <a:r>
              <a:rPr lang="en-US" dirty="0" smtClean="0"/>
              <a:t> “</a:t>
            </a:r>
            <a:r>
              <a:rPr lang="en-US" dirty="0" err="1" smtClean="0"/>
              <a:t>afirmação</a:t>
            </a:r>
            <a:r>
              <a:rPr lang="en-US" dirty="0" smtClean="0"/>
              <a:t> molecular”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contém</a:t>
            </a:r>
            <a:r>
              <a:rPr lang="en-US" dirty="0" smtClean="0"/>
              <a:t> um </a:t>
            </a:r>
            <a:r>
              <a:rPr lang="en-US" dirty="0" err="1" smtClean="0"/>
              <a:t>conectivo</a:t>
            </a:r>
            <a:r>
              <a:rPr lang="en-US" dirty="0" smtClean="0"/>
              <a:t>, </a:t>
            </a:r>
            <a:r>
              <a:rPr lang="en-US" dirty="0" err="1" smtClean="0"/>
              <a:t>como</a:t>
            </a:r>
            <a:r>
              <a:rPr lang="en-US" dirty="0" smtClean="0"/>
              <a:t> “o </a:t>
            </a:r>
            <a:r>
              <a:rPr lang="en-US" dirty="0" err="1" smtClean="0"/>
              <a:t>céu</a:t>
            </a:r>
            <a:r>
              <a:rPr lang="en-US" dirty="0" smtClean="0"/>
              <a:t> </a:t>
            </a:r>
            <a:r>
              <a:rPr lang="en-US" i="1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azul</a:t>
            </a:r>
            <a:r>
              <a:rPr lang="en-US" dirty="0" smtClean="0"/>
              <a:t>” </a:t>
            </a:r>
            <a:r>
              <a:rPr lang="en-US" dirty="0" err="1" smtClean="0"/>
              <a:t>ou</a:t>
            </a:r>
            <a:r>
              <a:rPr lang="en-US" dirty="0" smtClean="0"/>
              <a:t> “O </a:t>
            </a:r>
            <a:r>
              <a:rPr lang="en-US" dirty="0" err="1" smtClean="0"/>
              <a:t>céu</a:t>
            </a:r>
            <a:r>
              <a:rPr lang="en-US" dirty="0" smtClean="0"/>
              <a:t> é </a:t>
            </a:r>
            <a:r>
              <a:rPr lang="en-US" dirty="0" err="1" smtClean="0"/>
              <a:t>azul</a:t>
            </a:r>
            <a:r>
              <a:rPr lang="en-US" dirty="0" smtClean="0"/>
              <a:t> </a:t>
            </a:r>
            <a:r>
              <a:rPr lang="en-US" i="1" dirty="0" smtClean="0"/>
              <a:t>e</a:t>
            </a:r>
            <a:r>
              <a:rPr lang="en-US" dirty="0" smtClean="0"/>
              <a:t> </a:t>
            </a:r>
            <a:r>
              <a:rPr lang="en-US" dirty="0" err="1" smtClean="0"/>
              <a:t>Sócrates</a:t>
            </a:r>
            <a:r>
              <a:rPr lang="en-US" dirty="0" smtClean="0"/>
              <a:t> é mortal”.</a:t>
            </a: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conjunção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Vamos</a:t>
            </a:r>
            <a:r>
              <a:rPr lang="en-US" dirty="0" smtClean="0"/>
              <a:t> </a:t>
            </a:r>
            <a:r>
              <a:rPr lang="en-US" dirty="0" err="1" smtClean="0"/>
              <a:t>assumir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(P) O </a:t>
            </a:r>
            <a:r>
              <a:rPr lang="en-US" dirty="0" err="1" smtClean="0"/>
              <a:t>céu</a:t>
            </a:r>
            <a:r>
              <a:rPr lang="en-US" dirty="0" smtClean="0"/>
              <a:t> é </a:t>
            </a:r>
            <a:r>
              <a:rPr lang="en-US" dirty="0" err="1" smtClean="0"/>
              <a:t>azul</a:t>
            </a:r>
            <a:r>
              <a:rPr lang="en-US" dirty="0" smtClean="0"/>
              <a:t>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(Q) </a:t>
            </a:r>
            <a:r>
              <a:rPr lang="en-US" dirty="0" err="1" smtClean="0"/>
              <a:t>Sócrates</a:t>
            </a:r>
            <a:r>
              <a:rPr lang="en-US" dirty="0" smtClean="0"/>
              <a:t> é mortal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Não</a:t>
            </a:r>
            <a:r>
              <a:rPr lang="en-US" dirty="0" smtClean="0"/>
              <a:t>-R)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existem</a:t>
            </a:r>
            <a:r>
              <a:rPr lang="en-US" dirty="0" smtClean="0"/>
              <a:t> </a:t>
            </a:r>
            <a:r>
              <a:rPr lang="en-US" dirty="0" err="1" smtClean="0"/>
              <a:t>cangurus</a:t>
            </a:r>
            <a:r>
              <a:rPr lang="en-US" dirty="0" smtClean="0"/>
              <a:t> – </a:t>
            </a:r>
            <a:r>
              <a:rPr lang="en-US" dirty="0" err="1" smtClean="0"/>
              <a:t>falso</a:t>
            </a:r>
            <a:endParaRPr lang="en-US" dirty="0" smtClean="0"/>
          </a:p>
          <a:p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conjunções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(1) P e Q (</a:t>
            </a:r>
            <a:r>
              <a:rPr lang="en-US" dirty="0" err="1" smtClean="0"/>
              <a:t>verdadeiro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(2) </a:t>
            </a:r>
            <a:r>
              <a:rPr lang="en-US" dirty="0" err="1" smtClean="0"/>
              <a:t>Não</a:t>
            </a:r>
            <a:r>
              <a:rPr lang="en-US" dirty="0" smtClean="0"/>
              <a:t>-P e Q (</a:t>
            </a:r>
            <a:r>
              <a:rPr lang="en-US" dirty="0" err="1" smtClean="0"/>
              <a:t>falso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(3) </a:t>
            </a:r>
            <a:r>
              <a:rPr lang="en-US" dirty="0" err="1" smtClean="0"/>
              <a:t>Não</a:t>
            </a:r>
            <a:r>
              <a:rPr lang="en-US" dirty="0" smtClean="0"/>
              <a:t>-R e P (</a:t>
            </a:r>
            <a:r>
              <a:rPr lang="en-US" dirty="0" err="1" smtClean="0"/>
              <a:t>falso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(4) R e P (</a:t>
            </a:r>
            <a:r>
              <a:rPr lang="en-US" dirty="0" err="1" smtClean="0"/>
              <a:t>verdadeiro</a:t>
            </a:r>
            <a:r>
              <a:rPr lang="en-US" dirty="0" smtClean="0"/>
              <a:t>)</a:t>
            </a:r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</a:t>
            </a:r>
            <a:r>
              <a:rPr lang="en-US" dirty="0" err="1" smtClean="0"/>
              <a:t>conectivos</a:t>
            </a:r>
            <a:r>
              <a:rPr lang="en-US" dirty="0" smtClean="0"/>
              <a:t>: a </a:t>
            </a:r>
            <a:r>
              <a:rPr lang="en-US" dirty="0" err="1" smtClean="0"/>
              <a:t>disjunção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disjunção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conecta</a:t>
            </a:r>
            <a:r>
              <a:rPr lang="en-US" dirty="0" smtClean="0"/>
              <a:t>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.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molecular </a:t>
            </a:r>
            <a:r>
              <a:rPr lang="en-US" dirty="0" err="1" smtClean="0"/>
              <a:t>cujo</a:t>
            </a:r>
            <a:r>
              <a:rPr lang="en-US" dirty="0" smtClean="0"/>
              <a:t> o </a:t>
            </a:r>
            <a:r>
              <a:rPr lang="en-US" dirty="0" err="1" smtClean="0"/>
              <a:t>conectivo</a:t>
            </a:r>
            <a:r>
              <a:rPr lang="en-US" dirty="0" smtClean="0"/>
              <a:t> principal é a </a:t>
            </a:r>
            <a:r>
              <a:rPr lang="en-US" dirty="0" err="1" smtClean="0"/>
              <a:t>disjunção</a:t>
            </a:r>
            <a:r>
              <a:rPr lang="en-US" dirty="0" smtClean="0"/>
              <a:t>,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simplesmente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disjunção</a:t>
            </a:r>
            <a:r>
              <a:rPr lang="en-US" dirty="0" smtClean="0"/>
              <a:t>, é </a:t>
            </a:r>
            <a:r>
              <a:rPr lang="en-US" dirty="0" err="1" smtClean="0"/>
              <a:t>verdadeira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das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conectadas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verdadeiras</a:t>
            </a:r>
            <a:r>
              <a:rPr lang="en-US" dirty="0" smtClean="0"/>
              <a:t>. </a:t>
            </a:r>
            <a:r>
              <a:rPr lang="en-US" dirty="0" err="1" smtClean="0"/>
              <a:t>Caso</a:t>
            </a:r>
            <a:r>
              <a:rPr lang="en-US" dirty="0" smtClean="0"/>
              <a:t> as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conectadas</a:t>
            </a:r>
            <a:r>
              <a:rPr lang="en-US" dirty="0" smtClean="0"/>
              <a:t> </a:t>
            </a:r>
            <a:r>
              <a:rPr lang="en-US" dirty="0" err="1" smtClean="0"/>
              <a:t>sejam</a:t>
            </a:r>
            <a:r>
              <a:rPr lang="en-US" dirty="0" smtClean="0"/>
              <a:t> </a:t>
            </a:r>
            <a:r>
              <a:rPr lang="en-US" dirty="0" err="1" smtClean="0"/>
              <a:t>falsas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a </a:t>
            </a:r>
            <a:r>
              <a:rPr lang="en-US" dirty="0" err="1" smtClean="0"/>
              <a:t>disjunção</a:t>
            </a:r>
            <a:r>
              <a:rPr lang="en-US" dirty="0" smtClean="0"/>
              <a:t> é </a:t>
            </a:r>
            <a:r>
              <a:rPr lang="en-US" dirty="0" err="1" smtClean="0"/>
              <a:t>falsa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Exemplos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disjunção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Vamo</a:t>
            </a:r>
            <a:r>
              <a:rPr lang="en-US" dirty="0" smtClean="0"/>
              <a:t> </a:t>
            </a:r>
            <a:r>
              <a:rPr lang="en-US" dirty="0" err="1" smtClean="0"/>
              <a:t>assumir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proposições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(P) Macacos voam – falso</a:t>
            </a:r>
            <a:br>
              <a:rPr lang="pt-BR" dirty="0" smtClean="0"/>
            </a:br>
            <a:r>
              <a:rPr lang="pt-BR" dirty="0" smtClean="0"/>
              <a:t>(Q) Kant é filósofo – verdadeira</a:t>
            </a:r>
          </a:p>
          <a:p>
            <a:r>
              <a:rPr lang="en-US" dirty="0" err="1" smtClean="0"/>
              <a:t>Assim</a:t>
            </a:r>
            <a:r>
              <a:rPr lang="en-US" dirty="0" smtClean="0"/>
              <a:t>,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disjunções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(1) P </a:t>
            </a:r>
            <a:r>
              <a:rPr lang="en-US" dirty="0" err="1" smtClean="0"/>
              <a:t>ou</a:t>
            </a:r>
            <a:r>
              <a:rPr lang="en-US" dirty="0" smtClean="0"/>
              <a:t> Q (</a:t>
            </a:r>
            <a:r>
              <a:rPr lang="en-US" dirty="0" err="1" smtClean="0"/>
              <a:t>verdadeira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(2) </a:t>
            </a:r>
            <a:r>
              <a:rPr lang="en-US" dirty="0" err="1" smtClean="0"/>
              <a:t>Não</a:t>
            </a:r>
            <a:r>
              <a:rPr lang="en-US" dirty="0" smtClean="0"/>
              <a:t>-P </a:t>
            </a:r>
            <a:r>
              <a:rPr lang="en-US" dirty="0" err="1" smtClean="0"/>
              <a:t>ou</a:t>
            </a:r>
            <a:r>
              <a:rPr lang="en-US" dirty="0" smtClean="0"/>
              <a:t> Q (</a:t>
            </a:r>
            <a:r>
              <a:rPr lang="en-US" dirty="0" err="1" smtClean="0"/>
              <a:t>verdadeira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(3) P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-Q (</a:t>
            </a:r>
            <a:r>
              <a:rPr lang="en-US" dirty="0" err="1" smtClean="0"/>
              <a:t>f</a:t>
            </a:r>
            <a:r>
              <a:rPr lang="en-US" smtClean="0"/>
              <a:t>alsa</a:t>
            </a:r>
            <a:r>
              <a:rPr lang="en-US" dirty="0" smtClean="0"/>
              <a:t>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</a:t>
            </a:r>
            <a:r>
              <a:rPr lang="en-US" dirty="0" err="1" smtClean="0"/>
              <a:t>conectivos</a:t>
            </a:r>
            <a:r>
              <a:rPr lang="en-US" dirty="0" smtClean="0"/>
              <a:t>: a </a:t>
            </a:r>
            <a:r>
              <a:rPr lang="en-US" dirty="0" err="1" smtClean="0"/>
              <a:t>condicional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condicional</a:t>
            </a:r>
            <a:r>
              <a:rPr lang="en-US" dirty="0" smtClean="0"/>
              <a:t>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conhecida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implicação</a:t>
            </a:r>
            <a:r>
              <a:rPr lang="en-US" dirty="0" smtClean="0"/>
              <a:t>) é um </a:t>
            </a:r>
            <a:r>
              <a:rPr lang="en-US" dirty="0" err="1" smtClean="0"/>
              <a:t>conectivo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liga</a:t>
            </a:r>
            <a:r>
              <a:rPr lang="en-US" dirty="0" smtClean="0"/>
              <a:t>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(nota)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 tem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implica</a:t>
            </a:r>
            <a:r>
              <a:rPr lang="en-US" dirty="0" smtClean="0"/>
              <a:t> </a:t>
            </a:r>
            <a:r>
              <a:rPr lang="en-US" dirty="0" err="1" smtClean="0"/>
              <a:t>outra</a:t>
            </a:r>
            <a:r>
              <a:rPr lang="en-US" dirty="0" smtClean="0"/>
              <a:t>. A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implica</a:t>
            </a:r>
            <a:r>
              <a:rPr lang="en-US" dirty="0" smtClean="0"/>
              <a:t> é </a:t>
            </a:r>
            <a:r>
              <a:rPr lang="en-US" dirty="0" err="1" smtClean="0"/>
              <a:t>chamada</a:t>
            </a:r>
            <a:r>
              <a:rPr lang="en-US" dirty="0" smtClean="0"/>
              <a:t> de “</a:t>
            </a:r>
            <a:r>
              <a:rPr lang="en-US" dirty="0" err="1" smtClean="0"/>
              <a:t>antecedente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”. A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é </a:t>
            </a:r>
            <a:r>
              <a:rPr lang="en-US" dirty="0" err="1" smtClean="0"/>
              <a:t>implicada</a:t>
            </a:r>
            <a:r>
              <a:rPr lang="en-US" dirty="0" smtClean="0"/>
              <a:t> é </a:t>
            </a:r>
            <a:r>
              <a:rPr lang="en-US" dirty="0" err="1" smtClean="0"/>
              <a:t>chamada</a:t>
            </a:r>
            <a:r>
              <a:rPr lang="en-US" dirty="0" smtClean="0"/>
              <a:t> de “</a:t>
            </a:r>
            <a:r>
              <a:rPr lang="en-US" dirty="0" err="1" smtClean="0"/>
              <a:t>consequente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”. </a:t>
            </a:r>
            <a:r>
              <a:rPr lang="en-US" dirty="0" err="1" smtClean="0"/>
              <a:t>Assim</a:t>
            </a:r>
            <a:r>
              <a:rPr lang="en-US" dirty="0" smtClean="0"/>
              <a:t>, se </a:t>
            </a:r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“Se P, </a:t>
            </a:r>
            <a:r>
              <a:rPr lang="en-US" dirty="0" err="1" smtClean="0"/>
              <a:t>então</a:t>
            </a:r>
            <a:r>
              <a:rPr lang="en-US" dirty="0" smtClean="0"/>
              <a:t> Q” (</a:t>
            </a:r>
            <a:r>
              <a:rPr lang="en-US" dirty="0" err="1" smtClean="0"/>
              <a:t>ou</a:t>
            </a:r>
            <a:r>
              <a:rPr lang="en-US" dirty="0" smtClean="0"/>
              <a:t> “P </a:t>
            </a:r>
            <a:r>
              <a:rPr lang="en-US" dirty="0" err="1" smtClean="0"/>
              <a:t>implica</a:t>
            </a:r>
            <a:r>
              <a:rPr lang="en-US" dirty="0" smtClean="0"/>
              <a:t> Q”), a </a:t>
            </a:r>
            <a:r>
              <a:rPr lang="en-US" dirty="0" err="1" smtClean="0"/>
              <a:t>afirmação</a:t>
            </a:r>
            <a:r>
              <a:rPr lang="en-US" dirty="0" smtClean="0"/>
              <a:t> P é a </a:t>
            </a:r>
            <a:r>
              <a:rPr lang="en-US" dirty="0" err="1" smtClean="0"/>
              <a:t>antecedente</a:t>
            </a:r>
            <a:r>
              <a:rPr lang="en-US" dirty="0" smtClean="0"/>
              <a:t> e a </a:t>
            </a:r>
            <a:r>
              <a:rPr lang="en-US" dirty="0" err="1" smtClean="0"/>
              <a:t>afirmação</a:t>
            </a:r>
            <a:r>
              <a:rPr lang="en-US" dirty="0" smtClean="0"/>
              <a:t> Q é a </a:t>
            </a:r>
            <a:r>
              <a:rPr lang="en-US" dirty="0" err="1" smtClean="0"/>
              <a:t>consequente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 é </a:t>
            </a:r>
            <a:r>
              <a:rPr lang="en-US" dirty="0" err="1" smtClean="0"/>
              <a:t>verdadeira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antecedente</a:t>
            </a:r>
            <a:r>
              <a:rPr lang="en-US" dirty="0" smtClean="0"/>
              <a:t> é </a:t>
            </a:r>
            <a:r>
              <a:rPr lang="en-US" dirty="0" err="1" smtClean="0"/>
              <a:t>falsa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consequente</a:t>
            </a:r>
            <a:r>
              <a:rPr lang="en-US" dirty="0" smtClean="0"/>
              <a:t> é </a:t>
            </a:r>
            <a:r>
              <a:rPr lang="en-US" dirty="0" err="1" smtClean="0"/>
              <a:t>verdadeira</a:t>
            </a:r>
            <a:r>
              <a:rPr lang="en-US" dirty="0" smtClean="0"/>
              <a:t>. A </a:t>
            </a:r>
            <a:r>
              <a:rPr lang="en-US" dirty="0" err="1" smtClean="0"/>
              <a:t>condicional</a:t>
            </a:r>
            <a:r>
              <a:rPr lang="en-US" dirty="0" smtClean="0"/>
              <a:t> </a:t>
            </a:r>
            <a:r>
              <a:rPr lang="en-US" dirty="0" err="1" smtClean="0"/>
              <a:t>só</a:t>
            </a:r>
            <a:r>
              <a:rPr lang="en-US" dirty="0" smtClean="0"/>
              <a:t> é </a:t>
            </a:r>
            <a:r>
              <a:rPr lang="en-US" dirty="0" err="1" smtClean="0"/>
              <a:t>falsa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tem a </a:t>
            </a:r>
            <a:r>
              <a:rPr lang="en-US" dirty="0" err="1" smtClean="0"/>
              <a:t>antecedente</a:t>
            </a:r>
            <a:r>
              <a:rPr lang="en-US" dirty="0" smtClean="0"/>
              <a:t> </a:t>
            </a:r>
            <a:r>
              <a:rPr lang="en-US" dirty="0" err="1" smtClean="0"/>
              <a:t>verdadeira</a:t>
            </a:r>
            <a:r>
              <a:rPr lang="en-US" dirty="0" smtClean="0"/>
              <a:t> e a </a:t>
            </a:r>
            <a:r>
              <a:rPr lang="en-US" dirty="0" err="1" smtClean="0"/>
              <a:t>consequente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Vamos</a:t>
            </a:r>
            <a:r>
              <a:rPr lang="en-US" dirty="0" smtClean="0"/>
              <a:t> </a:t>
            </a:r>
            <a:r>
              <a:rPr lang="en-US" dirty="0" err="1" smtClean="0"/>
              <a:t>assumir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(P)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chovendo</a:t>
            </a:r>
            <a:r>
              <a:rPr lang="en-US" dirty="0" smtClean="0"/>
              <a:t>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(Q) A </a:t>
            </a:r>
            <a:r>
              <a:rPr lang="en-US" dirty="0" err="1" smtClean="0"/>
              <a:t>rua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molhada</a:t>
            </a:r>
            <a:r>
              <a:rPr lang="en-US" dirty="0" smtClean="0"/>
              <a:t>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(R) </a:t>
            </a:r>
            <a:r>
              <a:rPr lang="en-US" dirty="0" err="1" smtClean="0"/>
              <a:t>Hoje</a:t>
            </a:r>
            <a:r>
              <a:rPr lang="en-US" dirty="0" smtClean="0"/>
              <a:t> é </a:t>
            </a:r>
            <a:r>
              <a:rPr lang="en-US" dirty="0" err="1" smtClean="0"/>
              <a:t>sexta-feira</a:t>
            </a:r>
            <a:r>
              <a:rPr lang="en-US" dirty="0" smtClean="0"/>
              <a:t> – </a:t>
            </a:r>
            <a:r>
              <a:rPr lang="en-US" dirty="0" err="1" smtClean="0"/>
              <a:t>falso</a:t>
            </a:r>
            <a:endParaRPr lang="en-US" dirty="0" smtClean="0"/>
          </a:p>
          <a:p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condicionais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(1) Se P, </a:t>
            </a:r>
            <a:r>
              <a:rPr lang="en-US" dirty="0" err="1" smtClean="0"/>
              <a:t>então</a:t>
            </a:r>
            <a:r>
              <a:rPr lang="en-US" dirty="0" smtClean="0"/>
              <a:t> Q (</a:t>
            </a:r>
            <a:r>
              <a:rPr lang="en-US" dirty="0" err="1" smtClean="0"/>
              <a:t>verdadeiro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(2) Se P, </a:t>
            </a:r>
            <a:r>
              <a:rPr lang="en-US" dirty="0" err="1" smtClean="0"/>
              <a:t>então</a:t>
            </a:r>
            <a:r>
              <a:rPr lang="en-US" dirty="0" smtClean="0"/>
              <a:t> R (</a:t>
            </a:r>
            <a:r>
              <a:rPr lang="en-US" dirty="0" err="1" smtClean="0"/>
              <a:t>falso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(3) Se R, </a:t>
            </a:r>
            <a:r>
              <a:rPr lang="en-US" dirty="0" err="1" smtClean="0"/>
              <a:t>então</a:t>
            </a:r>
            <a:r>
              <a:rPr lang="en-US" dirty="0" smtClean="0"/>
              <a:t> P (</a:t>
            </a:r>
            <a:r>
              <a:rPr lang="en-US" dirty="0" err="1" smtClean="0"/>
              <a:t>verdadeira</a:t>
            </a:r>
            <a:r>
              <a:rPr lang="en-US" dirty="0" smtClean="0"/>
              <a:t> (?!))</a:t>
            </a:r>
            <a:br>
              <a:rPr lang="en-US" dirty="0" smtClean="0"/>
            </a:br>
            <a:r>
              <a:rPr lang="en-US" dirty="0" smtClean="0"/>
              <a:t>(4) Se </a:t>
            </a:r>
            <a:r>
              <a:rPr lang="en-US" dirty="0" err="1" smtClean="0"/>
              <a:t>não</a:t>
            </a:r>
            <a:r>
              <a:rPr lang="en-US" dirty="0" smtClean="0"/>
              <a:t>-P,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-Q (</a:t>
            </a:r>
            <a:r>
              <a:rPr lang="en-US" dirty="0" err="1" smtClean="0"/>
              <a:t>verdadeiro</a:t>
            </a:r>
            <a:r>
              <a:rPr lang="en-US" dirty="0" smtClean="0"/>
              <a:t>(?!))</a:t>
            </a:r>
            <a:endParaRPr lang="pt-BR" dirty="0" smtClean="0"/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condicional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parecer</a:t>
            </a:r>
            <a:r>
              <a:rPr lang="en-US" dirty="0" smtClean="0"/>
              <a:t> </a:t>
            </a:r>
            <a:r>
              <a:rPr lang="en-US" dirty="0" err="1" smtClean="0"/>
              <a:t>bizarro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 com </a:t>
            </a:r>
            <a:r>
              <a:rPr lang="en-US" dirty="0" err="1" smtClean="0"/>
              <a:t>antecedente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sempre</a:t>
            </a:r>
            <a:r>
              <a:rPr lang="en-US" dirty="0" smtClean="0"/>
              <a:t> </a:t>
            </a:r>
            <a:r>
              <a:rPr lang="en-US" dirty="0" err="1" smtClean="0"/>
              <a:t>verdadeira</a:t>
            </a:r>
            <a:r>
              <a:rPr lang="en-US" dirty="0" smtClean="0"/>
              <a:t>, </a:t>
            </a:r>
            <a:r>
              <a:rPr lang="en-US" dirty="0" err="1" smtClean="0"/>
              <a:t>como</a:t>
            </a:r>
            <a:r>
              <a:rPr lang="en-US" dirty="0" smtClean="0"/>
              <a:t>,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, “se 2+2=5, </a:t>
            </a:r>
            <a:r>
              <a:rPr lang="en-US" dirty="0" err="1" smtClean="0"/>
              <a:t>então</a:t>
            </a:r>
            <a:r>
              <a:rPr lang="en-US" dirty="0" smtClean="0"/>
              <a:t> a </a:t>
            </a:r>
            <a:r>
              <a:rPr lang="en-US" dirty="0" err="1" smtClean="0"/>
              <a:t>lua</a:t>
            </a:r>
            <a:r>
              <a:rPr lang="en-US" dirty="0" smtClean="0"/>
              <a:t> é </a:t>
            </a:r>
            <a:r>
              <a:rPr lang="en-US" dirty="0" err="1" smtClean="0"/>
              <a:t>feita</a:t>
            </a:r>
            <a:r>
              <a:rPr lang="en-US" dirty="0" smtClean="0"/>
              <a:t> de </a:t>
            </a:r>
            <a:r>
              <a:rPr lang="en-US" dirty="0" err="1" smtClean="0"/>
              <a:t>queijo</a:t>
            </a:r>
            <a:r>
              <a:rPr lang="en-US" dirty="0" smtClean="0"/>
              <a:t>”. No </a:t>
            </a:r>
            <a:r>
              <a:rPr lang="en-US" dirty="0" err="1" smtClean="0"/>
              <a:t>entanto</a:t>
            </a:r>
            <a:r>
              <a:rPr lang="en-US" dirty="0" smtClean="0"/>
              <a:t>, </a:t>
            </a:r>
            <a:r>
              <a:rPr lang="en-US" dirty="0" err="1" smtClean="0"/>
              <a:t>exige</a:t>
            </a:r>
            <a:r>
              <a:rPr lang="en-US" dirty="0" smtClean="0"/>
              <a:t>-se um </a:t>
            </a:r>
            <a:r>
              <a:rPr lang="en-US" dirty="0" err="1" smtClean="0"/>
              <a:t>tecnicismo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lógica</a:t>
            </a:r>
            <a:r>
              <a:rPr lang="en-US" dirty="0" smtClean="0"/>
              <a:t> </a:t>
            </a:r>
            <a:r>
              <a:rPr lang="en-US" dirty="0" err="1" smtClean="0"/>
              <a:t>muito</a:t>
            </a:r>
            <a:r>
              <a:rPr lang="en-US" dirty="0" smtClean="0"/>
              <a:t> </a:t>
            </a:r>
            <a:r>
              <a:rPr lang="en-US" dirty="0" err="1" smtClean="0"/>
              <a:t>grande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discutir</a:t>
            </a:r>
            <a:r>
              <a:rPr lang="en-US" dirty="0" smtClean="0"/>
              <a:t> e </a:t>
            </a:r>
            <a:r>
              <a:rPr lang="en-US" dirty="0" err="1" smtClean="0"/>
              <a:t>explicar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disso.</a:t>
            </a:r>
          </a:p>
          <a:p>
            <a:r>
              <a:rPr lang="en-US" dirty="0" err="1" smtClean="0"/>
              <a:t>Basta</a:t>
            </a:r>
            <a:r>
              <a:rPr lang="en-US" dirty="0" smtClean="0"/>
              <a:t> </a:t>
            </a:r>
            <a:r>
              <a:rPr lang="en-US" dirty="0" err="1" smtClean="0"/>
              <a:t>assumirmos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condicional</a:t>
            </a:r>
            <a:r>
              <a:rPr lang="en-US" dirty="0" smtClean="0"/>
              <a:t> é </a:t>
            </a:r>
            <a:r>
              <a:rPr lang="en-US" dirty="0" err="1" smtClean="0"/>
              <a:t>falsa</a:t>
            </a:r>
            <a:r>
              <a:rPr lang="en-US" dirty="0" smtClean="0"/>
              <a:t> </a:t>
            </a:r>
            <a:r>
              <a:rPr lang="en-US" dirty="0" err="1" smtClean="0"/>
              <a:t>só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tem a </a:t>
            </a:r>
            <a:r>
              <a:rPr lang="en-US" dirty="0" err="1" smtClean="0"/>
              <a:t>antecedente</a:t>
            </a:r>
            <a:r>
              <a:rPr lang="en-US" dirty="0" smtClean="0"/>
              <a:t> </a:t>
            </a:r>
            <a:r>
              <a:rPr lang="en-US" dirty="0" err="1" smtClean="0"/>
              <a:t>verdadeira</a:t>
            </a:r>
            <a:r>
              <a:rPr lang="en-US" dirty="0" smtClean="0"/>
              <a:t> 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consequente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</a:t>
            </a:r>
            <a:r>
              <a:rPr lang="en-US" dirty="0" err="1" smtClean="0"/>
              <a:t>conectivos</a:t>
            </a:r>
            <a:r>
              <a:rPr lang="en-US" dirty="0" smtClean="0"/>
              <a:t>: a </a:t>
            </a:r>
            <a:r>
              <a:rPr lang="en-US" dirty="0" err="1" smtClean="0"/>
              <a:t>bicondicional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bicondicional</a:t>
            </a:r>
            <a:r>
              <a:rPr lang="en-US" dirty="0" smtClean="0"/>
              <a:t> é um </a:t>
            </a:r>
            <a:r>
              <a:rPr lang="en-US" dirty="0" err="1" smtClean="0"/>
              <a:t>conectivo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liga</a:t>
            </a:r>
            <a:r>
              <a:rPr lang="en-US" dirty="0" smtClean="0"/>
              <a:t>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. </a:t>
            </a:r>
            <a:r>
              <a:rPr lang="en-US" dirty="0" err="1" smtClean="0"/>
              <a:t>Ela</a:t>
            </a:r>
            <a:r>
              <a:rPr lang="en-US" dirty="0" smtClean="0"/>
              <a:t> é </a:t>
            </a:r>
            <a:r>
              <a:rPr lang="en-US" dirty="0" err="1" smtClean="0"/>
              <a:t>verdadeira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ambas</a:t>
            </a:r>
            <a:r>
              <a:rPr lang="en-US" dirty="0" smtClean="0"/>
              <a:t> as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conectadas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verdadeiras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ambas</a:t>
            </a:r>
            <a:r>
              <a:rPr lang="en-US" dirty="0" smtClean="0"/>
              <a:t> </a:t>
            </a:r>
            <a:r>
              <a:rPr lang="en-US" dirty="0" err="1" smtClean="0"/>
              <a:t>falsas</a:t>
            </a:r>
            <a:r>
              <a:rPr lang="en-US" dirty="0" smtClean="0"/>
              <a:t>. E a </a:t>
            </a:r>
            <a:r>
              <a:rPr lang="en-US" dirty="0" err="1" smtClean="0"/>
              <a:t>bicondicional</a:t>
            </a:r>
            <a:r>
              <a:rPr lang="en-US" dirty="0" smtClean="0"/>
              <a:t> é </a:t>
            </a:r>
            <a:r>
              <a:rPr lang="en-US" dirty="0" err="1" smtClean="0"/>
              <a:t>falsa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das </a:t>
            </a:r>
            <a:r>
              <a:rPr lang="en-US" dirty="0" err="1" smtClean="0"/>
              <a:t>duas</a:t>
            </a:r>
            <a:r>
              <a:rPr lang="en-US" dirty="0" smtClean="0"/>
              <a:t> é </a:t>
            </a:r>
            <a:r>
              <a:rPr lang="en-US" dirty="0" err="1" smtClean="0"/>
              <a:t>verdadeira</a:t>
            </a:r>
            <a:r>
              <a:rPr lang="en-US" dirty="0" smtClean="0"/>
              <a:t> e a </a:t>
            </a:r>
            <a:r>
              <a:rPr lang="en-US" dirty="0" err="1" smtClean="0"/>
              <a:t>outra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.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bicondicional</a:t>
            </a:r>
            <a:r>
              <a:rPr lang="en-US" dirty="0" smtClean="0"/>
              <a:t> é um </a:t>
            </a:r>
            <a:r>
              <a:rPr lang="en-US" dirty="0" err="1" smtClean="0"/>
              <a:t>conectivo</a:t>
            </a:r>
            <a:r>
              <a:rPr lang="en-US" dirty="0" smtClean="0"/>
              <a:t> </a:t>
            </a:r>
            <a:r>
              <a:rPr lang="en-US" dirty="0" err="1" smtClean="0"/>
              <a:t>importante</a:t>
            </a:r>
            <a:r>
              <a:rPr lang="en-US" dirty="0" smtClean="0"/>
              <a:t>, </a:t>
            </a:r>
            <a:r>
              <a:rPr lang="en-US" dirty="0" err="1" smtClean="0"/>
              <a:t>pois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entendida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equivalência</a:t>
            </a:r>
            <a:r>
              <a:rPr lang="en-US" dirty="0" smtClean="0"/>
              <a:t> entre as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Ela</a:t>
            </a:r>
            <a:r>
              <a:rPr lang="en-US" dirty="0" smtClean="0"/>
              <a:t> é </a:t>
            </a:r>
            <a:r>
              <a:rPr lang="en-US" dirty="0" err="1" smtClean="0"/>
              <a:t>normalmente</a:t>
            </a:r>
            <a:r>
              <a:rPr lang="en-US" dirty="0" smtClean="0"/>
              <a:t> </a:t>
            </a:r>
            <a:r>
              <a:rPr lang="en-US" dirty="0" err="1" smtClean="0"/>
              <a:t>usada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vamos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dirty="0" err="1" smtClean="0"/>
              <a:t>algo</a:t>
            </a:r>
            <a:r>
              <a:rPr lang="en-US" dirty="0" smtClean="0"/>
              <a:t>, </a:t>
            </a:r>
            <a:r>
              <a:rPr lang="en-US" dirty="0" err="1" smtClean="0"/>
              <a:t>como</a:t>
            </a:r>
            <a:r>
              <a:rPr lang="en-US" dirty="0" smtClean="0"/>
              <a:t> um </a:t>
            </a:r>
            <a:r>
              <a:rPr lang="en-US" dirty="0" err="1" smtClean="0"/>
              <a:t>conceito</a:t>
            </a:r>
            <a:r>
              <a:rPr lang="en-US" dirty="0" smtClean="0"/>
              <a:t>.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, </a:t>
            </a:r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de </a:t>
            </a:r>
            <a:r>
              <a:rPr lang="en-US" dirty="0" err="1" smtClean="0"/>
              <a:t>triângulo</a:t>
            </a:r>
            <a:r>
              <a:rPr lang="en-US" dirty="0" smtClean="0"/>
              <a:t> do </a:t>
            </a:r>
            <a:r>
              <a:rPr lang="en-US" dirty="0" err="1" smtClean="0"/>
              <a:t>seguinte</a:t>
            </a:r>
            <a:r>
              <a:rPr lang="en-US" dirty="0" smtClean="0"/>
              <a:t> </a:t>
            </a:r>
            <a:r>
              <a:rPr lang="en-US" dirty="0" err="1" smtClean="0"/>
              <a:t>modo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Algo</a:t>
            </a:r>
            <a:r>
              <a:rPr lang="en-US" dirty="0" smtClean="0"/>
              <a:t> é um </a:t>
            </a:r>
            <a:r>
              <a:rPr lang="en-US" dirty="0" err="1" smtClean="0"/>
              <a:t>triângulo</a:t>
            </a:r>
            <a:r>
              <a:rPr lang="en-US" dirty="0" smtClean="0"/>
              <a:t> se, e </a:t>
            </a:r>
            <a:r>
              <a:rPr lang="en-US" dirty="0" err="1" smtClean="0"/>
              <a:t>somente</a:t>
            </a:r>
            <a:r>
              <a:rPr lang="en-US" dirty="0" smtClean="0"/>
              <a:t> se, </a:t>
            </a:r>
            <a:r>
              <a:rPr lang="en-US" dirty="0" err="1" smtClean="0"/>
              <a:t>tiver</a:t>
            </a:r>
            <a:r>
              <a:rPr lang="en-US" dirty="0" smtClean="0"/>
              <a:t> </a:t>
            </a:r>
            <a:r>
              <a:rPr lang="en-US" dirty="0" err="1" smtClean="0"/>
              <a:t>três</a:t>
            </a:r>
            <a:r>
              <a:rPr lang="en-US" dirty="0" smtClean="0"/>
              <a:t> </a:t>
            </a:r>
            <a:r>
              <a:rPr lang="en-US" dirty="0" err="1" smtClean="0"/>
              <a:t>lados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bicondicional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Vamos</a:t>
            </a:r>
            <a:r>
              <a:rPr lang="en-US" dirty="0" smtClean="0"/>
              <a:t> </a:t>
            </a:r>
            <a:r>
              <a:rPr lang="en-US" dirty="0" err="1" smtClean="0"/>
              <a:t>assumir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(P) O </a:t>
            </a:r>
            <a:r>
              <a:rPr lang="en-US" dirty="0" err="1" smtClean="0"/>
              <a:t>céu</a:t>
            </a:r>
            <a:r>
              <a:rPr lang="en-US" dirty="0" smtClean="0"/>
              <a:t> é </a:t>
            </a:r>
            <a:r>
              <a:rPr lang="en-US" dirty="0" err="1" smtClean="0"/>
              <a:t>azul</a:t>
            </a:r>
            <a:r>
              <a:rPr lang="en-US" dirty="0" smtClean="0"/>
              <a:t>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(Q) </a:t>
            </a:r>
            <a:r>
              <a:rPr lang="en-US" dirty="0" err="1" smtClean="0"/>
              <a:t>Sócrates</a:t>
            </a:r>
            <a:r>
              <a:rPr lang="en-US" dirty="0" smtClean="0"/>
              <a:t> é mortal – </a:t>
            </a:r>
            <a:r>
              <a:rPr lang="en-US" dirty="0" err="1" smtClean="0"/>
              <a:t>verdadeiro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(R) </a:t>
            </a: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dois</a:t>
            </a:r>
            <a:r>
              <a:rPr lang="en-US" dirty="0" smtClean="0"/>
              <a:t> é </a:t>
            </a:r>
            <a:r>
              <a:rPr lang="en-US" dirty="0" err="1" smtClean="0"/>
              <a:t>cinco</a:t>
            </a:r>
            <a:r>
              <a:rPr lang="en-US" dirty="0" smtClean="0"/>
              <a:t> – </a:t>
            </a:r>
            <a:r>
              <a:rPr lang="en-US" dirty="0" err="1" smtClean="0"/>
              <a:t>falso</a:t>
            </a:r>
            <a:endParaRPr lang="en-US" dirty="0" smtClean="0"/>
          </a:p>
          <a:p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seguintes</a:t>
            </a:r>
            <a:r>
              <a:rPr lang="en-US" dirty="0" smtClean="0"/>
              <a:t> </a:t>
            </a:r>
            <a:r>
              <a:rPr lang="en-US" dirty="0" err="1" smtClean="0"/>
              <a:t>bicondicionais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(1) P se, e </a:t>
            </a:r>
            <a:r>
              <a:rPr lang="en-US" dirty="0" err="1" smtClean="0"/>
              <a:t>somente</a:t>
            </a:r>
            <a:r>
              <a:rPr lang="en-US" dirty="0" smtClean="0"/>
              <a:t> se Q (</a:t>
            </a:r>
            <a:r>
              <a:rPr lang="en-US" dirty="0" err="1" smtClean="0"/>
              <a:t>verdadeiro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(2) </a:t>
            </a:r>
            <a:r>
              <a:rPr lang="en-US" dirty="0" err="1" smtClean="0"/>
              <a:t>Não</a:t>
            </a:r>
            <a:r>
              <a:rPr lang="en-US" dirty="0" smtClean="0"/>
              <a:t>-R se, e </a:t>
            </a:r>
            <a:r>
              <a:rPr lang="en-US" dirty="0" err="1" smtClean="0"/>
              <a:t>somente</a:t>
            </a:r>
            <a:r>
              <a:rPr lang="en-US" dirty="0" smtClean="0"/>
              <a:t> se Q (</a:t>
            </a:r>
            <a:r>
              <a:rPr lang="en-US" dirty="0" err="1" smtClean="0"/>
              <a:t>verdadeiro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(3) R se, e </a:t>
            </a:r>
            <a:r>
              <a:rPr lang="en-US" dirty="0" err="1" smtClean="0"/>
              <a:t>somente</a:t>
            </a:r>
            <a:r>
              <a:rPr lang="en-US" dirty="0" smtClean="0"/>
              <a:t> se </a:t>
            </a:r>
            <a:r>
              <a:rPr lang="en-US" dirty="0" err="1" smtClean="0"/>
              <a:t>não</a:t>
            </a:r>
            <a:r>
              <a:rPr lang="en-US" dirty="0" smtClean="0"/>
              <a:t>-P (</a:t>
            </a:r>
            <a:r>
              <a:rPr lang="en-US" dirty="0" err="1" smtClean="0"/>
              <a:t>verdadeiro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(4) R se, e </a:t>
            </a:r>
            <a:r>
              <a:rPr lang="en-US" dirty="0" err="1" smtClean="0"/>
              <a:t>somente</a:t>
            </a:r>
            <a:r>
              <a:rPr lang="en-US" dirty="0" smtClean="0"/>
              <a:t> se P (</a:t>
            </a:r>
            <a:r>
              <a:rPr lang="en-US" dirty="0" err="1" smtClean="0"/>
              <a:t>falso</a:t>
            </a:r>
            <a:r>
              <a:rPr lang="en-US" dirty="0" smtClean="0"/>
              <a:t>)</a:t>
            </a: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Quantificadores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Os </a:t>
            </a:r>
            <a:r>
              <a:rPr lang="en-US" dirty="0" err="1" smtClean="0"/>
              <a:t>quantificadores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usamos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linguagem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visam</a:t>
            </a:r>
            <a:r>
              <a:rPr lang="en-US" dirty="0" smtClean="0"/>
              <a:t> </a:t>
            </a:r>
            <a:r>
              <a:rPr lang="en-US" dirty="0" err="1" smtClean="0"/>
              <a:t>falar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</a:t>
            </a:r>
            <a:r>
              <a:rPr lang="en-US" dirty="0" err="1" smtClean="0"/>
              <a:t>quantidades</a:t>
            </a:r>
            <a:r>
              <a:rPr lang="en-US" dirty="0" smtClean="0"/>
              <a:t> </a:t>
            </a:r>
            <a:r>
              <a:rPr lang="en-US" dirty="0" err="1" smtClean="0"/>
              <a:t>daquilo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estamos</a:t>
            </a:r>
            <a:r>
              <a:rPr lang="en-US" dirty="0" smtClean="0"/>
              <a:t> </a:t>
            </a:r>
            <a:r>
              <a:rPr lang="en-US" dirty="0" err="1" smtClean="0"/>
              <a:t>discutindo</a:t>
            </a:r>
            <a:r>
              <a:rPr lang="en-US" dirty="0" smtClean="0"/>
              <a:t>.</a:t>
            </a:r>
            <a:endParaRPr lang="pt-BR" dirty="0" smtClean="0"/>
          </a:p>
          <a:p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quantificadores</a:t>
            </a:r>
            <a:r>
              <a:rPr lang="en-US" dirty="0" smtClean="0"/>
              <a:t>: </a:t>
            </a:r>
            <a:r>
              <a:rPr lang="en-US" dirty="0" err="1" smtClean="0"/>
              <a:t>Existencial</a:t>
            </a:r>
            <a:r>
              <a:rPr lang="en-US" dirty="0" smtClean="0"/>
              <a:t> e Universal.</a:t>
            </a:r>
          </a:p>
          <a:p>
            <a:r>
              <a:rPr lang="en-US" dirty="0" smtClean="0"/>
              <a:t>O </a:t>
            </a:r>
            <a:r>
              <a:rPr lang="en-US" dirty="0" err="1" smtClean="0"/>
              <a:t>quantificador</a:t>
            </a:r>
            <a:r>
              <a:rPr lang="en-US" dirty="0" smtClean="0"/>
              <a:t> </a:t>
            </a:r>
            <a:r>
              <a:rPr lang="en-US" dirty="0" err="1" smtClean="0"/>
              <a:t>existencial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indicados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usamos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: </a:t>
            </a:r>
            <a:r>
              <a:rPr lang="en-US" dirty="0" err="1" smtClean="0"/>
              <a:t>Existe</a:t>
            </a:r>
            <a:r>
              <a:rPr lang="en-US" dirty="0" smtClean="0"/>
              <a:t> um; </a:t>
            </a:r>
            <a:r>
              <a:rPr lang="en-US" dirty="0" err="1" smtClean="0"/>
              <a:t>Alguns</a:t>
            </a:r>
            <a:r>
              <a:rPr lang="en-US" dirty="0" smtClean="0"/>
              <a:t>;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um; (…)</a:t>
            </a:r>
          </a:p>
          <a:p>
            <a:r>
              <a:rPr lang="en-US" dirty="0" smtClean="0"/>
              <a:t>O </a:t>
            </a:r>
            <a:r>
              <a:rPr lang="en-US" dirty="0" err="1" smtClean="0"/>
              <a:t>quantificado</a:t>
            </a:r>
            <a:r>
              <a:rPr lang="en-US" dirty="0" smtClean="0"/>
              <a:t> universal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indicados</a:t>
            </a:r>
            <a:r>
              <a:rPr lang="en-US" dirty="0" smtClean="0"/>
              <a:t> </a:t>
            </a:r>
            <a:r>
              <a:rPr lang="en-US" dirty="0" err="1" smtClean="0"/>
              <a:t>principalmente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usamos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: </a:t>
            </a:r>
            <a:r>
              <a:rPr lang="en-US" dirty="0" err="1" smtClean="0"/>
              <a:t>Todos</a:t>
            </a:r>
            <a:r>
              <a:rPr lang="en-US" dirty="0" smtClean="0"/>
              <a:t> e </a:t>
            </a:r>
            <a:r>
              <a:rPr lang="en-US" dirty="0" err="1" smtClean="0"/>
              <a:t>Nenhum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Quantificadores</a:t>
            </a:r>
            <a:r>
              <a:rPr lang="en-US" dirty="0" smtClean="0"/>
              <a:t> e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negações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Aristóteles</a:t>
            </a:r>
            <a:r>
              <a:rPr lang="en-US" dirty="0" smtClean="0"/>
              <a:t> </a:t>
            </a:r>
            <a:r>
              <a:rPr lang="en-US" dirty="0" err="1" smtClean="0"/>
              <a:t>já</a:t>
            </a:r>
            <a:r>
              <a:rPr lang="en-US" dirty="0" smtClean="0"/>
              <a:t> </a:t>
            </a:r>
            <a:r>
              <a:rPr lang="en-US" dirty="0" err="1" smtClean="0"/>
              <a:t>estudava</a:t>
            </a:r>
            <a:r>
              <a:rPr lang="en-US" dirty="0" smtClean="0"/>
              <a:t> o </a:t>
            </a:r>
            <a:r>
              <a:rPr lang="en-US" dirty="0" err="1" smtClean="0"/>
              <a:t>funcionamento</a:t>
            </a:r>
            <a:r>
              <a:rPr lang="en-US" dirty="0" smtClean="0"/>
              <a:t> dos </a:t>
            </a:r>
            <a:r>
              <a:rPr lang="en-US" dirty="0" err="1" smtClean="0"/>
              <a:t>quantificadores</a:t>
            </a:r>
            <a:r>
              <a:rPr lang="en-US" dirty="0" smtClean="0"/>
              <a:t>. Um de </a:t>
            </a:r>
            <a:r>
              <a:rPr lang="en-US" dirty="0" err="1" smtClean="0"/>
              <a:t>seus</a:t>
            </a:r>
            <a:r>
              <a:rPr lang="en-US" dirty="0" smtClean="0"/>
              <a:t> </a:t>
            </a:r>
            <a:r>
              <a:rPr lang="en-US" dirty="0" err="1" smtClean="0"/>
              <a:t>trabalhos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famosos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</a:t>
            </a:r>
            <a:r>
              <a:rPr lang="en-US" dirty="0" err="1" smtClean="0"/>
              <a:t>isso</a:t>
            </a:r>
            <a:r>
              <a:rPr lang="en-US" dirty="0" smtClean="0"/>
              <a:t> é o </a:t>
            </a:r>
            <a:r>
              <a:rPr lang="en-US" dirty="0" err="1" smtClean="0"/>
              <a:t>chamado</a:t>
            </a:r>
            <a:r>
              <a:rPr lang="en-US" dirty="0" smtClean="0"/>
              <a:t> “</a:t>
            </a:r>
            <a:r>
              <a:rPr lang="en-US" dirty="0" err="1" smtClean="0"/>
              <a:t>quadrado</a:t>
            </a:r>
            <a:r>
              <a:rPr lang="en-US" dirty="0" smtClean="0"/>
              <a:t> de </a:t>
            </a:r>
            <a:r>
              <a:rPr lang="en-US" dirty="0" err="1" smtClean="0"/>
              <a:t>oposições</a:t>
            </a:r>
            <a:r>
              <a:rPr lang="en-US" dirty="0" smtClean="0"/>
              <a:t>”,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visam</a:t>
            </a:r>
            <a:r>
              <a:rPr lang="en-US" dirty="0" smtClean="0"/>
              <a:t> </a:t>
            </a:r>
            <a:r>
              <a:rPr lang="en-US" dirty="0" err="1" smtClean="0"/>
              <a:t>indicar</a:t>
            </a:r>
            <a:r>
              <a:rPr lang="en-US" dirty="0" smtClean="0"/>
              <a:t> o </a:t>
            </a:r>
            <a:r>
              <a:rPr lang="en-US" dirty="0" err="1" smtClean="0"/>
              <a:t>funcionamento</a:t>
            </a:r>
            <a:r>
              <a:rPr lang="en-US" dirty="0" smtClean="0"/>
              <a:t> deles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eles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usados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negados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Quadrado</a:t>
            </a:r>
            <a:r>
              <a:rPr lang="en-US" dirty="0" smtClean="0"/>
              <a:t> de </a:t>
            </a:r>
            <a:r>
              <a:rPr lang="en-US" dirty="0" err="1" smtClean="0"/>
              <a:t>oposições</a:t>
            </a:r>
            <a:endParaRPr lang="pt-BR" dirty="0"/>
          </a:p>
        </p:txBody>
      </p:sp>
      <p:pic>
        <p:nvPicPr>
          <p:cNvPr id="4" name="Espaço Reservado para Conteúdo 3" descr="Quadrado de oposiçõ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1508696"/>
            <a:ext cx="4968552" cy="4968552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: </a:t>
            </a:r>
            <a:r>
              <a:rPr lang="en-US" dirty="0" err="1" smtClean="0"/>
              <a:t>premissas</a:t>
            </a:r>
            <a:r>
              <a:rPr lang="en-US" dirty="0" smtClean="0"/>
              <a:t> e </a:t>
            </a:r>
            <a:r>
              <a:rPr lang="en-US" dirty="0" err="1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Vimos</a:t>
            </a:r>
            <a:r>
              <a:rPr lang="en-US" dirty="0" smtClean="0"/>
              <a:t> </a:t>
            </a:r>
            <a:r>
              <a:rPr lang="en-US" dirty="0" err="1" smtClean="0"/>
              <a:t>anteriormente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um </a:t>
            </a:r>
            <a:r>
              <a:rPr lang="en-US" dirty="0" err="1" smtClean="0"/>
              <a:t>argumento</a:t>
            </a:r>
            <a:r>
              <a:rPr lang="en-US" dirty="0" smtClean="0"/>
              <a:t> é um </a:t>
            </a:r>
            <a:r>
              <a:rPr lang="en-US" dirty="0" err="1" smtClean="0"/>
              <a:t>conjunto</a:t>
            </a:r>
            <a:r>
              <a:rPr lang="en-US" dirty="0" smtClean="0"/>
              <a:t> de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quais</a:t>
            </a:r>
            <a:r>
              <a:rPr lang="en-US" dirty="0" smtClean="0"/>
              <a:t> </a:t>
            </a:r>
            <a:r>
              <a:rPr lang="en-US" dirty="0" err="1" smtClean="0"/>
              <a:t>algumas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visam</a:t>
            </a:r>
            <a:r>
              <a:rPr lang="en-US" dirty="0" smtClean="0"/>
              <a:t> </a:t>
            </a:r>
            <a:r>
              <a:rPr lang="en-US" dirty="0" err="1" smtClean="0"/>
              <a:t>inferir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conclusão</a:t>
            </a:r>
            <a:r>
              <a:rPr lang="en-US" dirty="0" smtClean="0"/>
              <a:t>.</a:t>
            </a:r>
          </a:p>
          <a:p>
            <a:r>
              <a:rPr lang="en-US" dirty="0" smtClean="0"/>
              <a:t>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as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conectam</a:t>
            </a:r>
            <a:r>
              <a:rPr lang="en-US" dirty="0" smtClean="0"/>
              <a:t> (</a:t>
            </a:r>
            <a:r>
              <a:rPr lang="en-US" dirty="0" err="1" smtClean="0"/>
              <a:t>através</a:t>
            </a:r>
            <a:r>
              <a:rPr lang="en-US" dirty="0" smtClean="0"/>
              <a:t> dos </a:t>
            </a:r>
            <a:r>
              <a:rPr lang="en-US" dirty="0" err="1" smtClean="0"/>
              <a:t>cincos</a:t>
            </a:r>
            <a:r>
              <a:rPr lang="en-US" dirty="0" smtClean="0"/>
              <a:t> </a:t>
            </a:r>
            <a:r>
              <a:rPr lang="en-US" dirty="0" err="1" smtClean="0"/>
              <a:t>conectivos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mostramos</a:t>
            </a:r>
            <a:r>
              <a:rPr lang="en-US" dirty="0" smtClean="0"/>
              <a:t>) de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permitam</a:t>
            </a:r>
            <a:r>
              <a:rPr lang="en-US" dirty="0" smtClean="0"/>
              <a:t> </a:t>
            </a:r>
            <a:r>
              <a:rPr lang="en-US" dirty="0" err="1" smtClean="0"/>
              <a:t>raciocinar</a:t>
            </a:r>
            <a:r>
              <a:rPr lang="en-US" dirty="0" smtClean="0"/>
              <a:t> e </a:t>
            </a:r>
            <a:r>
              <a:rPr lang="en-US" dirty="0" err="1" smtClean="0"/>
              <a:t>inferir</a:t>
            </a:r>
            <a:r>
              <a:rPr lang="en-US" dirty="0" smtClean="0"/>
              <a:t> a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desejada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Geralmente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textos</a:t>
            </a:r>
            <a:r>
              <a:rPr lang="en-US" dirty="0" smtClean="0"/>
              <a:t> </a:t>
            </a:r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certos</a:t>
            </a:r>
            <a:r>
              <a:rPr lang="en-US" dirty="0" smtClean="0"/>
              <a:t> </a:t>
            </a:r>
            <a:r>
              <a:rPr lang="en-US" dirty="0" err="1" smtClean="0"/>
              <a:t>indicadores</a:t>
            </a:r>
            <a:r>
              <a:rPr lang="en-US" dirty="0" smtClean="0"/>
              <a:t> de </a:t>
            </a:r>
            <a:r>
              <a:rPr lang="en-US" dirty="0" err="1" smtClean="0"/>
              <a:t>premissas</a:t>
            </a:r>
            <a:r>
              <a:rPr lang="en-US" dirty="0" smtClean="0"/>
              <a:t> (</a:t>
            </a:r>
            <a:r>
              <a:rPr lang="en-US" dirty="0" err="1" smtClean="0"/>
              <a:t>que</a:t>
            </a:r>
            <a:r>
              <a:rPr lang="en-US" dirty="0" smtClean="0"/>
              <a:t> visa </a:t>
            </a:r>
            <a:r>
              <a:rPr lang="en-US" dirty="0" err="1" smtClean="0"/>
              <a:t>indicar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aquelas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 dos </a:t>
            </a:r>
            <a:r>
              <a:rPr lang="en-US" dirty="0" err="1" smtClean="0"/>
              <a:t>argumetno</a:t>
            </a:r>
            <a:r>
              <a:rPr lang="en-US" dirty="0" smtClean="0"/>
              <a:t>), e </a:t>
            </a:r>
            <a:r>
              <a:rPr lang="en-US" dirty="0" err="1" smtClean="0"/>
              <a:t>indicadores</a:t>
            </a:r>
            <a:r>
              <a:rPr lang="en-US" dirty="0" smtClean="0"/>
              <a:t> de </a:t>
            </a:r>
            <a:r>
              <a:rPr lang="en-US" dirty="0" err="1" smtClean="0"/>
              <a:t>conclusão</a:t>
            </a:r>
            <a:r>
              <a:rPr lang="en-US" dirty="0" smtClean="0"/>
              <a:t> (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indica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aquela</a:t>
            </a:r>
            <a:r>
              <a:rPr lang="en-US" dirty="0" smtClean="0"/>
              <a:t> é a </a:t>
            </a:r>
            <a:r>
              <a:rPr lang="en-US" dirty="0" err="1" smtClean="0"/>
              <a:t>afirmação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pretende</a:t>
            </a:r>
            <a:r>
              <a:rPr lang="en-US" dirty="0" smtClean="0"/>
              <a:t> defender com o </a:t>
            </a:r>
            <a:r>
              <a:rPr lang="en-US" dirty="0" err="1" smtClean="0"/>
              <a:t>raciocínio</a:t>
            </a:r>
            <a:r>
              <a:rPr lang="en-US" dirty="0" smtClean="0"/>
              <a:t> </a:t>
            </a:r>
            <a:r>
              <a:rPr lang="en-US" dirty="0" err="1" smtClean="0"/>
              <a:t>empregado</a:t>
            </a:r>
            <a:r>
              <a:rPr lang="en-US" dirty="0" smtClean="0"/>
              <a:t>).</a:t>
            </a:r>
            <a:endParaRPr lang="pt-B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Indicadores</a:t>
            </a:r>
            <a:r>
              <a:rPr lang="en-US" dirty="0" smtClean="0"/>
              <a:t> de </a:t>
            </a:r>
            <a:r>
              <a:rPr lang="en-US" dirty="0" err="1" smtClean="0"/>
              <a:t>premissas</a:t>
            </a:r>
            <a:r>
              <a:rPr lang="en-US" dirty="0" smtClean="0"/>
              <a:t> e </a:t>
            </a:r>
            <a:r>
              <a:rPr lang="en-US" dirty="0" err="1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Indicadores</a:t>
            </a:r>
            <a:r>
              <a:rPr lang="en-US" dirty="0" smtClean="0"/>
              <a:t> de </a:t>
            </a:r>
            <a:r>
              <a:rPr lang="en-US" dirty="0" err="1" smtClean="0"/>
              <a:t>premissas</a:t>
            </a:r>
            <a:r>
              <a:rPr lang="en-US" dirty="0" smtClean="0"/>
              <a:t>: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Porque; Desde que; Pois que; Como; Dado que; Tanto mais que; Pela razão de que; Em vista de; Admitindo que; Assumindo que; (...)</a:t>
            </a:r>
          </a:p>
          <a:p>
            <a:r>
              <a:rPr lang="en-US" dirty="0" err="1" smtClean="0"/>
              <a:t>Indicadores</a:t>
            </a:r>
            <a:r>
              <a:rPr lang="en-US" dirty="0" smtClean="0"/>
              <a:t> de </a:t>
            </a:r>
            <a:r>
              <a:rPr lang="en-US" dirty="0" err="1" smtClean="0"/>
              <a:t>conclusão</a:t>
            </a:r>
            <a:r>
              <a:rPr lang="en-US" dirty="0" smtClean="0">
                <a:sym typeface="Wingdings" pitchFamily="2" charset="2"/>
              </a:rPr>
              <a:t>: </a:t>
            </a:r>
            <a:br>
              <a:rPr lang="en-US" dirty="0" smtClean="0">
                <a:sym typeface="Wingdings" pitchFamily="2" charset="2"/>
              </a:rPr>
            </a:br>
            <a:r>
              <a:rPr lang="en-US" dirty="0" err="1" smtClean="0">
                <a:sym typeface="Wingdings" pitchFamily="2" charset="2"/>
              </a:rPr>
              <a:t>Portanto</a:t>
            </a:r>
            <a:r>
              <a:rPr lang="en-US" dirty="0" smtClean="0">
                <a:sym typeface="Wingdings" pitchFamily="2" charset="2"/>
              </a:rPr>
              <a:t>; </a:t>
            </a:r>
            <a:r>
              <a:rPr lang="en-US" dirty="0" err="1" smtClean="0">
                <a:sym typeface="Wingdings" pitchFamily="2" charset="2"/>
              </a:rPr>
              <a:t>Daí</a:t>
            </a:r>
            <a:r>
              <a:rPr lang="en-US" dirty="0" smtClean="0">
                <a:sym typeface="Wingdings" pitchFamily="2" charset="2"/>
              </a:rPr>
              <a:t>; Logo; </a:t>
            </a:r>
            <a:r>
              <a:rPr lang="en-US" dirty="0" err="1" smtClean="0">
                <a:sym typeface="Wingdings" pitchFamily="2" charset="2"/>
              </a:rPr>
              <a:t>Assim</a:t>
            </a:r>
            <a:r>
              <a:rPr lang="en-US" dirty="0" smtClean="0">
                <a:sym typeface="Wingdings" pitchFamily="2" charset="2"/>
              </a:rPr>
              <a:t>; Consequentemente; Segue-se </a:t>
            </a:r>
            <a:r>
              <a:rPr lang="en-US" dirty="0" err="1" smtClean="0">
                <a:sym typeface="Wingdings" pitchFamily="2" charset="2"/>
              </a:rPr>
              <a:t>que</a:t>
            </a:r>
            <a:r>
              <a:rPr lang="en-US" dirty="0" smtClean="0">
                <a:sym typeface="Wingdings" pitchFamily="2" charset="2"/>
              </a:rPr>
              <a:t>; </a:t>
            </a:r>
            <a:r>
              <a:rPr lang="en-US" dirty="0" err="1" smtClean="0">
                <a:sym typeface="Wingdings" pitchFamily="2" charset="2"/>
              </a:rPr>
              <a:t>Podemos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inferir</a:t>
            </a:r>
            <a:r>
              <a:rPr lang="en-US" dirty="0" smtClean="0">
                <a:sym typeface="Wingdings" pitchFamily="2" charset="2"/>
              </a:rPr>
              <a:t>; </a:t>
            </a:r>
            <a:r>
              <a:rPr lang="en-US" dirty="0" err="1" smtClean="0">
                <a:sym typeface="Wingdings" pitchFamily="2" charset="2"/>
              </a:rPr>
              <a:t>Podemos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concluir</a:t>
            </a:r>
            <a:r>
              <a:rPr lang="en-US" dirty="0" smtClean="0">
                <a:sym typeface="Wingdings" pitchFamily="2" charset="2"/>
              </a:rPr>
              <a:t>; </a:t>
            </a:r>
            <a:r>
              <a:rPr lang="en-US" dirty="0" err="1" smtClean="0">
                <a:sym typeface="Wingdings" pitchFamily="2" charset="2"/>
              </a:rPr>
              <a:t>Concluí</a:t>
            </a:r>
            <a:r>
              <a:rPr lang="en-US" dirty="0" smtClean="0">
                <a:sym typeface="Wingdings" pitchFamily="2" charset="2"/>
              </a:rPr>
              <a:t>-se </a:t>
            </a:r>
            <a:r>
              <a:rPr lang="en-US" dirty="0" err="1" smtClean="0">
                <a:sym typeface="Wingdings" pitchFamily="2" charset="2"/>
              </a:rPr>
              <a:t>que</a:t>
            </a:r>
            <a:r>
              <a:rPr lang="en-US" dirty="0" smtClean="0">
                <a:sym typeface="Wingdings" pitchFamily="2" charset="2"/>
              </a:rPr>
              <a:t>; De </a:t>
            </a:r>
            <a:r>
              <a:rPr lang="en-US" dirty="0" err="1" smtClean="0">
                <a:sym typeface="Wingdings" pitchFamily="2" charset="2"/>
              </a:rPr>
              <a:t>onde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resulta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que</a:t>
            </a:r>
            <a:r>
              <a:rPr lang="en-US" dirty="0" smtClean="0">
                <a:sym typeface="Wingdings" pitchFamily="2" charset="2"/>
              </a:rPr>
              <a:t>; </a:t>
            </a:r>
            <a:r>
              <a:rPr lang="en-US" dirty="0" err="1" smtClean="0">
                <a:sym typeface="Wingdings" pitchFamily="2" charset="2"/>
              </a:rPr>
              <a:t>Dessa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maneira</a:t>
            </a:r>
            <a:r>
              <a:rPr lang="en-US" dirty="0" smtClean="0">
                <a:sym typeface="Wingdings" pitchFamily="2" charset="2"/>
              </a:rPr>
              <a:t>; </a:t>
            </a:r>
            <a:r>
              <a:rPr lang="en-US" dirty="0" err="1" smtClean="0">
                <a:sym typeface="Wingdings" pitchFamily="2" charset="2"/>
              </a:rPr>
              <a:t>Nesse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caso</a:t>
            </a:r>
            <a:r>
              <a:rPr lang="en-US" dirty="0" smtClean="0">
                <a:sym typeface="Wingdings" pitchFamily="2" charset="2"/>
              </a:rPr>
              <a:t>; (…)</a:t>
            </a:r>
            <a:endParaRPr 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Avaliando</a:t>
            </a:r>
            <a:r>
              <a:rPr lang="en-US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O </a:t>
            </a:r>
            <a:r>
              <a:rPr lang="en-US" dirty="0" err="1" smtClean="0"/>
              <a:t>bom</a:t>
            </a:r>
            <a:r>
              <a:rPr lang="en-US" dirty="0" smtClean="0"/>
              <a:t> e o </a:t>
            </a:r>
            <a:r>
              <a:rPr lang="en-US" dirty="0" err="1" smtClean="0"/>
              <a:t>mau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Um </a:t>
            </a:r>
            <a:r>
              <a:rPr lang="en-US" dirty="0" err="1" smtClean="0"/>
              <a:t>bom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 é </a:t>
            </a:r>
            <a:r>
              <a:rPr lang="en-US" dirty="0" err="1" smtClean="0"/>
              <a:t>aquele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tem </a:t>
            </a:r>
            <a:r>
              <a:rPr lang="en-US" dirty="0" err="1" smtClean="0"/>
              <a:t>sucesso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inferir</a:t>
            </a:r>
            <a:r>
              <a:rPr lang="en-US" dirty="0" smtClean="0"/>
              <a:t>, a </a:t>
            </a:r>
            <a:r>
              <a:rPr lang="en-US" dirty="0" err="1" smtClean="0"/>
              <a:t>partir</a:t>
            </a:r>
            <a:r>
              <a:rPr lang="en-US" dirty="0" smtClean="0"/>
              <a:t> das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, a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pretendida</a:t>
            </a:r>
            <a:r>
              <a:rPr lang="en-US" dirty="0" smtClean="0"/>
              <a:t>.</a:t>
            </a:r>
          </a:p>
          <a:p>
            <a:r>
              <a:rPr lang="en-US" dirty="0" smtClean="0"/>
              <a:t>Um </a:t>
            </a:r>
            <a:r>
              <a:rPr lang="en-US" dirty="0" err="1" smtClean="0"/>
              <a:t>mau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, </a:t>
            </a:r>
            <a:r>
              <a:rPr lang="en-US" dirty="0" err="1" smtClean="0"/>
              <a:t>obviamente</a:t>
            </a:r>
            <a:r>
              <a:rPr lang="en-US" dirty="0" smtClean="0"/>
              <a:t>, é </a:t>
            </a:r>
            <a:r>
              <a:rPr lang="en-US" dirty="0" err="1" smtClean="0"/>
              <a:t>aquele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conseque</a:t>
            </a:r>
            <a:r>
              <a:rPr lang="en-US" dirty="0" smtClean="0"/>
              <a:t> </a:t>
            </a:r>
            <a:r>
              <a:rPr lang="en-US" dirty="0" err="1" smtClean="0"/>
              <a:t>realizar</a:t>
            </a:r>
            <a:r>
              <a:rPr lang="en-US" dirty="0" smtClean="0"/>
              <a:t> o </a:t>
            </a:r>
            <a:r>
              <a:rPr lang="en-US" dirty="0" err="1" smtClean="0"/>
              <a:t>pretendido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Mas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faz</a:t>
            </a:r>
            <a:r>
              <a:rPr lang="en-US" dirty="0" smtClean="0"/>
              <a:t> um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ter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sucesso</a:t>
            </a:r>
            <a:r>
              <a:rPr lang="en-US" dirty="0" smtClean="0"/>
              <a:t>? São </a:t>
            </a:r>
            <a:r>
              <a:rPr lang="en-US" dirty="0" err="1" smtClean="0"/>
              <a:t>três</a:t>
            </a:r>
            <a:r>
              <a:rPr lang="en-US" dirty="0" smtClean="0"/>
              <a:t> </a:t>
            </a:r>
            <a:r>
              <a:rPr lang="en-US" dirty="0" err="1" smtClean="0"/>
              <a:t>pontos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(1)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estrutura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(2) A </a:t>
            </a:r>
            <a:r>
              <a:rPr lang="en-US" dirty="0" err="1" smtClean="0"/>
              <a:t>verdade</a:t>
            </a:r>
            <a:r>
              <a:rPr lang="en-US" dirty="0" smtClean="0"/>
              <a:t> das </a:t>
            </a:r>
            <a:r>
              <a:rPr lang="en-US" dirty="0" err="1" smtClean="0"/>
              <a:t>premissas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(3) Se o interlocutor </a:t>
            </a:r>
            <a:r>
              <a:rPr lang="en-US" dirty="0" err="1" smtClean="0"/>
              <a:t>aceita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endParaRPr lang="pt-B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Avaliação</a:t>
            </a:r>
            <a:r>
              <a:rPr lang="en-US" dirty="0" smtClean="0"/>
              <a:t>: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estrutura</a:t>
            </a:r>
            <a:r>
              <a:rPr lang="en-US" dirty="0" smtClean="0"/>
              <a:t> é boa?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Como </a:t>
            </a:r>
            <a:r>
              <a:rPr lang="en-US" dirty="0" err="1" smtClean="0"/>
              <a:t>vimos</a:t>
            </a:r>
            <a:r>
              <a:rPr lang="en-US" dirty="0" smtClean="0"/>
              <a:t>, um </a:t>
            </a:r>
            <a:r>
              <a:rPr lang="en-US" dirty="0" err="1" smtClean="0"/>
              <a:t>argumento</a:t>
            </a:r>
            <a:r>
              <a:rPr lang="en-US" dirty="0" smtClean="0"/>
              <a:t> se </a:t>
            </a:r>
            <a:r>
              <a:rPr lang="en-US" dirty="0" err="1" smtClean="0"/>
              <a:t>estrutura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do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conectadas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modos</a:t>
            </a:r>
            <a:r>
              <a:rPr lang="en-US" dirty="0" smtClean="0"/>
              <a:t> de </a:t>
            </a:r>
            <a:r>
              <a:rPr lang="en-US" dirty="0" err="1" smtClean="0"/>
              <a:t>conectar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permitem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possa</a:t>
            </a:r>
            <a:r>
              <a:rPr lang="en-US" dirty="0" smtClean="0"/>
              <a:t> ser </a:t>
            </a:r>
            <a:r>
              <a:rPr lang="en-US" dirty="0" err="1" smtClean="0"/>
              <a:t>inferida</a:t>
            </a:r>
            <a:r>
              <a:rPr lang="en-US" dirty="0" smtClean="0"/>
              <a:t>; </a:t>
            </a:r>
            <a:r>
              <a:rPr lang="en-US" dirty="0" err="1" smtClean="0"/>
              <a:t>já</a:t>
            </a:r>
            <a:r>
              <a:rPr lang="en-US" dirty="0" smtClean="0"/>
              <a:t> </a:t>
            </a:r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modos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.</a:t>
            </a:r>
          </a:p>
          <a:p>
            <a:r>
              <a:rPr lang="en-US" dirty="0" smtClean="0"/>
              <a:t>Um </a:t>
            </a:r>
            <a:r>
              <a:rPr lang="en-US" dirty="0" err="1" smtClean="0"/>
              <a:t>argumento</a:t>
            </a:r>
            <a:r>
              <a:rPr lang="en-US" dirty="0" smtClean="0"/>
              <a:t> é </a:t>
            </a:r>
            <a:r>
              <a:rPr lang="en-US" dirty="0" err="1" smtClean="0"/>
              <a:t>chamado</a:t>
            </a:r>
            <a:r>
              <a:rPr lang="en-US" dirty="0" smtClean="0"/>
              <a:t> de “</a:t>
            </a:r>
            <a:r>
              <a:rPr lang="en-US" dirty="0" err="1" smtClean="0"/>
              <a:t>válido</a:t>
            </a:r>
            <a:r>
              <a:rPr lang="en-US" dirty="0" smtClean="0"/>
              <a:t>” </a:t>
            </a:r>
            <a:r>
              <a:rPr lang="en-US" dirty="0" err="1" smtClean="0"/>
              <a:t>quando</a:t>
            </a:r>
            <a:r>
              <a:rPr lang="en-US" dirty="0" smtClean="0"/>
              <a:t> é </a:t>
            </a:r>
            <a:r>
              <a:rPr lang="en-US" dirty="0" err="1" smtClean="0"/>
              <a:t>impossível</a:t>
            </a:r>
            <a:r>
              <a:rPr lang="en-US" dirty="0" smtClean="0"/>
              <a:t> de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sejam</a:t>
            </a:r>
            <a:r>
              <a:rPr lang="en-US" dirty="0" smtClean="0"/>
              <a:t> </a:t>
            </a:r>
            <a:r>
              <a:rPr lang="en-US" dirty="0" err="1" smtClean="0"/>
              <a:t>verdadeira</a:t>
            </a:r>
            <a:r>
              <a:rPr lang="en-US" dirty="0" smtClean="0"/>
              <a:t> e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. </a:t>
            </a:r>
            <a:r>
              <a:rPr lang="en-US" dirty="0" err="1" smtClean="0"/>
              <a:t>Isto</a:t>
            </a:r>
            <a:r>
              <a:rPr lang="en-US" dirty="0" smtClean="0"/>
              <a:t> é, o </a:t>
            </a:r>
            <a:r>
              <a:rPr lang="en-US" dirty="0" err="1" smtClean="0"/>
              <a:t>argumento</a:t>
            </a:r>
            <a:r>
              <a:rPr lang="en-US" dirty="0" smtClean="0"/>
              <a:t> se </a:t>
            </a:r>
            <a:r>
              <a:rPr lang="en-US" dirty="0" err="1" smtClean="0"/>
              <a:t>estrutura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forma </a:t>
            </a:r>
            <a:r>
              <a:rPr lang="en-US" dirty="0" err="1" smtClean="0"/>
              <a:t>tal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verdade</a:t>
            </a:r>
            <a:r>
              <a:rPr lang="en-US" dirty="0" smtClean="0"/>
              <a:t> de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implicam</a:t>
            </a:r>
            <a:r>
              <a:rPr lang="en-US" dirty="0" smtClean="0"/>
              <a:t> a </a:t>
            </a:r>
            <a:r>
              <a:rPr lang="en-US" dirty="0" err="1" smtClean="0"/>
              <a:t>verdade</a:t>
            </a:r>
            <a:r>
              <a:rPr lang="en-US" dirty="0" smtClean="0"/>
              <a:t> de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conclusão</a:t>
            </a:r>
            <a:r>
              <a:rPr lang="en-US" dirty="0" smtClean="0"/>
              <a:t>.</a:t>
            </a:r>
          </a:p>
          <a:p>
            <a:r>
              <a:rPr lang="en-US" dirty="0" smtClean="0"/>
              <a:t>Um </a:t>
            </a:r>
            <a:r>
              <a:rPr lang="en-US" dirty="0" err="1" smtClean="0"/>
              <a:t>argumento</a:t>
            </a:r>
            <a:r>
              <a:rPr lang="en-US" dirty="0" smtClean="0"/>
              <a:t>,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outro</a:t>
            </a:r>
            <a:r>
              <a:rPr lang="en-US" dirty="0" smtClean="0"/>
              <a:t> </a:t>
            </a:r>
            <a:r>
              <a:rPr lang="en-US" dirty="0" err="1" smtClean="0"/>
              <a:t>lado</a:t>
            </a:r>
            <a:r>
              <a:rPr lang="en-US" dirty="0" smtClean="0"/>
              <a:t>, é </a:t>
            </a:r>
            <a:r>
              <a:rPr lang="en-US" dirty="0" err="1" smtClean="0"/>
              <a:t>chamado</a:t>
            </a:r>
            <a:r>
              <a:rPr lang="en-US" dirty="0" smtClean="0"/>
              <a:t> de “</a:t>
            </a:r>
            <a:r>
              <a:rPr lang="en-US" dirty="0" err="1" smtClean="0"/>
              <a:t>inválido</a:t>
            </a:r>
            <a:r>
              <a:rPr lang="en-US" dirty="0" smtClean="0"/>
              <a:t>” </a:t>
            </a:r>
            <a:r>
              <a:rPr lang="en-US" dirty="0" err="1" smtClean="0"/>
              <a:t>quando</a:t>
            </a:r>
            <a:r>
              <a:rPr lang="en-US" dirty="0" smtClean="0"/>
              <a:t>, </a:t>
            </a:r>
            <a:r>
              <a:rPr lang="en-US" dirty="0" err="1" smtClean="0"/>
              <a:t>mesmo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sejam</a:t>
            </a:r>
            <a:r>
              <a:rPr lang="en-US" dirty="0" smtClean="0"/>
              <a:t> </a:t>
            </a:r>
            <a:r>
              <a:rPr lang="en-US" dirty="0" err="1" smtClean="0"/>
              <a:t>verdadeiras</a:t>
            </a:r>
            <a:r>
              <a:rPr lang="en-US" dirty="0" smtClean="0"/>
              <a:t>, é </a:t>
            </a:r>
            <a:r>
              <a:rPr lang="en-US" dirty="0" err="1" smtClean="0"/>
              <a:t>possível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.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garantem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verdadeira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err="1" smtClean="0"/>
              <a:t>Pensem</a:t>
            </a:r>
            <a:r>
              <a:rPr lang="en-US" dirty="0" smtClean="0"/>
              <a:t> nesses </a:t>
            </a:r>
            <a:r>
              <a:rPr lang="en-US" dirty="0" err="1" smtClean="0"/>
              <a:t>quatro</a:t>
            </a:r>
            <a:r>
              <a:rPr lang="en-US" dirty="0" smtClean="0"/>
              <a:t> </a:t>
            </a:r>
            <a:r>
              <a:rPr lang="en-US" dirty="0" err="1" smtClean="0"/>
              <a:t>exemplos</a:t>
            </a:r>
            <a:r>
              <a:rPr lang="en-US" dirty="0" smtClean="0"/>
              <a:t>, </a:t>
            </a:r>
            <a:r>
              <a:rPr lang="en-US" dirty="0" err="1" smtClean="0"/>
              <a:t>trocando</a:t>
            </a:r>
            <a:r>
              <a:rPr lang="en-US" dirty="0" smtClean="0"/>
              <a:t> as </a:t>
            </a:r>
            <a:r>
              <a:rPr lang="en-US" dirty="0" err="1" smtClean="0"/>
              <a:t>variáveis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afirmações</a:t>
            </a:r>
            <a:r>
              <a:rPr lang="en-US" dirty="0" smtClean="0"/>
              <a:t>: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1a) Se P, então Q</a:t>
            </a:r>
            <a:br>
              <a:rPr lang="pt-BR" dirty="0" smtClean="0"/>
            </a:br>
            <a:r>
              <a:rPr lang="pt-BR" dirty="0" smtClean="0"/>
              <a:t>1b) É o caso de que P</a:t>
            </a:r>
            <a:br>
              <a:rPr lang="pt-BR" dirty="0" smtClean="0"/>
            </a:br>
            <a:r>
              <a:rPr lang="pt-BR" dirty="0" smtClean="0"/>
              <a:t>1c) Portanto Q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2a) Se P, então Q</a:t>
            </a:r>
            <a:br>
              <a:rPr lang="pt-BR" dirty="0" smtClean="0"/>
            </a:br>
            <a:r>
              <a:rPr lang="pt-BR" dirty="0" smtClean="0"/>
              <a:t>2b) É falso que Q (não-Q)</a:t>
            </a:r>
            <a:br>
              <a:rPr lang="pt-BR" dirty="0" smtClean="0"/>
            </a:br>
            <a:r>
              <a:rPr lang="pt-BR" dirty="0" smtClean="0"/>
              <a:t>2c) Portanto, é falso que P (não-P)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3a) Se P, </a:t>
            </a:r>
            <a:r>
              <a:rPr lang="en-US" dirty="0" err="1" smtClean="0"/>
              <a:t>então</a:t>
            </a:r>
            <a:r>
              <a:rPr lang="en-US" dirty="0" smtClean="0"/>
              <a:t> Q</a:t>
            </a:r>
            <a:br>
              <a:rPr lang="en-US" dirty="0" smtClean="0"/>
            </a:br>
            <a:r>
              <a:rPr lang="en-US" dirty="0" smtClean="0"/>
              <a:t>3b) </a:t>
            </a:r>
            <a:r>
              <a:rPr lang="en-US" dirty="0" err="1" smtClean="0"/>
              <a:t>Não</a:t>
            </a:r>
            <a:r>
              <a:rPr lang="en-US" dirty="0" smtClean="0"/>
              <a:t> é o </a:t>
            </a:r>
            <a:r>
              <a:rPr lang="en-US" dirty="0" err="1" smtClean="0"/>
              <a:t>caso</a:t>
            </a:r>
            <a:r>
              <a:rPr lang="en-US" dirty="0" smtClean="0"/>
              <a:t> de </a:t>
            </a:r>
            <a:r>
              <a:rPr lang="en-US" dirty="0" err="1" smtClean="0"/>
              <a:t>que</a:t>
            </a:r>
            <a:r>
              <a:rPr lang="en-US" dirty="0" smtClean="0"/>
              <a:t> P</a:t>
            </a:r>
            <a:br>
              <a:rPr lang="en-US" dirty="0" smtClean="0"/>
            </a:br>
            <a:r>
              <a:rPr lang="en-US" dirty="0" smtClean="0"/>
              <a:t>3c) Logo, </a:t>
            </a:r>
            <a:r>
              <a:rPr lang="en-US" dirty="0" err="1" smtClean="0"/>
              <a:t>não</a:t>
            </a:r>
            <a:r>
              <a:rPr lang="en-US" dirty="0" smtClean="0"/>
              <a:t>-Q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4a) Se P, </a:t>
            </a:r>
            <a:r>
              <a:rPr lang="en-US" dirty="0" err="1" smtClean="0"/>
              <a:t>então</a:t>
            </a:r>
            <a:r>
              <a:rPr lang="en-US" dirty="0" smtClean="0"/>
              <a:t> Q</a:t>
            </a:r>
            <a:br>
              <a:rPr lang="en-US" dirty="0" smtClean="0"/>
            </a:br>
            <a:r>
              <a:rPr lang="en-US" dirty="0" smtClean="0"/>
              <a:t>4b) É o </a:t>
            </a:r>
            <a:r>
              <a:rPr lang="en-US" dirty="0" err="1" smtClean="0"/>
              <a:t>caso</a:t>
            </a:r>
            <a:r>
              <a:rPr lang="en-US" dirty="0" smtClean="0"/>
              <a:t> de </a:t>
            </a:r>
            <a:r>
              <a:rPr lang="en-US" dirty="0" err="1" smtClean="0"/>
              <a:t>que</a:t>
            </a:r>
            <a:r>
              <a:rPr lang="en-US" dirty="0" smtClean="0"/>
              <a:t> Q</a:t>
            </a:r>
            <a:br>
              <a:rPr lang="en-US" dirty="0" smtClean="0"/>
            </a:br>
            <a:r>
              <a:rPr lang="en-US" dirty="0" smtClean="0"/>
              <a:t>4c) Logo, P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r>
              <a:rPr lang="en-US" dirty="0" smtClean="0"/>
              <a:t> de </a:t>
            </a:r>
            <a:r>
              <a:rPr lang="en-US" dirty="0" err="1" smtClean="0"/>
              <a:t>estruturas</a:t>
            </a:r>
            <a:r>
              <a:rPr lang="en-US" dirty="0" smtClean="0"/>
              <a:t> </a:t>
            </a:r>
            <a:r>
              <a:rPr lang="en-US" dirty="0" err="1" smtClean="0"/>
              <a:t>válidas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343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Modus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Ponnens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</a:p>
                    <a:p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- Se P,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então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Q</a:t>
                      </a:r>
                      <a:br>
                        <a:rPr lang="en-US" b="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- P</a:t>
                      </a:r>
                      <a:br>
                        <a:rPr lang="en-US" b="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- Logo, Q</a:t>
                      </a:r>
                      <a:endParaRPr lang="pt-B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Modus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Tollens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br>
                        <a:rPr lang="en-US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- Se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P,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então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Q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-Q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Logo,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-P</a:t>
                      </a:r>
                      <a:endParaRPr lang="pt-BR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Eliminação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da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Conjunção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 e Q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Logo, P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ou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, Logo, Q)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Negação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da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Condicional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É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falso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que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se P,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então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Q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Portanto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, P e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-Q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Silogismo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Hipotético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Se P,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então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Q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Se Q,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então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R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Portanto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, P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implica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R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Silogismo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Disjuntivo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br>
                        <a:rPr lang="en-US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 P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ou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Q</a:t>
                      </a:r>
                      <a:br>
                        <a:rPr lang="en-US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-P (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ou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-Q)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Logo, Q (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ou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P)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Negação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da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Conjunção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(De Morgan):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é o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caso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que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 e Q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Portanto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-P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ou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-Q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Negação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da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Disjunção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(De Morgan):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é o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caso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que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ou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Q</a:t>
                      </a:r>
                      <a:br>
                        <a:rPr lang="en-US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 Logo,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-P e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Não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-Q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Avaliação</a:t>
            </a:r>
            <a:r>
              <a:rPr lang="en-US" sz="2800" dirty="0" smtClean="0"/>
              <a:t>: As </a:t>
            </a:r>
            <a:r>
              <a:rPr lang="en-US" sz="2800" dirty="0" err="1" smtClean="0"/>
              <a:t>premissas</a:t>
            </a:r>
            <a:r>
              <a:rPr lang="en-US" sz="2800" dirty="0" smtClean="0"/>
              <a:t> </a:t>
            </a:r>
            <a:r>
              <a:rPr lang="en-US" sz="2800" dirty="0" err="1" smtClean="0"/>
              <a:t>são</a:t>
            </a:r>
            <a:r>
              <a:rPr lang="en-US" sz="2800" dirty="0" smtClean="0"/>
              <a:t> </a:t>
            </a:r>
            <a:r>
              <a:rPr lang="en-US" sz="2800" dirty="0" err="1" smtClean="0"/>
              <a:t>verdadeiras</a:t>
            </a:r>
            <a:r>
              <a:rPr lang="en-US" sz="2800" dirty="0" smtClean="0"/>
              <a:t>?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basta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válido</a:t>
            </a:r>
            <a:r>
              <a:rPr lang="en-US" dirty="0" smtClean="0"/>
              <a:t>.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verdadeiras</a:t>
            </a:r>
            <a:r>
              <a:rPr lang="en-US" dirty="0" smtClean="0"/>
              <a:t>?</a:t>
            </a:r>
            <a:r>
              <a:rPr lang="pt-BR" dirty="0" smtClean="0"/>
              <a:t> Temos razões para aceitá-las?</a:t>
            </a:r>
          </a:p>
          <a:p>
            <a:r>
              <a:rPr lang="en-US" dirty="0" smtClean="0"/>
              <a:t>Um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ser </a:t>
            </a:r>
            <a:r>
              <a:rPr lang="en-US" dirty="0" err="1" smtClean="0"/>
              <a:t>válido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se 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falsas</a:t>
            </a:r>
            <a:r>
              <a:rPr lang="en-US" dirty="0" smtClean="0"/>
              <a:t>, </a:t>
            </a:r>
            <a:r>
              <a:rPr lang="en-US" dirty="0" err="1" smtClean="0"/>
              <a:t>ele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irá</a:t>
            </a:r>
            <a:r>
              <a:rPr lang="en-US" dirty="0" smtClean="0"/>
              <a:t> </a:t>
            </a:r>
            <a:r>
              <a:rPr lang="en-US" dirty="0" err="1" smtClean="0"/>
              <a:t>conduzir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interlocutor a </a:t>
            </a:r>
            <a:r>
              <a:rPr lang="en-US" dirty="0" err="1" smtClean="0"/>
              <a:t>aceitar</a:t>
            </a:r>
            <a:r>
              <a:rPr lang="en-US" dirty="0" smtClean="0"/>
              <a:t> a </a:t>
            </a:r>
            <a:r>
              <a:rPr lang="en-US" dirty="0" err="1" smtClean="0"/>
              <a:t>conclusão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Quando</a:t>
            </a:r>
            <a:r>
              <a:rPr lang="en-US" dirty="0" smtClean="0"/>
              <a:t> um </a:t>
            </a:r>
            <a:r>
              <a:rPr lang="en-US" dirty="0" err="1" smtClean="0"/>
              <a:t>argumento</a:t>
            </a:r>
            <a:r>
              <a:rPr lang="en-US" dirty="0" smtClean="0"/>
              <a:t> é </a:t>
            </a:r>
            <a:r>
              <a:rPr lang="en-US" dirty="0" err="1" smtClean="0"/>
              <a:t>válido</a:t>
            </a:r>
            <a:r>
              <a:rPr lang="en-US" dirty="0" smtClean="0"/>
              <a:t> e tem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verdaderias</a:t>
            </a:r>
            <a:r>
              <a:rPr lang="en-US" dirty="0" smtClean="0"/>
              <a:t>, o </a:t>
            </a:r>
            <a:r>
              <a:rPr lang="en-US" dirty="0" err="1" smtClean="0"/>
              <a:t>chamamos</a:t>
            </a:r>
            <a:r>
              <a:rPr lang="en-US" dirty="0" smtClean="0"/>
              <a:t> de “</a:t>
            </a:r>
            <a:r>
              <a:rPr lang="en-US" dirty="0" err="1" smtClean="0"/>
              <a:t>sólido</a:t>
            </a:r>
            <a:r>
              <a:rPr lang="en-US" dirty="0" smtClean="0"/>
              <a:t>” </a:t>
            </a:r>
            <a:r>
              <a:rPr lang="en-US" dirty="0" err="1" smtClean="0"/>
              <a:t>ou</a:t>
            </a:r>
            <a:r>
              <a:rPr lang="en-US" dirty="0" smtClean="0"/>
              <a:t> “</a:t>
            </a:r>
            <a:r>
              <a:rPr lang="en-US" dirty="0" err="1" smtClean="0"/>
              <a:t>correto</a:t>
            </a:r>
            <a:r>
              <a:rPr lang="en-US" dirty="0" smtClean="0"/>
              <a:t>”.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ambos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válidas</a:t>
            </a:r>
            <a:r>
              <a:rPr lang="en-US" dirty="0" smtClean="0"/>
              <a:t> (Se P, </a:t>
            </a:r>
            <a:r>
              <a:rPr lang="en-US" dirty="0" err="1" smtClean="0"/>
              <a:t>então</a:t>
            </a:r>
            <a:r>
              <a:rPr lang="en-US" dirty="0" smtClean="0"/>
              <a:t> Q; É o </a:t>
            </a:r>
            <a:r>
              <a:rPr lang="en-US" dirty="0" err="1" smtClean="0"/>
              <a:t>caso</a:t>
            </a:r>
            <a:r>
              <a:rPr lang="en-US" dirty="0" smtClean="0"/>
              <a:t> de P; Logo, Q), </a:t>
            </a:r>
            <a:r>
              <a:rPr lang="en-US" dirty="0" err="1" smtClean="0"/>
              <a:t>mas</a:t>
            </a:r>
            <a:r>
              <a:rPr lang="en-US" dirty="0" smtClean="0"/>
              <a:t> um é </a:t>
            </a:r>
            <a:r>
              <a:rPr lang="en-US" dirty="0" err="1" smtClean="0"/>
              <a:t>sólido</a:t>
            </a:r>
            <a:r>
              <a:rPr lang="en-US" dirty="0" smtClean="0"/>
              <a:t> e </a:t>
            </a:r>
            <a:r>
              <a:rPr lang="en-US" dirty="0" err="1" smtClean="0"/>
              <a:t>outro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.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en-US" dirty="0" smtClean="0"/>
              <a:t>1a) Se </a:t>
            </a:r>
            <a:r>
              <a:rPr lang="en-US" dirty="0" err="1" smtClean="0"/>
              <a:t>unicórnios</a:t>
            </a:r>
            <a:r>
              <a:rPr lang="en-US" dirty="0" smtClean="0"/>
              <a:t> </a:t>
            </a:r>
            <a:r>
              <a:rPr lang="en-US" dirty="0" err="1" smtClean="0"/>
              <a:t>existem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Brasília é a capital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França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1b) </a:t>
            </a:r>
            <a:r>
              <a:rPr lang="en-US" dirty="0" err="1" smtClean="0"/>
              <a:t>Unicórnios</a:t>
            </a:r>
            <a:r>
              <a:rPr lang="en-US" dirty="0" smtClean="0"/>
              <a:t> </a:t>
            </a:r>
            <a:r>
              <a:rPr lang="en-US" dirty="0" err="1" smtClean="0"/>
              <a:t>existem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1c) </a:t>
            </a:r>
            <a:r>
              <a:rPr lang="en-US" dirty="0" err="1" smtClean="0"/>
              <a:t>Portanto</a:t>
            </a:r>
            <a:r>
              <a:rPr lang="en-US" dirty="0" smtClean="0"/>
              <a:t>, Brasília é a capital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França</a:t>
            </a:r>
            <a:endParaRPr lang="en-US" dirty="0" smtClean="0"/>
          </a:p>
          <a:p>
            <a:r>
              <a:rPr lang="en-US" dirty="0" smtClean="0"/>
              <a:t>O </a:t>
            </a:r>
            <a:r>
              <a:rPr lang="en-US" dirty="0" err="1" smtClean="0"/>
              <a:t>argumento</a:t>
            </a:r>
            <a:r>
              <a:rPr lang="en-US" dirty="0" smtClean="0"/>
              <a:t> é </a:t>
            </a:r>
            <a:r>
              <a:rPr lang="en-US" dirty="0" err="1" smtClean="0"/>
              <a:t>válido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sólido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2a) Se </a:t>
            </a:r>
            <a:r>
              <a:rPr lang="en-US" dirty="0" err="1" smtClean="0"/>
              <a:t>alguém</a:t>
            </a:r>
            <a:r>
              <a:rPr lang="en-US" dirty="0" smtClean="0"/>
              <a:t> </a:t>
            </a:r>
            <a:r>
              <a:rPr lang="en-US" dirty="0" err="1" smtClean="0"/>
              <a:t>nasce</a:t>
            </a:r>
            <a:r>
              <a:rPr lang="en-US" dirty="0" smtClean="0"/>
              <a:t> no </a:t>
            </a:r>
            <a:r>
              <a:rPr lang="en-US" dirty="0" err="1" smtClean="0"/>
              <a:t>Brasil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é </a:t>
            </a:r>
            <a:r>
              <a:rPr lang="en-US" dirty="0" err="1" smtClean="0"/>
              <a:t>brasileiro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2b) </a:t>
            </a:r>
            <a:r>
              <a:rPr lang="en-US" dirty="0" err="1" smtClean="0"/>
              <a:t>Pelé</a:t>
            </a:r>
            <a:r>
              <a:rPr lang="en-US" dirty="0" smtClean="0"/>
              <a:t> </a:t>
            </a:r>
            <a:r>
              <a:rPr lang="en-US" dirty="0" err="1" smtClean="0"/>
              <a:t>nasceu</a:t>
            </a:r>
            <a:r>
              <a:rPr lang="en-US" dirty="0" smtClean="0"/>
              <a:t> no </a:t>
            </a:r>
            <a:r>
              <a:rPr lang="en-US" dirty="0" err="1" smtClean="0"/>
              <a:t>Brasil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2c) Logo, </a:t>
            </a:r>
            <a:r>
              <a:rPr lang="en-US" dirty="0" err="1" smtClean="0"/>
              <a:t>Pelé</a:t>
            </a:r>
            <a:r>
              <a:rPr lang="en-US" dirty="0" smtClean="0"/>
              <a:t> é </a:t>
            </a:r>
            <a:r>
              <a:rPr lang="en-US" dirty="0" err="1" smtClean="0"/>
              <a:t>brasileiro</a:t>
            </a:r>
            <a:endParaRPr lang="en-US" dirty="0" smtClean="0"/>
          </a:p>
          <a:p>
            <a:r>
              <a:rPr lang="en-US" dirty="0" err="1" smtClean="0"/>
              <a:t>Além</a:t>
            </a:r>
            <a:r>
              <a:rPr lang="en-US" dirty="0" smtClean="0"/>
              <a:t> do </a:t>
            </a:r>
            <a:r>
              <a:rPr lang="en-US" dirty="0" err="1" smtClean="0"/>
              <a:t>argumento</a:t>
            </a:r>
            <a:r>
              <a:rPr lang="en-US" dirty="0" smtClean="0"/>
              <a:t> ser </a:t>
            </a:r>
            <a:r>
              <a:rPr lang="en-US" dirty="0" err="1" smtClean="0"/>
              <a:t>válido</a:t>
            </a:r>
            <a:r>
              <a:rPr lang="en-US" dirty="0" smtClean="0"/>
              <a:t>,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verdaderias</a:t>
            </a:r>
            <a:r>
              <a:rPr lang="en-US" dirty="0" smtClean="0"/>
              <a:t>. </a:t>
            </a:r>
            <a:r>
              <a:rPr lang="en-US" dirty="0" err="1" smtClean="0"/>
              <a:t>Portanto</a:t>
            </a:r>
            <a:r>
              <a:rPr lang="en-US" dirty="0" smtClean="0"/>
              <a:t>, o </a:t>
            </a:r>
            <a:r>
              <a:rPr lang="en-US" dirty="0" err="1" smtClean="0"/>
              <a:t>argumento</a:t>
            </a:r>
            <a:r>
              <a:rPr lang="en-US" dirty="0" smtClean="0"/>
              <a:t> é </a:t>
            </a:r>
            <a:r>
              <a:rPr lang="en-US" dirty="0" err="1" smtClean="0"/>
              <a:t>sólido</a:t>
            </a:r>
            <a:r>
              <a:rPr lang="en-US" dirty="0" smtClean="0"/>
              <a:t>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Avaliação</a:t>
            </a:r>
            <a:r>
              <a:rPr lang="en-US" dirty="0" smtClean="0"/>
              <a:t>: é </a:t>
            </a:r>
            <a:r>
              <a:rPr lang="en-US" dirty="0" err="1" smtClean="0"/>
              <a:t>convincente</a:t>
            </a:r>
            <a:r>
              <a:rPr lang="en-US" dirty="0" smtClean="0"/>
              <a:t>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argumentamos</a:t>
            </a:r>
            <a:r>
              <a:rPr lang="en-US" dirty="0" smtClean="0"/>
              <a:t> </a:t>
            </a:r>
            <a:r>
              <a:rPr lang="en-US" dirty="0" err="1" smtClean="0"/>
              <a:t>estamos</a:t>
            </a:r>
            <a:r>
              <a:rPr lang="en-US" dirty="0" smtClean="0"/>
              <a:t> </a:t>
            </a:r>
            <a:r>
              <a:rPr lang="en-US" dirty="0" err="1" smtClean="0"/>
              <a:t>tentando</a:t>
            </a:r>
            <a:r>
              <a:rPr lang="en-US" dirty="0" smtClean="0"/>
              <a:t> </a:t>
            </a:r>
            <a:r>
              <a:rPr lang="en-US" dirty="0" err="1" smtClean="0"/>
              <a:t>convencer</a:t>
            </a:r>
            <a:r>
              <a:rPr lang="en-US" dirty="0" smtClean="0"/>
              <a:t> </a:t>
            </a:r>
            <a:r>
              <a:rPr lang="en-US" dirty="0" err="1" smtClean="0"/>
              <a:t>nosso</a:t>
            </a:r>
            <a:r>
              <a:rPr lang="en-US" dirty="0" smtClean="0"/>
              <a:t> interlocutor a </a:t>
            </a:r>
            <a:r>
              <a:rPr lang="en-US" dirty="0" err="1" smtClean="0"/>
              <a:t>aceitar</a:t>
            </a:r>
            <a:r>
              <a:rPr lang="en-US" dirty="0" smtClean="0"/>
              <a:t> a </a:t>
            </a:r>
            <a:r>
              <a:rPr lang="en-US" dirty="0" err="1" smtClean="0"/>
              <a:t>conclusão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Nós</a:t>
            </a:r>
            <a:r>
              <a:rPr lang="en-US" dirty="0" smtClean="0"/>
              <a:t> </a:t>
            </a:r>
            <a:r>
              <a:rPr lang="en-US" dirty="0" err="1" smtClean="0"/>
              <a:t>partimos</a:t>
            </a:r>
            <a:r>
              <a:rPr lang="en-US" dirty="0" smtClean="0"/>
              <a:t> de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bem</a:t>
            </a:r>
            <a:r>
              <a:rPr lang="en-US" dirty="0" smtClean="0"/>
              <a:t> </a:t>
            </a:r>
            <a:r>
              <a:rPr lang="en-US" dirty="0" err="1" smtClean="0"/>
              <a:t>estruturadas</a:t>
            </a:r>
            <a:r>
              <a:rPr lang="en-US" dirty="0" smtClean="0"/>
              <a:t> e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aceitamos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verdadeiras</a:t>
            </a:r>
            <a:r>
              <a:rPr lang="en-US" dirty="0" smtClean="0"/>
              <a:t>. </a:t>
            </a:r>
            <a:r>
              <a:rPr lang="en-US" dirty="0" err="1" smtClean="0"/>
              <a:t>Mas</a:t>
            </a:r>
            <a:r>
              <a:rPr lang="en-US" dirty="0" smtClean="0"/>
              <a:t> e </a:t>
            </a:r>
            <a:r>
              <a:rPr lang="en-US" dirty="0" err="1" smtClean="0"/>
              <a:t>teu</a:t>
            </a:r>
            <a:r>
              <a:rPr lang="en-US" dirty="0" smtClean="0"/>
              <a:t> interlocutor? </a:t>
            </a:r>
            <a:r>
              <a:rPr lang="en-US" dirty="0" err="1" smtClean="0"/>
              <a:t>Ele</a:t>
            </a:r>
            <a:r>
              <a:rPr lang="en-US" dirty="0" smtClean="0"/>
              <a:t> </a:t>
            </a:r>
            <a:r>
              <a:rPr lang="en-US" dirty="0" err="1" smtClean="0"/>
              <a:t>aceita</a:t>
            </a:r>
            <a:r>
              <a:rPr lang="en-US" dirty="0" smtClean="0"/>
              <a:t> as </a:t>
            </a:r>
            <a:r>
              <a:rPr lang="en-US" dirty="0" err="1" smtClean="0"/>
              <a:t>tuas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Essa</a:t>
            </a:r>
            <a:r>
              <a:rPr lang="en-US" dirty="0" smtClean="0"/>
              <a:t> é </a:t>
            </a:r>
            <a:r>
              <a:rPr lang="en-US" dirty="0" err="1" smtClean="0"/>
              <a:t>uma</a:t>
            </a:r>
            <a:r>
              <a:rPr lang="en-US" dirty="0" smtClean="0"/>
              <a:t> parte </a:t>
            </a:r>
            <a:r>
              <a:rPr lang="en-US" dirty="0" err="1" smtClean="0"/>
              <a:t>importante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argumentação</a:t>
            </a:r>
            <a:r>
              <a:rPr lang="en-US" dirty="0" smtClean="0"/>
              <a:t>.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escrevemos</a:t>
            </a:r>
            <a:r>
              <a:rPr lang="en-US" dirty="0" smtClean="0"/>
              <a:t> </a:t>
            </a:r>
            <a:r>
              <a:rPr lang="en-US" dirty="0" err="1" smtClean="0"/>
              <a:t>nós</a:t>
            </a:r>
            <a:r>
              <a:rPr lang="en-US" dirty="0" smtClean="0"/>
              <a:t> </a:t>
            </a:r>
            <a:r>
              <a:rPr lang="en-US" dirty="0" err="1" smtClean="0"/>
              <a:t>estamos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direcionando</a:t>
            </a:r>
            <a:r>
              <a:rPr lang="en-US" dirty="0" smtClean="0"/>
              <a:t> a um </a:t>
            </a:r>
            <a:r>
              <a:rPr lang="en-US" dirty="0" err="1" smtClean="0"/>
              <a:t>público</a:t>
            </a:r>
            <a:r>
              <a:rPr lang="en-US" dirty="0" smtClean="0"/>
              <a:t> </a:t>
            </a:r>
            <a:r>
              <a:rPr lang="en-US" dirty="0" err="1" smtClean="0"/>
              <a:t>específico</a:t>
            </a:r>
            <a:r>
              <a:rPr lang="en-US" dirty="0" smtClean="0"/>
              <a:t>. O </a:t>
            </a:r>
            <a:r>
              <a:rPr lang="en-US" dirty="0" err="1" smtClean="0"/>
              <a:t>público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espera</a:t>
            </a:r>
            <a:r>
              <a:rPr lang="en-US" dirty="0" smtClean="0"/>
              <a:t> </a:t>
            </a:r>
            <a:r>
              <a:rPr lang="en-US" dirty="0" err="1" smtClean="0"/>
              <a:t>convencer</a:t>
            </a:r>
            <a:r>
              <a:rPr lang="en-US" dirty="0" smtClean="0"/>
              <a:t> com </a:t>
            </a:r>
            <a:r>
              <a:rPr lang="en-US" dirty="0" err="1" smtClean="0"/>
              <a:t>teu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aceita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Quando</a:t>
            </a:r>
            <a:r>
              <a:rPr lang="en-US" dirty="0" smtClean="0"/>
              <a:t> o </a:t>
            </a:r>
            <a:r>
              <a:rPr lang="en-US" dirty="0" err="1" smtClean="0"/>
              <a:t>argumento</a:t>
            </a:r>
            <a:r>
              <a:rPr lang="en-US" dirty="0" smtClean="0"/>
              <a:t> é </a:t>
            </a:r>
            <a:r>
              <a:rPr lang="en-US" dirty="0" err="1" smtClean="0"/>
              <a:t>sólido</a:t>
            </a:r>
            <a:r>
              <a:rPr lang="en-US" dirty="0" smtClean="0"/>
              <a:t> e, </a:t>
            </a:r>
            <a:r>
              <a:rPr lang="en-US" dirty="0" err="1" smtClean="0"/>
              <a:t>além</a:t>
            </a:r>
            <a:r>
              <a:rPr lang="en-US" dirty="0" smtClean="0"/>
              <a:t> disso, tem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plausíveis</a:t>
            </a:r>
            <a:r>
              <a:rPr lang="en-US" dirty="0" smtClean="0"/>
              <a:t> de </a:t>
            </a:r>
            <a:r>
              <a:rPr lang="en-US" dirty="0" err="1" smtClean="0"/>
              <a:t>aceitar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conclusão</a:t>
            </a:r>
            <a:r>
              <a:rPr lang="en-US" dirty="0" smtClean="0"/>
              <a:t>, o </a:t>
            </a:r>
            <a:r>
              <a:rPr lang="en-US" dirty="0" err="1" smtClean="0"/>
              <a:t>chamamos</a:t>
            </a:r>
            <a:r>
              <a:rPr lang="en-US" dirty="0" smtClean="0"/>
              <a:t> de “</a:t>
            </a:r>
            <a:r>
              <a:rPr lang="en-US" dirty="0" err="1" smtClean="0"/>
              <a:t>cogente</a:t>
            </a:r>
            <a:r>
              <a:rPr lang="en-US" dirty="0" smtClean="0"/>
              <a:t>” </a:t>
            </a:r>
            <a:r>
              <a:rPr lang="en-US" dirty="0" err="1" smtClean="0"/>
              <a:t>ou</a:t>
            </a:r>
            <a:r>
              <a:rPr lang="en-US" dirty="0" smtClean="0"/>
              <a:t> “</a:t>
            </a:r>
            <a:r>
              <a:rPr lang="en-US" dirty="0" err="1" smtClean="0"/>
              <a:t>convincente</a:t>
            </a:r>
            <a:r>
              <a:rPr lang="en-US" dirty="0" smtClean="0"/>
              <a:t>”.</a:t>
            </a:r>
            <a:endParaRPr lang="pt-B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Pense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pretende</a:t>
            </a:r>
            <a:r>
              <a:rPr lang="en-US" dirty="0" smtClean="0"/>
              <a:t> </a:t>
            </a:r>
            <a:r>
              <a:rPr lang="en-US" dirty="0" err="1" smtClean="0"/>
              <a:t>apresentar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pessoa</a:t>
            </a:r>
            <a:r>
              <a:rPr lang="en-US" dirty="0" smtClean="0"/>
              <a:t> </a:t>
            </a:r>
            <a:r>
              <a:rPr lang="en-US" dirty="0" err="1" smtClean="0"/>
              <a:t>religiosa</a:t>
            </a:r>
            <a:r>
              <a:rPr lang="en-US" dirty="0" smtClean="0"/>
              <a:t>: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1a) Se o Deus cristão existe, então Cristo existiu</a:t>
            </a:r>
            <a:br>
              <a:rPr lang="pt-BR" dirty="0" smtClean="0"/>
            </a:br>
            <a:r>
              <a:rPr lang="pt-BR" dirty="0" smtClean="0"/>
              <a:t>1b) Mas Cristo não existiu</a:t>
            </a:r>
            <a:br>
              <a:rPr lang="pt-BR" dirty="0" smtClean="0"/>
            </a:br>
            <a:r>
              <a:rPr lang="pt-BR" dirty="0" smtClean="0"/>
              <a:t>1c) Logo, o Deus cristão não existe</a:t>
            </a:r>
            <a:br>
              <a:rPr lang="pt-BR" dirty="0" smtClean="0"/>
            </a:br>
            <a:endParaRPr lang="pt-BR" dirty="0" smtClean="0"/>
          </a:p>
          <a:p>
            <a:r>
              <a:rPr lang="en-US" dirty="0" smtClean="0"/>
              <a:t>O </a:t>
            </a:r>
            <a:r>
              <a:rPr lang="en-US" dirty="0" err="1" smtClean="0"/>
              <a:t>argumento</a:t>
            </a:r>
            <a:r>
              <a:rPr lang="en-US" dirty="0" smtClean="0"/>
              <a:t> é </a:t>
            </a:r>
            <a:r>
              <a:rPr lang="en-US" dirty="0" err="1" smtClean="0"/>
              <a:t>válido</a:t>
            </a:r>
            <a:r>
              <a:rPr lang="en-US" dirty="0" smtClean="0"/>
              <a:t>,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ter</a:t>
            </a:r>
            <a:r>
              <a:rPr lang="en-US" dirty="0" smtClean="0"/>
              <a:t> </a:t>
            </a:r>
            <a:r>
              <a:rPr lang="en-US" dirty="0" err="1" smtClean="0"/>
              <a:t>motivos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aceitá</a:t>
            </a:r>
            <a:r>
              <a:rPr lang="en-US" dirty="0" smtClean="0"/>
              <a:t>-lo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sólido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teu</a:t>
            </a:r>
            <a:r>
              <a:rPr lang="en-US" dirty="0" smtClean="0"/>
              <a:t> interlocutor </a:t>
            </a:r>
            <a:r>
              <a:rPr lang="en-US" dirty="0" err="1" smtClean="0"/>
              <a:t>não</a:t>
            </a:r>
            <a:r>
              <a:rPr lang="en-US" dirty="0" smtClean="0"/>
              <a:t>. </a:t>
            </a:r>
            <a:r>
              <a:rPr lang="en-US" dirty="0" err="1" smtClean="0"/>
              <a:t>Ele</a:t>
            </a:r>
            <a:r>
              <a:rPr lang="en-US" dirty="0" smtClean="0"/>
              <a:t> </a:t>
            </a:r>
            <a:r>
              <a:rPr lang="en-US" dirty="0" err="1" smtClean="0"/>
              <a:t>rejeitará</a:t>
            </a:r>
            <a:r>
              <a:rPr lang="en-US" dirty="0" smtClean="0"/>
              <a:t> a </a:t>
            </a:r>
            <a:r>
              <a:rPr lang="en-US" dirty="0" err="1" smtClean="0"/>
              <a:t>premissa</a:t>
            </a:r>
            <a:r>
              <a:rPr lang="en-US" dirty="0" smtClean="0"/>
              <a:t> (1b).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lhe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convincente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Contra-</a:t>
            </a:r>
            <a:r>
              <a:rPr lang="en-US" dirty="0" err="1" smtClean="0"/>
              <a:t>argumentos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concordamos</a:t>
            </a:r>
            <a:r>
              <a:rPr lang="en-US" dirty="0" smtClean="0"/>
              <a:t> com um </a:t>
            </a:r>
            <a:r>
              <a:rPr lang="en-US" dirty="0" err="1" smtClean="0"/>
              <a:t>certo</a:t>
            </a:r>
            <a:r>
              <a:rPr lang="en-US" dirty="0" smtClean="0"/>
              <a:t> </a:t>
            </a:r>
            <a:r>
              <a:rPr lang="en-US" dirty="0" err="1" smtClean="0"/>
              <a:t>raciocínio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, </a:t>
            </a:r>
            <a:r>
              <a:rPr lang="en-US" dirty="0" err="1" smtClean="0"/>
              <a:t>nós</a:t>
            </a:r>
            <a:r>
              <a:rPr lang="en-US" dirty="0" smtClean="0"/>
              <a:t> contra-</a:t>
            </a:r>
            <a:r>
              <a:rPr lang="en-US" dirty="0" err="1" smtClean="0"/>
              <a:t>argumentamos</a:t>
            </a:r>
            <a:r>
              <a:rPr lang="en-US" dirty="0" smtClean="0"/>
              <a:t>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objetamos</a:t>
            </a:r>
            <a:r>
              <a:rPr lang="en-US" dirty="0" smtClean="0"/>
              <a:t>).</a:t>
            </a:r>
          </a:p>
          <a:p>
            <a:pPr algn="just"/>
            <a:r>
              <a:rPr lang="en-US" dirty="0" smtClean="0"/>
              <a:t>A </a:t>
            </a:r>
            <a:r>
              <a:rPr lang="en-US" dirty="0" err="1" smtClean="0"/>
              <a:t>objeção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nunca</a:t>
            </a:r>
            <a:r>
              <a:rPr lang="en-US" dirty="0" smtClean="0"/>
              <a:t> ser </a:t>
            </a:r>
            <a:r>
              <a:rPr lang="en-US" dirty="0" err="1" smtClean="0"/>
              <a:t>entendida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pessoal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maléfica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trabalho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(a </a:t>
            </a:r>
            <a:r>
              <a:rPr lang="en-US" dirty="0" err="1" smtClean="0"/>
              <a:t>não</a:t>
            </a:r>
            <a:r>
              <a:rPr lang="en-US" dirty="0" smtClean="0"/>
              <a:t> ser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um </a:t>
            </a:r>
            <a:r>
              <a:rPr lang="en-US" dirty="0" err="1" smtClean="0"/>
              <a:t>ataque</a:t>
            </a:r>
            <a:r>
              <a:rPr lang="en-US" dirty="0" smtClean="0"/>
              <a:t> </a:t>
            </a:r>
            <a:r>
              <a:rPr lang="en-US" dirty="0" err="1" smtClean="0"/>
              <a:t>direcionado</a:t>
            </a:r>
            <a:r>
              <a:rPr lang="en-US" dirty="0" smtClean="0"/>
              <a:t> a </a:t>
            </a:r>
            <a:r>
              <a:rPr lang="en-US" dirty="0" err="1" smtClean="0"/>
              <a:t>pessoa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proferiu</a:t>
            </a:r>
            <a:r>
              <a:rPr lang="en-US" dirty="0" smtClean="0"/>
              <a:t> o </a:t>
            </a:r>
            <a:r>
              <a:rPr lang="en-US" dirty="0" err="1" smtClean="0"/>
              <a:t>argumento</a:t>
            </a:r>
            <a:r>
              <a:rPr lang="en-US" dirty="0" smtClean="0"/>
              <a:t>, e </a:t>
            </a:r>
            <a:r>
              <a:rPr lang="en-US" dirty="0" err="1" smtClean="0"/>
              <a:t>não</a:t>
            </a:r>
            <a:r>
              <a:rPr lang="en-US" dirty="0" smtClean="0"/>
              <a:t> contra o </a:t>
            </a:r>
            <a:r>
              <a:rPr lang="en-US" dirty="0" err="1" smtClean="0"/>
              <a:t>próprio</a:t>
            </a:r>
            <a:r>
              <a:rPr lang="en-US" dirty="0" smtClean="0"/>
              <a:t> </a:t>
            </a:r>
            <a:r>
              <a:rPr lang="en-US" dirty="0" err="1" smtClean="0"/>
              <a:t>raciocínio</a:t>
            </a:r>
            <a:r>
              <a:rPr lang="en-US" dirty="0" smtClean="0"/>
              <a:t>).</a:t>
            </a:r>
          </a:p>
          <a:p>
            <a:pPr algn="just"/>
            <a:r>
              <a:rPr lang="en-US" dirty="0" err="1" smtClean="0"/>
              <a:t>Objeções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parte fundamental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filosofia</a:t>
            </a:r>
            <a:r>
              <a:rPr lang="en-US" dirty="0" smtClean="0"/>
              <a:t>. </a:t>
            </a:r>
            <a:r>
              <a:rPr lang="en-US" dirty="0" err="1" smtClean="0"/>
              <a:t>Progredimos</a:t>
            </a:r>
            <a:r>
              <a:rPr lang="en-US" dirty="0" smtClean="0"/>
              <a:t> com o </a:t>
            </a:r>
            <a:r>
              <a:rPr lang="en-US" dirty="0" err="1" smtClean="0"/>
              <a:t>raciocínio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discordamos</a:t>
            </a:r>
            <a:r>
              <a:rPr lang="en-US" dirty="0" smtClean="0"/>
              <a:t>. </a:t>
            </a:r>
            <a:r>
              <a:rPr lang="en-US" dirty="0" err="1" smtClean="0"/>
              <a:t>Sócrates</a:t>
            </a:r>
            <a:r>
              <a:rPr lang="en-US" dirty="0" smtClean="0"/>
              <a:t> contra-</a:t>
            </a:r>
            <a:r>
              <a:rPr lang="en-US" dirty="0" err="1" smtClean="0"/>
              <a:t>argumentou</a:t>
            </a:r>
            <a:r>
              <a:rPr lang="en-US" dirty="0" smtClean="0"/>
              <a:t> </a:t>
            </a:r>
            <a:r>
              <a:rPr lang="en-US" dirty="0" err="1" smtClean="0"/>
              <a:t>aos</a:t>
            </a:r>
            <a:r>
              <a:rPr lang="en-US" dirty="0" smtClean="0"/>
              <a:t> </a:t>
            </a:r>
            <a:r>
              <a:rPr lang="en-US" dirty="0" err="1" smtClean="0"/>
              <a:t>sofistas</a:t>
            </a:r>
            <a:r>
              <a:rPr lang="en-US" dirty="0" smtClean="0"/>
              <a:t>; </a:t>
            </a:r>
            <a:r>
              <a:rPr lang="en-US" dirty="0" err="1" smtClean="0"/>
              <a:t>Aristóteles</a:t>
            </a:r>
            <a:r>
              <a:rPr lang="en-US" dirty="0" smtClean="0"/>
              <a:t> </a:t>
            </a:r>
            <a:r>
              <a:rPr lang="en-US" dirty="0" err="1" smtClean="0"/>
              <a:t>objetou</a:t>
            </a:r>
            <a:r>
              <a:rPr lang="en-US" dirty="0" smtClean="0"/>
              <a:t> </a:t>
            </a:r>
            <a:r>
              <a:rPr lang="en-US" dirty="0" err="1" smtClean="0"/>
              <a:t>Sócrates</a:t>
            </a:r>
            <a:r>
              <a:rPr lang="en-US" dirty="0" smtClean="0"/>
              <a:t>; Descartes </a:t>
            </a:r>
            <a:r>
              <a:rPr lang="en-US" dirty="0" err="1" smtClean="0"/>
              <a:t>objetou</a:t>
            </a:r>
            <a:r>
              <a:rPr lang="en-US" dirty="0" smtClean="0"/>
              <a:t> o </a:t>
            </a:r>
            <a:r>
              <a:rPr lang="en-US" dirty="0" err="1" smtClean="0"/>
              <a:t>ceticismo</a:t>
            </a:r>
            <a:r>
              <a:rPr lang="en-US" dirty="0" smtClean="0"/>
              <a:t>; e </a:t>
            </a:r>
            <a:r>
              <a:rPr lang="en-US" dirty="0" err="1" smtClean="0"/>
              <a:t>sofreu</a:t>
            </a:r>
            <a:r>
              <a:rPr lang="en-US" dirty="0" smtClean="0"/>
              <a:t> </a:t>
            </a:r>
            <a:r>
              <a:rPr lang="en-US" dirty="0" err="1" smtClean="0"/>
              <a:t>objeções</a:t>
            </a:r>
            <a:r>
              <a:rPr lang="en-US" dirty="0" smtClean="0"/>
              <a:t> de Hume; e ambos </a:t>
            </a:r>
            <a:r>
              <a:rPr lang="en-US" dirty="0" err="1" smtClean="0"/>
              <a:t>sofreram</a:t>
            </a:r>
            <a:r>
              <a:rPr lang="en-US" dirty="0" smtClean="0"/>
              <a:t> contra-</a:t>
            </a:r>
            <a:r>
              <a:rPr lang="en-US" dirty="0" err="1" smtClean="0"/>
              <a:t>argumentos</a:t>
            </a:r>
            <a:r>
              <a:rPr lang="en-US" dirty="0" smtClean="0"/>
              <a:t> de Kant.</a:t>
            </a:r>
            <a:endParaRPr lang="pt-B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Estratégias</a:t>
            </a:r>
            <a:r>
              <a:rPr lang="en-US" dirty="0" smtClean="0"/>
              <a:t> de </a:t>
            </a:r>
            <a:r>
              <a:rPr lang="en-US" dirty="0" err="1" smtClean="0"/>
              <a:t>objeções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concordamos</a:t>
            </a:r>
            <a:r>
              <a:rPr lang="en-US" dirty="0" smtClean="0"/>
              <a:t> com um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nós</a:t>
            </a:r>
            <a:r>
              <a:rPr lang="en-US" dirty="0" smtClean="0"/>
              <a:t> </a:t>
            </a:r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fazer</a:t>
            </a:r>
            <a:r>
              <a:rPr lang="en-US" dirty="0" smtClean="0"/>
              <a:t>, </a:t>
            </a:r>
            <a:r>
              <a:rPr lang="en-US" dirty="0" err="1" smtClean="0"/>
              <a:t>inicialmente</a:t>
            </a:r>
            <a:r>
              <a:rPr lang="en-US" dirty="0" smtClean="0"/>
              <a:t>,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coisas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dirty="0" smtClean="0"/>
              <a:t>	(1) </a:t>
            </a:r>
            <a:r>
              <a:rPr lang="en-US" dirty="0" err="1" smtClean="0"/>
              <a:t>Mostrar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ele</a:t>
            </a:r>
            <a:r>
              <a:rPr lang="en-US" dirty="0" smtClean="0"/>
              <a:t> é </a:t>
            </a:r>
            <a:r>
              <a:rPr lang="en-US" dirty="0" err="1" smtClean="0"/>
              <a:t>inválido</a:t>
            </a:r>
            <a:r>
              <a:rPr lang="en-US" dirty="0" smtClean="0"/>
              <a:t> (se </a:t>
            </a:r>
            <a:r>
              <a:rPr lang="en-US" dirty="0" err="1" smtClean="0"/>
              <a:t>ele</a:t>
            </a:r>
            <a:r>
              <a:rPr lang="en-US" dirty="0" smtClean="0"/>
              <a:t> for);</a:t>
            </a:r>
          </a:p>
          <a:p>
            <a:pPr>
              <a:buNone/>
            </a:pPr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>(2) </a:t>
            </a:r>
            <a:r>
              <a:rPr lang="en-US" dirty="0" err="1" smtClean="0"/>
              <a:t>Mostrarmos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alguma</a:t>
            </a:r>
            <a:r>
              <a:rPr lang="en-US" dirty="0" smtClean="0"/>
              <a:t> das </a:t>
            </a:r>
            <a:r>
              <a:rPr lang="en-US" dirty="0" err="1" smtClean="0"/>
              <a:t>suas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 é </a:t>
            </a:r>
            <a:r>
              <a:rPr lang="en-US" dirty="0" err="1" smtClean="0"/>
              <a:t>falsa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Mostrando</a:t>
            </a:r>
            <a:r>
              <a:rPr lang="en-US" dirty="0" smtClean="0"/>
              <a:t> a </a:t>
            </a:r>
            <a:r>
              <a:rPr lang="en-US" dirty="0" err="1" smtClean="0"/>
              <a:t>invalidade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passo</a:t>
            </a:r>
            <a:r>
              <a:rPr lang="en-US" dirty="0" smtClean="0"/>
              <a:t> (1) </a:t>
            </a:r>
            <a:r>
              <a:rPr lang="en-US" dirty="0" err="1" smtClean="0"/>
              <a:t>nós</a:t>
            </a:r>
            <a:r>
              <a:rPr lang="en-US" dirty="0" smtClean="0"/>
              <a:t> </a:t>
            </a:r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fazer</a:t>
            </a:r>
            <a:r>
              <a:rPr lang="en-US" dirty="0" smtClean="0"/>
              <a:t> </a:t>
            </a:r>
            <a:r>
              <a:rPr lang="en-US" dirty="0" err="1" smtClean="0"/>
              <a:t>argumentando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de </a:t>
            </a:r>
            <a:r>
              <a:rPr lang="en-US" dirty="0" err="1" smtClean="0"/>
              <a:t>exemplos</a:t>
            </a:r>
            <a:r>
              <a:rPr lang="en-US" dirty="0" smtClean="0"/>
              <a:t>. </a:t>
            </a:r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usar</a:t>
            </a:r>
            <a:r>
              <a:rPr lang="en-US" dirty="0" smtClean="0"/>
              <a:t> a </a:t>
            </a:r>
            <a:r>
              <a:rPr lang="en-US" dirty="0" err="1" smtClean="0"/>
              <a:t>mesma</a:t>
            </a:r>
            <a:r>
              <a:rPr lang="en-US" dirty="0" smtClean="0"/>
              <a:t> </a:t>
            </a:r>
            <a:r>
              <a:rPr lang="en-US" dirty="0" err="1" smtClean="0"/>
              <a:t>estrutura</a:t>
            </a:r>
            <a:r>
              <a:rPr lang="en-US" dirty="0" smtClean="0"/>
              <a:t> </a:t>
            </a:r>
            <a:r>
              <a:rPr lang="en-US" dirty="0" err="1" smtClean="0"/>
              <a:t>argumentativa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exemplo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simples,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deixe</a:t>
            </a:r>
            <a:r>
              <a:rPr lang="en-US" dirty="0" smtClean="0"/>
              <a:t> </a:t>
            </a:r>
            <a:r>
              <a:rPr lang="en-US" dirty="0" err="1" smtClean="0"/>
              <a:t>explícito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verdade</a:t>
            </a:r>
            <a:r>
              <a:rPr lang="en-US" dirty="0" smtClean="0"/>
              <a:t> das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garante</a:t>
            </a:r>
            <a:r>
              <a:rPr lang="en-US" dirty="0" smtClean="0"/>
              <a:t> a </a:t>
            </a:r>
            <a:r>
              <a:rPr lang="en-US" dirty="0" err="1" smtClean="0"/>
              <a:t>verdade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conclusão</a:t>
            </a:r>
            <a:r>
              <a:rPr lang="en-US" dirty="0" smtClean="0"/>
              <a:t>.</a:t>
            </a:r>
            <a:endParaRPr lang="pt-BR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Mostrando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correto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Para </a:t>
            </a:r>
            <a:r>
              <a:rPr lang="en-US" dirty="0" err="1" smtClean="0"/>
              <a:t>efetuarmos</a:t>
            </a:r>
            <a:r>
              <a:rPr lang="en-US" dirty="0" smtClean="0"/>
              <a:t> o </a:t>
            </a:r>
            <a:r>
              <a:rPr lang="en-US" dirty="0" err="1" smtClean="0"/>
              <a:t>passo</a:t>
            </a:r>
            <a:r>
              <a:rPr lang="en-US" dirty="0" smtClean="0"/>
              <a:t> </a:t>
            </a: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nós</a:t>
            </a:r>
            <a:r>
              <a:rPr lang="en-US" dirty="0" smtClean="0"/>
              <a:t> </a:t>
            </a:r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opções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Apresentarmos</a:t>
            </a:r>
            <a:r>
              <a:rPr lang="en-US" dirty="0" smtClean="0"/>
              <a:t> </a:t>
            </a:r>
            <a:r>
              <a:rPr lang="en-US" dirty="0" err="1" smtClean="0"/>
              <a:t>algum</a:t>
            </a:r>
            <a:r>
              <a:rPr lang="en-US" dirty="0" smtClean="0"/>
              <a:t> </a:t>
            </a:r>
            <a:r>
              <a:rPr lang="en-US" dirty="0" err="1" smtClean="0"/>
              <a:t>outro</a:t>
            </a:r>
            <a:r>
              <a:rPr lang="en-US" dirty="0" smtClean="0"/>
              <a:t>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quais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aceitáveis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queremos</a:t>
            </a:r>
            <a:r>
              <a:rPr lang="en-US" dirty="0" smtClean="0"/>
              <a:t> </a:t>
            </a:r>
            <a:r>
              <a:rPr lang="en-US" dirty="0" err="1" smtClean="0"/>
              <a:t>questionar</a:t>
            </a:r>
            <a:r>
              <a:rPr lang="en-US" dirty="0" smtClean="0"/>
              <a:t>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um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convincente</a:t>
            </a:r>
            <a:r>
              <a:rPr lang="en-US" dirty="0" smtClean="0"/>
              <a:t>) e </a:t>
            </a:r>
            <a:r>
              <a:rPr lang="en-US" dirty="0" err="1" smtClean="0"/>
              <a:t>nesse</a:t>
            </a:r>
            <a:r>
              <a:rPr lang="en-US" dirty="0" smtClean="0"/>
              <a:t> novo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ter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é a </a:t>
            </a:r>
            <a:r>
              <a:rPr lang="en-US" dirty="0" err="1" smtClean="0"/>
              <a:t>negação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premissa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queremos</a:t>
            </a:r>
            <a:r>
              <a:rPr lang="en-US" dirty="0" smtClean="0"/>
              <a:t> </a:t>
            </a:r>
            <a:r>
              <a:rPr lang="en-US" dirty="0" err="1" smtClean="0"/>
              <a:t>mostrar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falsa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mostrarmos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r>
              <a:rPr lang="en-US" dirty="0" smtClean="0"/>
              <a:t> do </a:t>
            </a:r>
            <a:r>
              <a:rPr lang="en-US" dirty="0" err="1" smtClean="0"/>
              <a:t>argumento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queremos</a:t>
            </a:r>
            <a:r>
              <a:rPr lang="en-US" dirty="0" smtClean="0"/>
              <a:t> </a:t>
            </a:r>
            <a:r>
              <a:rPr lang="en-US" dirty="0" err="1" smtClean="0"/>
              <a:t>questionar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levar</a:t>
            </a:r>
            <a:r>
              <a:rPr lang="en-US" dirty="0" smtClean="0"/>
              <a:t> a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contradição</a:t>
            </a:r>
            <a:r>
              <a:rPr lang="en-US" dirty="0" smtClean="0"/>
              <a:t>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mesmo</a:t>
            </a:r>
            <a:r>
              <a:rPr lang="en-US" dirty="0" smtClean="0"/>
              <a:t> a </a:t>
            </a:r>
            <a:r>
              <a:rPr lang="en-US" dirty="0" err="1" smtClean="0"/>
              <a:t>alguma</a:t>
            </a:r>
            <a:r>
              <a:rPr lang="en-US" dirty="0" smtClean="0"/>
              <a:t> </a:t>
            </a:r>
            <a:r>
              <a:rPr lang="en-US" dirty="0" err="1" smtClean="0"/>
              <a:t>posição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seu</a:t>
            </a:r>
            <a:r>
              <a:rPr lang="en-US" dirty="0" smtClean="0"/>
              <a:t> interlocutor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gostaria</a:t>
            </a:r>
            <a:r>
              <a:rPr lang="en-US" dirty="0" smtClean="0"/>
              <a:t> de </a:t>
            </a:r>
            <a:r>
              <a:rPr lang="en-US" dirty="0" err="1" smtClean="0"/>
              <a:t>aceitar</a:t>
            </a:r>
            <a:r>
              <a:rPr lang="en-US" dirty="0" smtClean="0"/>
              <a:t>). Se </a:t>
            </a:r>
            <a:r>
              <a:rPr lang="en-US" dirty="0" err="1" smtClean="0"/>
              <a:t>isso</a:t>
            </a:r>
            <a:r>
              <a:rPr lang="en-US" dirty="0" smtClean="0"/>
              <a:t> </a:t>
            </a:r>
            <a:r>
              <a:rPr lang="en-US" dirty="0" err="1" smtClean="0"/>
              <a:t>ocorre</a:t>
            </a:r>
            <a:r>
              <a:rPr lang="en-US" dirty="0" smtClean="0"/>
              <a:t>, </a:t>
            </a:r>
            <a:r>
              <a:rPr lang="en-US" dirty="0" err="1" smtClean="0"/>
              <a:t>estamos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posição</a:t>
            </a:r>
            <a:r>
              <a:rPr lang="en-US" dirty="0" smtClean="0"/>
              <a:t> de </a:t>
            </a:r>
            <a:r>
              <a:rPr lang="en-US" dirty="0" err="1" smtClean="0"/>
              <a:t>rejeitar</a:t>
            </a:r>
            <a:r>
              <a:rPr lang="en-US" dirty="0" smtClean="0"/>
              <a:t> as </a:t>
            </a:r>
            <a:r>
              <a:rPr lang="en-US" dirty="0" err="1" smtClean="0"/>
              <a:t>premissas</a:t>
            </a:r>
            <a:r>
              <a:rPr lang="en-US" dirty="0" smtClean="0"/>
              <a:t>,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mesmo</a:t>
            </a:r>
            <a:r>
              <a:rPr lang="en-US" dirty="0" smtClean="0"/>
              <a:t> </a:t>
            </a:r>
            <a:r>
              <a:rPr lang="en-US" dirty="0" err="1" smtClean="0"/>
              <a:t>deixamos</a:t>
            </a:r>
            <a:r>
              <a:rPr lang="en-US" dirty="0" smtClean="0"/>
              <a:t> </a:t>
            </a:r>
            <a:r>
              <a:rPr lang="en-US" dirty="0" err="1" smtClean="0"/>
              <a:t>nosso</a:t>
            </a:r>
            <a:r>
              <a:rPr lang="en-US" dirty="0" smtClean="0"/>
              <a:t> interlocutor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posição</a:t>
            </a:r>
            <a:r>
              <a:rPr lang="en-US" dirty="0" smtClean="0"/>
              <a:t> de </a:t>
            </a:r>
            <a:r>
              <a:rPr lang="en-US" dirty="0" err="1" smtClean="0"/>
              <a:t>rejeitar</a:t>
            </a:r>
            <a:r>
              <a:rPr lang="en-US" dirty="0" smtClean="0"/>
              <a:t> as </a:t>
            </a:r>
            <a:r>
              <a:rPr lang="en-US" dirty="0" err="1" smtClean="0"/>
              <a:t>próprias</a:t>
            </a:r>
            <a:r>
              <a:rPr lang="en-US" dirty="0" smtClean="0"/>
              <a:t> </a:t>
            </a:r>
            <a:r>
              <a:rPr lang="en-US" dirty="0" err="1" smtClean="0"/>
              <a:t>premissas</a:t>
            </a:r>
            <a:r>
              <a:rPr lang="en-US" dirty="0" smtClean="0"/>
              <a:t> (</a:t>
            </a:r>
            <a:r>
              <a:rPr lang="en-US" dirty="0" err="1" smtClean="0"/>
              <a:t>pois</a:t>
            </a:r>
            <a:r>
              <a:rPr lang="en-US" dirty="0" smtClean="0"/>
              <a:t> </a:t>
            </a:r>
            <a:r>
              <a:rPr lang="en-US" dirty="0" err="1" smtClean="0"/>
              <a:t>ele</a:t>
            </a:r>
            <a:r>
              <a:rPr lang="en-US" dirty="0" smtClean="0"/>
              <a:t> </a:t>
            </a:r>
            <a:r>
              <a:rPr lang="en-US" dirty="0" err="1" smtClean="0"/>
              <a:t>seria</a:t>
            </a:r>
            <a:r>
              <a:rPr lang="en-US" dirty="0" smtClean="0"/>
              <a:t> </a:t>
            </a:r>
            <a:r>
              <a:rPr lang="en-US" dirty="0" err="1" smtClean="0"/>
              <a:t>guiado</a:t>
            </a:r>
            <a:r>
              <a:rPr lang="en-US" dirty="0" smtClean="0"/>
              <a:t> a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posição</a:t>
            </a:r>
            <a:r>
              <a:rPr lang="en-US" dirty="0" smtClean="0"/>
              <a:t> </a:t>
            </a:r>
            <a:r>
              <a:rPr lang="en-US" dirty="0" err="1" smtClean="0"/>
              <a:t>desconfortável</a:t>
            </a:r>
            <a:r>
              <a:rPr lang="en-US" dirty="0" smtClean="0"/>
              <a:t>).</a:t>
            </a:r>
            <a:endParaRPr lang="pt-B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Definições</a:t>
            </a:r>
            <a:r>
              <a:rPr lang="en-US" dirty="0" smtClean="0"/>
              <a:t> e </a:t>
            </a:r>
            <a:r>
              <a:rPr lang="en-US" dirty="0" err="1" smtClean="0"/>
              <a:t>caracterizações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Uma</a:t>
            </a:r>
            <a:r>
              <a:rPr lang="en-US" dirty="0" smtClean="0"/>
              <a:t> parte </a:t>
            </a:r>
            <a:r>
              <a:rPr lang="en-US" dirty="0" err="1" smtClean="0"/>
              <a:t>importante</a:t>
            </a:r>
            <a:r>
              <a:rPr lang="en-US" dirty="0" smtClean="0"/>
              <a:t> de um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é </a:t>
            </a:r>
            <a:r>
              <a:rPr lang="en-US" dirty="0" err="1" smtClean="0"/>
              <a:t>deixarmos</a:t>
            </a:r>
            <a:r>
              <a:rPr lang="en-US" dirty="0" smtClean="0"/>
              <a:t> </a:t>
            </a:r>
            <a:r>
              <a:rPr lang="en-US" dirty="0" err="1" smtClean="0"/>
              <a:t>claro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conceitos-chave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iremos</a:t>
            </a:r>
            <a:r>
              <a:rPr lang="en-US" dirty="0" smtClean="0"/>
              <a:t> </a:t>
            </a:r>
            <a:r>
              <a:rPr lang="en-US" dirty="0" err="1" smtClean="0"/>
              <a:t>tratar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iniciar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discussão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um </a:t>
            </a:r>
            <a:r>
              <a:rPr lang="en-US" dirty="0" err="1" smtClean="0"/>
              <a:t>certo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utilizando</a:t>
            </a:r>
            <a:r>
              <a:rPr lang="en-US" dirty="0" smtClean="0"/>
              <a:t> de </a:t>
            </a:r>
            <a:r>
              <a:rPr lang="en-US" dirty="0" err="1" smtClean="0"/>
              <a:t>conceitos</a:t>
            </a:r>
            <a:r>
              <a:rPr lang="en-US" dirty="0" smtClean="0"/>
              <a:t> </a:t>
            </a:r>
            <a:r>
              <a:rPr lang="en-US" dirty="0" err="1" smtClean="0"/>
              <a:t>imprecisos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pouco</a:t>
            </a:r>
            <a:r>
              <a:rPr lang="en-US" dirty="0" smtClean="0"/>
              <a:t> </a:t>
            </a:r>
            <a:r>
              <a:rPr lang="en-US" dirty="0" err="1" smtClean="0"/>
              <a:t>claro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Deste</a:t>
            </a:r>
            <a:r>
              <a:rPr lang="en-US" dirty="0" smtClean="0"/>
              <a:t> </a:t>
            </a:r>
            <a:r>
              <a:rPr lang="en-US" dirty="0" err="1" smtClean="0"/>
              <a:t>modo</a:t>
            </a:r>
            <a:r>
              <a:rPr lang="en-US" dirty="0" smtClean="0"/>
              <a:t>, </a:t>
            </a:r>
            <a:r>
              <a:rPr lang="en-US" dirty="0" err="1" smtClean="0"/>
              <a:t>devemos</a:t>
            </a:r>
            <a:r>
              <a:rPr lang="en-US" dirty="0" smtClean="0"/>
              <a:t> </a:t>
            </a:r>
            <a:r>
              <a:rPr lang="en-US" dirty="0" err="1" smtClean="0"/>
              <a:t>sempre</a:t>
            </a:r>
            <a:r>
              <a:rPr lang="en-US" dirty="0" smtClean="0"/>
              <a:t> </a:t>
            </a:r>
            <a:r>
              <a:rPr lang="en-US" dirty="0" err="1" smtClean="0"/>
              <a:t>tornar</a:t>
            </a:r>
            <a:r>
              <a:rPr lang="en-US" dirty="0" smtClean="0"/>
              <a:t> </a:t>
            </a:r>
            <a:r>
              <a:rPr lang="en-US" dirty="0" err="1" smtClean="0"/>
              <a:t>explícito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entendemos</a:t>
            </a:r>
            <a:r>
              <a:rPr lang="en-US" dirty="0" smtClean="0"/>
              <a:t>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utilizado</a:t>
            </a:r>
            <a:r>
              <a:rPr lang="en-US" dirty="0" smtClean="0"/>
              <a:t>. O </a:t>
            </a:r>
            <a:r>
              <a:rPr lang="en-US" dirty="0" err="1" smtClean="0"/>
              <a:t>fazemos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de </a:t>
            </a:r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caracterizações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 </a:t>
            </a:r>
            <a:r>
              <a:rPr lang="en-US" dirty="0" err="1" smtClean="0"/>
              <a:t>definições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Chamamos</a:t>
            </a:r>
            <a:r>
              <a:rPr lang="en-US" dirty="0" smtClean="0"/>
              <a:t> de “</a:t>
            </a:r>
            <a:r>
              <a:rPr lang="en-US" dirty="0" err="1" smtClean="0"/>
              <a:t>definiendum</a:t>
            </a:r>
            <a:r>
              <a:rPr lang="en-US" dirty="0" smtClean="0"/>
              <a:t>” o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queremos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.</a:t>
            </a:r>
            <a:r>
              <a:rPr lang="pt-BR" dirty="0" smtClean="0"/>
              <a:t> Já ao o que define esse conceito é chamado de “</a:t>
            </a:r>
            <a:r>
              <a:rPr lang="pt-BR" dirty="0" err="1" smtClean="0"/>
              <a:t>definiens</a:t>
            </a:r>
            <a:r>
              <a:rPr lang="pt-BR" dirty="0" smtClean="0"/>
              <a:t>”.</a:t>
            </a:r>
          </a:p>
          <a:p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, se </a:t>
            </a:r>
            <a:r>
              <a:rPr lang="en-US" dirty="0" err="1" smtClean="0"/>
              <a:t>definimos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de </a:t>
            </a:r>
            <a:r>
              <a:rPr lang="en-US" i="1" dirty="0" err="1" smtClean="0"/>
              <a:t>ouro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i="1" dirty="0" err="1" smtClean="0"/>
              <a:t>elemento</a:t>
            </a:r>
            <a:r>
              <a:rPr lang="en-US" i="1" dirty="0" smtClean="0"/>
              <a:t> </a:t>
            </a:r>
            <a:r>
              <a:rPr lang="en-US" i="1" dirty="0" err="1" smtClean="0"/>
              <a:t>cujo</a:t>
            </a:r>
            <a:r>
              <a:rPr lang="en-US" i="1" dirty="0" smtClean="0"/>
              <a:t> peso </a:t>
            </a:r>
            <a:r>
              <a:rPr lang="en-US" i="1" dirty="0" err="1" smtClean="0"/>
              <a:t>atômico</a:t>
            </a:r>
            <a:r>
              <a:rPr lang="en-US" i="1" dirty="0" smtClean="0"/>
              <a:t> é 79</a:t>
            </a:r>
            <a:r>
              <a:rPr lang="en-US" dirty="0" smtClean="0"/>
              <a:t>, </a:t>
            </a:r>
            <a:r>
              <a:rPr lang="en-US" dirty="0" err="1" smtClean="0"/>
              <a:t>chamamos</a:t>
            </a:r>
            <a:r>
              <a:rPr lang="en-US" dirty="0" smtClean="0"/>
              <a:t> o </a:t>
            </a:r>
            <a:r>
              <a:rPr lang="en-US" dirty="0" err="1" smtClean="0"/>
              <a:t>termo</a:t>
            </a:r>
            <a:r>
              <a:rPr lang="en-US" dirty="0" smtClean="0"/>
              <a:t> “</a:t>
            </a:r>
            <a:r>
              <a:rPr lang="en-US" dirty="0" err="1" smtClean="0"/>
              <a:t>ouro</a:t>
            </a:r>
            <a:r>
              <a:rPr lang="en-US" dirty="0" smtClean="0"/>
              <a:t>” de </a:t>
            </a:r>
            <a:r>
              <a:rPr lang="en-US" dirty="0" err="1" smtClean="0"/>
              <a:t>definiendum</a:t>
            </a:r>
            <a:r>
              <a:rPr lang="en-US" dirty="0" smtClean="0"/>
              <a:t> e </a:t>
            </a:r>
            <a:r>
              <a:rPr lang="en-US" dirty="0" err="1" smtClean="0"/>
              <a:t>aquilo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define (</a:t>
            </a:r>
            <a:r>
              <a:rPr lang="en-US" dirty="0" err="1" smtClean="0"/>
              <a:t>elemento</a:t>
            </a:r>
            <a:r>
              <a:rPr lang="en-US" dirty="0" smtClean="0"/>
              <a:t> </a:t>
            </a:r>
            <a:r>
              <a:rPr lang="en-US" dirty="0" err="1" smtClean="0"/>
              <a:t>cujo</a:t>
            </a:r>
            <a:r>
              <a:rPr lang="en-US" dirty="0" smtClean="0"/>
              <a:t> peso </a:t>
            </a:r>
            <a:r>
              <a:rPr lang="en-US" dirty="0" err="1" smtClean="0"/>
              <a:t>atômico</a:t>
            </a:r>
            <a:r>
              <a:rPr lang="en-US" dirty="0" smtClean="0"/>
              <a:t> é 79) de </a:t>
            </a:r>
            <a:r>
              <a:rPr lang="en-US" dirty="0" err="1" smtClean="0"/>
              <a:t>definiens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explícitas</a:t>
            </a:r>
            <a:r>
              <a:rPr lang="en-US" dirty="0" smtClean="0"/>
              <a:t> e </a:t>
            </a:r>
            <a:r>
              <a:rPr lang="en-US" dirty="0" err="1" smtClean="0"/>
              <a:t>implícitas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grandes</a:t>
            </a:r>
            <a:r>
              <a:rPr lang="en-US" dirty="0" smtClean="0"/>
              <a:t> </a:t>
            </a:r>
            <a:r>
              <a:rPr lang="en-US" dirty="0" err="1" smtClean="0"/>
              <a:t>tipos</a:t>
            </a:r>
            <a:r>
              <a:rPr lang="en-US" dirty="0" smtClean="0"/>
              <a:t> de </a:t>
            </a:r>
            <a:r>
              <a:rPr lang="en-US" dirty="0" err="1" smtClean="0"/>
              <a:t>definições</a:t>
            </a:r>
            <a:r>
              <a:rPr lang="en-US" dirty="0" smtClean="0"/>
              <a:t>, as </a:t>
            </a:r>
            <a:r>
              <a:rPr lang="en-US" dirty="0" err="1" smtClean="0"/>
              <a:t>chamadas</a:t>
            </a:r>
            <a:r>
              <a:rPr lang="en-US" dirty="0" smtClean="0"/>
              <a:t> de “</a:t>
            </a:r>
            <a:r>
              <a:rPr lang="en-US" dirty="0" err="1" smtClean="0"/>
              <a:t>explícitas</a:t>
            </a:r>
            <a:r>
              <a:rPr lang="en-US" dirty="0" smtClean="0"/>
              <a:t>” e as </a:t>
            </a:r>
            <a:r>
              <a:rPr lang="en-US" dirty="0" err="1" smtClean="0"/>
              <a:t>chamadas</a:t>
            </a:r>
            <a:r>
              <a:rPr lang="en-US" dirty="0" smtClean="0"/>
              <a:t> de “</a:t>
            </a:r>
            <a:r>
              <a:rPr lang="en-US" dirty="0" err="1" smtClean="0"/>
              <a:t>implícitas</a:t>
            </a:r>
            <a:r>
              <a:rPr lang="en-US" dirty="0" smtClean="0"/>
              <a:t>”.</a:t>
            </a:r>
          </a:p>
          <a:p>
            <a:r>
              <a:rPr lang="en-US" dirty="0" smtClean="0"/>
              <a:t>As </a:t>
            </a:r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explícitas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aquelas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oferecem</a:t>
            </a:r>
            <a:r>
              <a:rPr lang="en-US" dirty="0" smtClean="0"/>
              <a:t> 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individualmente</a:t>
            </a:r>
            <a:r>
              <a:rPr lang="en-US" dirty="0" smtClean="0"/>
              <a:t> </a:t>
            </a:r>
            <a:r>
              <a:rPr lang="en-US" dirty="0" err="1" smtClean="0"/>
              <a:t>necessárias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conjuntamente</a:t>
            </a:r>
            <a:r>
              <a:rPr lang="en-US" dirty="0" smtClean="0"/>
              <a:t> </a:t>
            </a:r>
            <a:r>
              <a:rPr lang="en-US" dirty="0" err="1" smtClean="0"/>
              <a:t>suficientes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desejamos</a:t>
            </a:r>
            <a:r>
              <a:rPr lang="en-US" dirty="0" smtClean="0"/>
              <a:t>.</a:t>
            </a:r>
          </a:p>
          <a:p>
            <a:r>
              <a:rPr lang="en-US" dirty="0" smtClean="0"/>
              <a:t>As </a:t>
            </a:r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implícitas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recorrem</a:t>
            </a:r>
            <a:r>
              <a:rPr lang="en-US" dirty="0" smtClean="0"/>
              <a:t> a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necessárias</a:t>
            </a:r>
            <a:r>
              <a:rPr lang="en-US" dirty="0" smtClean="0"/>
              <a:t> e </a:t>
            </a:r>
            <a:r>
              <a:rPr lang="en-US" dirty="0" err="1" smtClean="0"/>
              <a:t>suficientes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feitas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de um </a:t>
            </a:r>
            <a:r>
              <a:rPr lang="en-US" dirty="0" err="1" smtClean="0"/>
              <a:t>processo</a:t>
            </a:r>
            <a:r>
              <a:rPr lang="en-US" dirty="0" smtClean="0"/>
              <a:t> </a:t>
            </a:r>
            <a:r>
              <a:rPr lang="en-US" dirty="0" err="1" smtClean="0"/>
              <a:t>ostensivo</a:t>
            </a:r>
            <a:r>
              <a:rPr lang="en-US" dirty="0" smtClean="0"/>
              <a:t> (de </a:t>
            </a:r>
            <a:r>
              <a:rPr lang="en-US" dirty="0" err="1" smtClean="0"/>
              <a:t>apontar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queremos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o </a:t>
            </a:r>
            <a:r>
              <a:rPr lang="en-US" dirty="0" err="1" smtClean="0"/>
              <a:t>objeto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tem a </a:t>
            </a:r>
            <a:r>
              <a:rPr lang="en-US" dirty="0" err="1" smtClean="0"/>
              <a:t>propriedade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questão</a:t>
            </a:r>
            <a:r>
              <a:rPr lang="en-US" dirty="0" smtClean="0"/>
              <a:t>) </a:t>
            </a:r>
            <a:r>
              <a:rPr lang="en-US" dirty="0" err="1" smtClean="0"/>
              <a:t>ou</a:t>
            </a:r>
            <a:r>
              <a:rPr lang="en-US" dirty="0" smtClean="0"/>
              <a:t> é </a:t>
            </a:r>
            <a:r>
              <a:rPr lang="en-US" dirty="0" err="1" smtClean="0"/>
              <a:t>feita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de um </a:t>
            </a:r>
            <a:r>
              <a:rPr lang="en-US" dirty="0" err="1" smtClean="0"/>
              <a:t>modo</a:t>
            </a:r>
            <a:r>
              <a:rPr lang="en-US" dirty="0" smtClean="0"/>
              <a:t> contextual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o </a:t>
            </a:r>
            <a:r>
              <a:rPr lang="en-US" dirty="0" err="1" smtClean="0"/>
              <a:t>contexto</a:t>
            </a:r>
            <a:r>
              <a:rPr lang="en-US" dirty="0" smtClean="0"/>
              <a:t> define o </a:t>
            </a:r>
            <a:r>
              <a:rPr lang="en-US" dirty="0" err="1" smtClean="0"/>
              <a:t>conceito</a:t>
            </a:r>
            <a:r>
              <a:rPr lang="en-US" dirty="0" smtClean="0"/>
              <a:t>).</a:t>
            </a:r>
            <a:endParaRPr lang="pt-BR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Exemplos</a:t>
            </a:r>
            <a:r>
              <a:rPr lang="en-US" dirty="0" smtClean="0"/>
              <a:t> de </a:t>
            </a:r>
            <a:r>
              <a:rPr lang="en-US" dirty="0" err="1" smtClean="0"/>
              <a:t>definições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Explícitas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Todo</a:t>
            </a:r>
            <a:r>
              <a:rPr lang="en-US" dirty="0" smtClean="0"/>
              <a:t> </a:t>
            </a:r>
            <a:r>
              <a:rPr lang="en-US" dirty="0" err="1" smtClean="0"/>
              <a:t>triângulo</a:t>
            </a:r>
            <a:r>
              <a:rPr lang="en-US" dirty="0" smtClean="0"/>
              <a:t> tem </a:t>
            </a:r>
            <a:r>
              <a:rPr lang="en-US" dirty="0" err="1" smtClean="0"/>
              <a:t>três</a:t>
            </a:r>
            <a:r>
              <a:rPr lang="en-US" dirty="0" smtClean="0"/>
              <a:t> </a:t>
            </a:r>
            <a:r>
              <a:rPr lang="en-US" dirty="0" err="1" smtClean="0"/>
              <a:t>lados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Algo</a:t>
            </a:r>
            <a:r>
              <a:rPr lang="en-US" dirty="0" smtClean="0"/>
              <a:t> é um </a:t>
            </a:r>
            <a:r>
              <a:rPr lang="en-US" dirty="0" err="1" smtClean="0"/>
              <a:t>homem</a:t>
            </a:r>
            <a:r>
              <a:rPr lang="en-US" dirty="0" smtClean="0"/>
              <a:t> se, e </a:t>
            </a:r>
            <a:r>
              <a:rPr lang="en-US" dirty="0" err="1" smtClean="0"/>
              <a:t>somente</a:t>
            </a:r>
            <a:r>
              <a:rPr lang="en-US" dirty="0" smtClean="0"/>
              <a:t> se é um animal </a:t>
            </a:r>
            <a:r>
              <a:rPr lang="en-US" dirty="0" err="1" smtClean="0"/>
              <a:t>racional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Todo</a:t>
            </a:r>
            <a:r>
              <a:rPr lang="en-US" dirty="0" smtClean="0"/>
              <a:t> </a:t>
            </a:r>
            <a:r>
              <a:rPr lang="en-US" dirty="0" err="1" smtClean="0"/>
              <a:t>solteiro</a:t>
            </a:r>
            <a:r>
              <a:rPr lang="en-US" dirty="0" smtClean="0"/>
              <a:t> é </a:t>
            </a:r>
            <a:r>
              <a:rPr lang="en-US" dirty="0" err="1" smtClean="0"/>
              <a:t>não-casado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Implícitas</a:t>
            </a:r>
            <a:r>
              <a:rPr lang="en-US" dirty="0" smtClean="0"/>
              <a:t> </a:t>
            </a:r>
            <a:r>
              <a:rPr lang="en-US" dirty="0" err="1" smtClean="0"/>
              <a:t>Ostensivas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definimos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cor</a:t>
            </a:r>
            <a:r>
              <a:rPr lang="en-US" dirty="0" smtClean="0"/>
              <a:t> </a:t>
            </a:r>
            <a:r>
              <a:rPr lang="en-US" dirty="0" err="1" smtClean="0"/>
              <a:t>apontando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o </a:t>
            </a:r>
            <a:r>
              <a:rPr lang="en-US" dirty="0" err="1" smtClean="0"/>
              <a:t>objeto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tem a </a:t>
            </a:r>
            <a:r>
              <a:rPr lang="en-US" dirty="0" err="1" smtClean="0"/>
              <a:t>cor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queremos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</a:t>
            </a:r>
            <a:r>
              <a:rPr lang="en-US" dirty="0" err="1" smtClean="0"/>
              <a:t>definimos</a:t>
            </a:r>
            <a:r>
              <a:rPr lang="en-US" dirty="0" smtClean="0"/>
              <a:t> a </a:t>
            </a:r>
            <a:r>
              <a:rPr lang="en-US" dirty="0" err="1" smtClean="0"/>
              <a:t>cor</a:t>
            </a:r>
            <a:r>
              <a:rPr lang="en-US" dirty="0" smtClean="0"/>
              <a:t> “</a:t>
            </a:r>
            <a:r>
              <a:rPr lang="en-US" dirty="0" err="1" smtClean="0"/>
              <a:t>vermelha</a:t>
            </a:r>
            <a:r>
              <a:rPr lang="en-US" dirty="0" smtClean="0"/>
              <a:t>” </a:t>
            </a:r>
            <a:r>
              <a:rPr lang="en-US" dirty="0" err="1" smtClean="0"/>
              <a:t>apontando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rosa</a:t>
            </a:r>
            <a:r>
              <a:rPr lang="en-US" dirty="0" smtClean="0"/>
              <a:t>;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definimos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de “</a:t>
            </a:r>
            <a:r>
              <a:rPr lang="en-US" dirty="0" err="1" smtClean="0"/>
              <a:t>carro</a:t>
            </a:r>
            <a:r>
              <a:rPr lang="en-US" dirty="0" smtClean="0"/>
              <a:t>” </a:t>
            </a:r>
            <a:r>
              <a:rPr lang="en-US" dirty="0" err="1" smtClean="0"/>
              <a:t>apontando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um </a:t>
            </a:r>
            <a:r>
              <a:rPr lang="en-US" dirty="0" err="1" smtClean="0"/>
              <a:t>carro</a:t>
            </a:r>
            <a:r>
              <a:rPr lang="en-US" dirty="0" smtClean="0"/>
              <a:t>).</a:t>
            </a:r>
          </a:p>
          <a:p>
            <a:r>
              <a:rPr lang="en-US" dirty="0" err="1" smtClean="0"/>
              <a:t>Implícitas</a:t>
            </a:r>
            <a:r>
              <a:rPr lang="en-US" dirty="0" smtClean="0"/>
              <a:t> </a:t>
            </a:r>
            <a:r>
              <a:rPr lang="en-US" dirty="0" err="1" smtClean="0"/>
              <a:t>Contextuais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definimos</a:t>
            </a:r>
            <a:r>
              <a:rPr lang="en-US" dirty="0" smtClean="0"/>
              <a:t> um </a:t>
            </a:r>
            <a:r>
              <a:rPr lang="en-US" dirty="0" err="1" smtClean="0"/>
              <a:t>certo</a:t>
            </a:r>
            <a:r>
              <a:rPr lang="en-US" dirty="0" smtClean="0"/>
              <a:t>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virtude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utilização</a:t>
            </a:r>
            <a:r>
              <a:rPr lang="en-US" dirty="0" smtClean="0"/>
              <a:t> dele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certo</a:t>
            </a:r>
            <a:r>
              <a:rPr lang="en-US" dirty="0" smtClean="0"/>
              <a:t> </a:t>
            </a:r>
            <a:r>
              <a:rPr lang="en-US" dirty="0" err="1" smtClean="0"/>
              <a:t>contexto</a:t>
            </a:r>
            <a:r>
              <a:rPr lang="en-US" dirty="0" smtClean="0"/>
              <a:t>.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,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definimos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de </a:t>
            </a:r>
            <a:r>
              <a:rPr lang="en-US" dirty="0" err="1" smtClean="0"/>
              <a:t>somatória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do </a:t>
            </a:r>
            <a:r>
              <a:rPr lang="en-US" dirty="0" err="1" smtClean="0"/>
              <a:t>contexto</a:t>
            </a:r>
            <a:r>
              <a:rPr lang="en-US" dirty="0" smtClean="0"/>
              <a:t> </a:t>
            </a:r>
            <a:r>
              <a:rPr lang="en-US" dirty="0" err="1" smtClean="0"/>
              <a:t>matemático</a:t>
            </a:r>
            <a:r>
              <a:rPr lang="en-US" dirty="0" smtClean="0"/>
              <a:t>, </a:t>
            </a:r>
            <a:r>
              <a:rPr lang="en-US" dirty="0" err="1" smtClean="0"/>
              <a:t>mostrando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essa</a:t>
            </a:r>
            <a:r>
              <a:rPr lang="en-US" dirty="0" smtClean="0"/>
              <a:t> </a:t>
            </a:r>
            <a:r>
              <a:rPr lang="en-US" dirty="0" err="1" smtClean="0"/>
              <a:t>operação</a:t>
            </a:r>
            <a:r>
              <a:rPr lang="en-US" dirty="0" smtClean="0"/>
              <a:t> </a:t>
            </a:r>
            <a:r>
              <a:rPr lang="en-US" dirty="0" err="1" smtClean="0"/>
              <a:t>funciona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 </a:t>
            </a:r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explícitas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As </a:t>
            </a:r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importam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as </a:t>
            </a:r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explícitas</a:t>
            </a:r>
            <a:r>
              <a:rPr lang="en-US" dirty="0" smtClean="0"/>
              <a:t>. </a:t>
            </a:r>
            <a:r>
              <a:rPr lang="en-US" dirty="0" err="1" smtClean="0"/>
              <a:t>Nelas</a:t>
            </a:r>
            <a:r>
              <a:rPr lang="en-US" dirty="0" smtClean="0"/>
              <a:t> </a:t>
            </a:r>
            <a:r>
              <a:rPr lang="en-US" dirty="0" err="1" smtClean="0"/>
              <a:t>nós</a:t>
            </a:r>
            <a:r>
              <a:rPr lang="en-US" dirty="0" smtClean="0"/>
              <a:t> </a:t>
            </a:r>
            <a:r>
              <a:rPr lang="en-US" dirty="0" err="1" smtClean="0"/>
              <a:t>oferecemos</a:t>
            </a:r>
            <a:r>
              <a:rPr lang="en-US" dirty="0" smtClean="0"/>
              <a:t> 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necessárias</a:t>
            </a:r>
            <a:r>
              <a:rPr lang="en-US" dirty="0" smtClean="0"/>
              <a:t> e </a:t>
            </a:r>
            <a:r>
              <a:rPr lang="en-US" dirty="0" err="1" smtClean="0"/>
              <a:t>suficientes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definirmos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desejamos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Quando</a:t>
            </a:r>
            <a:r>
              <a:rPr lang="en-US" dirty="0" smtClean="0"/>
              <a:t> um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</a:t>
            </a:r>
            <a:r>
              <a:rPr lang="en-US" dirty="0" err="1" smtClean="0"/>
              <a:t>oferece</a:t>
            </a:r>
            <a:r>
              <a:rPr lang="en-US" dirty="0" smtClean="0"/>
              <a:t> as </a:t>
            </a:r>
            <a:r>
              <a:rPr lang="en-US" dirty="0" err="1" smtClean="0"/>
              <a:t>definições</a:t>
            </a:r>
            <a:r>
              <a:rPr lang="en-US" dirty="0" smtClean="0"/>
              <a:t> </a:t>
            </a:r>
            <a:r>
              <a:rPr lang="en-US" dirty="0" err="1" smtClean="0"/>
              <a:t>explícitas</a:t>
            </a:r>
            <a:r>
              <a:rPr lang="en-US" dirty="0" smtClean="0"/>
              <a:t> dos </a:t>
            </a:r>
            <a:r>
              <a:rPr lang="en-US" dirty="0" err="1" smtClean="0"/>
              <a:t>seus</a:t>
            </a:r>
            <a:r>
              <a:rPr lang="en-US" dirty="0" smtClean="0"/>
              <a:t> </a:t>
            </a:r>
            <a:r>
              <a:rPr lang="en-US" dirty="0" err="1" smtClean="0"/>
              <a:t>conceitos-chave</a:t>
            </a:r>
            <a:r>
              <a:rPr lang="en-US" dirty="0" smtClean="0"/>
              <a:t>, o </a:t>
            </a:r>
            <a:r>
              <a:rPr lang="en-US" dirty="0" err="1" smtClean="0"/>
              <a:t>texto</a:t>
            </a:r>
            <a:r>
              <a:rPr lang="en-US" dirty="0" smtClean="0"/>
              <a:t> se </a:t>
            </a:r>
            <a:r>
              <a:rPr lang="en-US" dirty="0" err="1" smtClean="0"/>
              <a:t>torna</a:t>
            </a:r>
            <a:r>
              <a:rPr lang="en-US" dirty="0" smtClean="0"/>
              <a:t> </a:t>
            </a:r>
            <a:r>
              <a:rPr lang="en-US" dirty="0" err="1" smtClean="0"/>
              <a:t>preciso</a:t>
            </a:r>
            <a:r>
              <a:rPr lang="en-US" dirty="0" smtClean="0"/>
              <a:t>, </a:t>
            </a:r>
            <a:r>
              <a:rPr lang="en-US" dirty="0" err="1" smtClean="0"/>
              <a:t>rigoroso</a:t>
            </a:r>
            <a:r>
              <a:rPr lang="en-US" dirty="0" smtClean="0"/>
              <a:t> e </a:t>
            </a:r>
            <a:r>
              <a:rPr lang="en-US" dirty="0" err="1" smtClean="0"/>
              <a:t>geralmente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claro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necessárias</a:t>
            </a:r>
            <a:r>
              <a:rPr lang="en-US" dirty="0" smtClean="0"/>
              <a:t> e </a:t>
            </a:r>
            <a:r>
              <a:rPr lang="en-US" dirty="0" err="1" smtClean="0"/>
              <a:t>suficientes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68315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necessárias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aquelas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definido</a:t>
            </a:r>
            <a:r>
              <a:rPr lang="en-US" dirty="0" smtClean="0"/>
              <a:t> tem de ter.</a:t>
            </a:r>
          </a:p>
          <a:p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, se </a:t>
            </a:r>
            <a:r>
              <a:rPr lang="en-US" dirty="0" err="1" smtClean="0"/>
              <a:t>definimos</a:t>
            </a:r>
            <a:r>
              <a:rPr lang="en-US" dirty="0" smtClean="0"/>
              <a:t> </a:t>
            </a:r>
            <a:r>
              <a:rPr lang="en-US" i="1" dirty="0" err="1" smtClean="0"/>
              <a:t>cavalo</a:t>
            </a:r>
            <a:r>
              <a:rPr lang="en-US" dirty="0" smtClean="0"/>
              <a:t>, o </a:t>
            </a:r>
            <a:r>
              <a:rPr lang="en-US" dirty="0" err="1" smtClean="0"/>
              <a:t>conceito</a:t>
            </a:r>
            <a:r>
              <a:rPr lang="en-US" dirty="0" smtClean="0"/>
              <a:t> de </a:t>
            </a:r>
            <a:r>
              <a:rPr lang="en-US" i="1" dirty="0" smtClean="0"/>
              <a:t>ser um animal </a:t>
            </a:r>
            <a:r>
              <a:rPr lang="en-US" dirty="0" smtClean="0"/>
              <a:t>é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condição</a:t>
            </a:r>
            <a:r>
              <a:rPr lang="en-US" dirty="0" smtClean="0"/>
              <a:t> </a:t>
            </a:r>
            <a:r>
              <a:rPr lang="en-US" dirty="0" err="1" smtClean="0"/>
              <a:t>necessária</a:t>
            </a:r>
            <a:r>
              <a:rPr lang="en-US" dirty="0" smtClean="0"/>
              <a:t>.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suficiente</a:t>
            </a:r>
            <a:r>
              <a:rPr lang="en-US" dirty="0" smtClean="0"/>
              <a:t> (</a:t>
            </a:r>
            <a:r>
              <a:rPr lang="en-US" dirty="0" err="1" smtClean="0"/>
              <a:t>pois</a:t>
            </a:r>
            <a:r>
              <a:rPr lang="en-US" dirty="0" smtClean="0"/>
              <a:t> um </a:t>
            </a:r>
            <a:r>
              <a:rPr lang="en-US" dirty="0" err="1" smtClean="0"/>
              <a:t>porco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é um animal).</a:t>
            </a:r>
          </a:p>
          <a:p>
            <a:r>
              <a:rPr lang="en-US" dirty="0" smtClean="0"/>
              <a:t>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suficientes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aquelas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já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capazes</a:t>
            </a:r>
            <a:r>
              <a:rPr lang="en-US" dirty="0" smtClean="0"/>
              <a:t> de </a:t>
            </a:r>
            <a:r>
              <a:rPr lang="en-US" dirty="0" err="1" smtClean="0"/>
              <a:t>definir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pretendido</a:t>
            </a:r>
            <a:r>
              <a:rPr lang="en-US" dirty="0" smtClean="0"/>
              <a:t>.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vezes</a:t>
            </a:r>
            <a:r>
              <a:rPr lang="en-US" dirty="0" smtClean="0"/>
              <a:t> </a:t>
            </a:r>
            <a:r>
              <a:rPr lang="en-US" dirty="0" err="1" smtClean="0"/>
              <a:t>apenas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condição</a:t>
            </a:r>
            <a:r>
              <a:rPr lang="en-US" dirty="0" smtClean="0"/>
              <a:t> é </a:t>
            </a:r>
            <a:r>
              <a:rPr lang="en-US" dirty="0" err="1" smtClean="0"/>
              <a:t>capaz</a:t>
            </a:r>
            <a:r>
              <a:rPr lang="en-US" dirty="0" smtClean="0"/>
              <a:t> de </a:t>
            </a:r>
            <a:r>
              <a:rPr lang="en-US" dirty="0" err="1" smtClean="0"/>
              <a:t>fazer</a:t>
            </a:r>
            <a:r>
              <a:rPr lang="en-US" dirty="0" smtClean="0"/>
              <a:t> </a:t>
            </a:r>
            <a:r>
              <a:rPr lang="en-US" dirty="0" err="1" smtClean="0"/>
              <a:t>isso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maioria</a:t>
            </a:r>
            <a:r>
              <a:rPr lang="en-US" dirty="0" smtClean="0"/>
              <a:t> das </a:t>
            </a:r>
            <a:r>
              <a:rPr lang="en-US" dirty="0" err="1" smtClean="0"/>
              <a:t>vezes</a:t>
            </a:r>
            <a:r>
              <a:rPr lang="en-US" dirty="0" smtClean="0"/>
              <a:t> </a:t>
            </a:r>
            <a:r>
              <a:rPr lang="en-US" dirty="0" err="1" smtClean="0"/>
              <a:t>precisamos</a:t>
            </a:r>
            <a:r>
              <a:rPr lang="en-US" dirty="0" smtClean="0"/>
              <a:t> </a:t>
            </a:r>
            <a:r>
              <a:rPr lang="en-US" dirty="0" err="1" smtClean="0"/>
              <a:t>elencar</a:t>
            </a:r>
            <a:r>
              <a:rPr lang="en-US" dirty="0" smtClean="0"/>
              <a:t> </a:t>
            </a:r>
            <a:r>
              <a:rPr lang="en-US" dirty="0" err="1" smtClean="0"/>
              <a:t>várias</a:t>
            </a:r>
            <a:r>
              <a:rPr lang="en-US" dirty="0" smtClean="0"/>
              <a:t>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individualmente</a:t>
            </a:r>
            <a:r>
              <a:rPr lang="en-US" dirty="0" smtClean="0"/>
              <a:t> </a:t>
            </a:r>
            <a:r>
              <a:rPr lang="en-US" dirty="0" err="1" smtClean="0"/>
              <a:t>necessárias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todo</a:t>
            </a:r>
            <a:r>
              <a:rPr lang="en-US" dirty="0" smtClean="0"/>
              <a:t> o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conjunto</a:t>
            </a:r>
            <a:r>
              <a:rPr lang="en-US" dirty="0" smtClean="0"/>
              <a:t> é </a:t>
            </a:r>
            <a:r>
              <a:rPr lang="en-US" dirty="0" err="1" smtClean="0"/>
              <a:t>suficiente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, </a:t>
            </a:r>
            <a:r>
              <a:rPr lang="en-US" dirty="0" err="1" smtClean="0"/>
              <a:t>apenas</a:t>
            </a:r>
            <a:r>
              <a:rPr lang="en-US" dirty="0" smtClean="0"/>
              <a:t> a </a:t>
            </a:r>
            <a:r>
              <a:rPr lang="en-US" dirty="0" err="1" smtClean="0"/>
              <a:t>condição</a:t>
            </a:r>
            <a:r>
              <a:rPr lang="en-US" dirty="0" smtClean="0"/>
              <a:t> de </a:t>
            </a:r>
            <a:r>
              <a:rPr lang="en-US" i="1" dirty="0" err="1" smtClean="0"/>
              <a:t>ter</a:t>
            </a:r>
            <a:r>
              <a:rPr lang="en-US" i="1" dirty="0" smtClean="0"/>
              <a:t> </a:t>
            </a:r>
            <a:r>
              <a:rPr lang="en-US" i="1" dirty="0" err="1" smtClean="0"/>
              <a:t>quatro</a:t>
            </a:r>
            <a:r>
              <a:rPr lang="en-US" i="1" dirty="0" smtClean="0"/>
              <a:t> </a:t>
            </a:r>
            <a:r>
              <a:rPr lang="en-US" i="1" dirty="0" err="1" smtClean="0"/>
              <a:t>lados</a:t>
            </a:r>
            <a:r>
              <a:rPr lang="en-US" i="1" dirty="0" smtClean="0"/>
              <a:t> </a:t>
            </a:r>
            <a:r>
              <a:rPr lang="en-US" dirty="0" smtClean="0"/>
              <a:t>é </a:t>
            </a:r>
            <a:r>
              <a:rPr lang="en-US" dirty="0" err="1" smtClean="0"/>
              <a:t>suficiente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definirmos</a:t>
            </a:r>
            <a:r>
              <a:rPr lang="en-US" dirty="0" smtClean="0"/>
              <a:t> o </a:t>
            </a:r>
            <a:r>
              <a:rPr lang="en-US" dirty="0" err="1" smtClean="0"/>
              <a:t>conceito</a:t>
            </a:r>
            <a:r>
              <a:rPr lang="en-US" dirty="0" smtClean="0"/>
              <a:t> de </a:t>
            </a:r>
            <a:r>
              <a:rPr lang="en-US" i="1" dirty="0" err="1" smtClean="0"/>
              <a:t>quadrado</a:t>
            </a:r>
            <a:r>
              <a:rPr lang="en-US" dirty="0" smtClean="0"/>
              <a:t>. No </a:t>
            </a:r>
            <a:r>
              <a:rPr lang="en-US" dirty="0" err="1" smtClean="0"/>
              <a:t>entanto</a:t>
            </a:r>
            <a:r>
              <a:rPr lang="en-US" dirty="0" smtClean="0"/>
              <a:t>, se </a:t>
            </a:r>
            <a:r>
              <a:rPr lang="en-US" dirty="0" err="1" smtClean="0"/>
              <a:t>desejamos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um </a:t>
            </a:r>
            <a:r>
              <a:rPr lang="en-US" dirty="0" err="1" smtClean="0"/>
              <a:t>conceito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i="1" dirty="0" err="1" smtClean="0"/>
              <a:t>conhecimento</a:t>
            </a:r>
            <a:r>
              <a:rPr lang="en-US" dirty="0" smtClean="0"/>
              <a:t>, </a:t>
            </a:r>
            <a:r>
              <a:rPr lang="en-US" dirty="0" err="1" smtClean="0"/>
              <a:t>uma</a:t>
            </a:r>
            <a:r>
              <a:rPr lang="en-US" dirty="0" smtClean="0"/>
              <a:t> das </a:t>
            </a:r>
            <a:r>
              <a:rPr lang="en-US" dirty="0" err="1" smtClean="0"/>
              <a:t>famosas</a:t>
            </a:r>
            <a:r>
              <a:rPr lang="en-US" dirty="0" smtClean="0"/>
              <a:t> </a:t>
            </a:r>
            <a:r>
              <a:rPr lang="en-US" dirty="0" err="1" smtClean="0"/>
              <a:t>estratégias</a:t>
            </a:r>
            <a:r>
              <a:rPr lang="en-US" dirty="0" smtClean="0"/>
              <a:t> </a:t>
            </a:r>
            <a:r>
              <a:rPr lang="en-US" dirty="0" err="1" smtClean="0"/>
              <a:t>feitas</a:t>
            </a:r>
            <a:r>
              <a:rPr lang="en-US" dirty="0" smtClean="0"/>
              <a:t> é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de </a:t>
            </a:r>
            <a:r>
              <a:rPr lang="en-US" i="1" dirty="0" err="1" smtClean="0"/>
              <a:t>crença</a:t>
            </a:r>
            <a:r>
              <a:rPr lang="en-US" dirty="0" smtClean="0"/>
              <a:t>, </a:t>
            </a:r>
            <a:r>
              <a:rPr lang="en-US" i="1" dirty="0" err="1" smtClean="0"/>
              <a:t>verdadeira</a:t>
            </a:r>
            <a:r>
              <a:rPr lang="en-US" i="1" dirty="0" smtClean="0"/>
              <a:t> </a:t>
            </a:r>
            <a:r>
              <a:rPr lang="en-US" dirty="0" smtClean="0"/>
              <a:t>e</a:t>
            </a:r>
            <a:r>
              <a:rPr lang="en-US" i="1" dirty="0" smtClean="0"/>
              <a:t> </a:t>
            </a:r>
            <a:r>
              <a:rPr lang="en-US" i="1" dirty="0" err="1" smtClean="0"/>
              <a:t>justificada</a:t>
            </a:r>
            <a:r>
              <a:rPr lang="en-US" dirty="0" smtClean="0"/>
              <a:t>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das </a:t>
            </a:r>
            <a:r>
              <a:rPr lang="en-US" dirty="0" err="1" smtClean="0"/>
              <a:t>condições</a:t>
            </a:r>
            <a:r>
              <a:rPr lang="en-US" dirty="0" smtClean="0"/>
              <a:t> é </a:t>
            </a:r>
            <a:r>
              <a:rPr lang="en-US" dirty="0" err="1" smtClean="0"/>
              <a:t>individualmente</a:t>
            </a:r>
            <a:r>
              <a:rPr lang="en-US" dirty="0" smtClean="0"/>
              <a:t> </a:t>
            </a:r>
            <a:r>
              <a:rPr lang="en-US" dirty="0" err="1" smtClean="0"/>
              <a:t>necessária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conjuntamente</a:t>
            </a:r>
            <a:r>
              <a:rPr lang="en-US" dirty="0" smtClean="0"/>
              <a:t> </a:t>
            </a:r>
            <a:r>
              <a:rPr lang="en-US" dirty="0" err="1" smtClean="0"/>
              <a:t>seria</a:t>
            </a:r>
            <a:r>
              <a:rPr lang="en-US" dirty="0" smtClean="0"/>
              <a:t> </a:t>
            </a:r>
            <a:r>
              <a:rPr lang="en-US" dirty="0" err="1" smtClean="0"/>
              <a:t>suficiente</a:t>
            </a:r>
            <a:r>
              <a:rPr lang="en-US" dirty="0" smtClean="0"/>
              <a:t>).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fazer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Ser </a:t>
            </a:r>
            <a:r>
              <a:rPr lang="en-US" dirty="0" err="1" smtClean="0"/>
              <a:t>demasiado</a:t>
            </a:r>
            <a:r>
              <a:rPr lang="en-US" dirty="0" smtClean="0"/>
              <a:t> </a:t>
            </a:r>
            <a:r>
              <a:rPr lang="en-US" dirty="0" err="1" smtClean="0"/>
              <a:t>restrita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err="1" smtClean="0"/>
              <a:t>Exemplo</a:t>
            </a:r>
            <a:r>
              <a:rPr lang="en-US" dirty="0" smtClean="0"/>
              <a:t>: </a:t>
            </a: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i="1" dirty="0" err="1" smtClean="0"/>
              <a:t>solteiro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i="1" dirty="0" smtClean="0"/>
              <a:t>macho </a:t>
            </a:r>
            <a:r>
              <a:rPr lang="en-US" i="1" dirty="0" err="1" smtClean="0"/>
              <a:t>não</a:t>
            </a:r>
            <a:r>
              <a:rPr lang="en-US" i="1" dirty="0" smtClean="0"/>
              <a:t> </a:t>
            </a:r>
            <a:r>
              <a:rPr lang="en-US" i="1" dirty="0" err="1" smtClean="0"/>
              <a:t>casado</a:t>
            </a:r>
            <a:r>
              <a:rPr lang="en-US" i="1" dirty="0" smtClean="0"/>
              <a:t> </a:t>
            </a:r>
            <a:r>
              <a:rPr lang="en-US" i="1" dirty="0" err="1" smtClean="0"/>
              <a:t>adulto</a:t>
            </a:r>
            <a:r>
              <a:rPr lang="en-US" i="1" dirty="0" smtClean="0"/>
              <a:t> </a:t>
            </a:r>
            <a:r>
              <a:rPr lang="en-US" i="1" dirty="0" err="1" smtClean="0"/>
              <a:t>psiquiatra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err="1" smtClean="0"/>
              <a:t>Problema</a:t>
            </a:r>
            <a:r>
              <a:rPr lang="en-US" dirty="0" smtClean="0"/>
              <a:t>: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solteiros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adultos</a:t>
            </a:r>
            <a:r>
              <a:rPr lang="en-US" dirty="0" smtClean="0"/>
              <a:t> e </a:t>
            </a:r>
            <a:r>
              <a:rPr lang="en-US" dirty="0" err="1" smtClean="0"/>
              <a:t>muito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</a:t>
            </a:r>
            <a:r>
              <a:rPr lang="en-US" dirty="0" err="1" smtClean="0"/>
              <a:t>psiquiatras</a:t>
            </a:r>
            <a:r>
              <a:rPr lang="en-US" dirty="0" smtClean="0"/>
              <a:t>.</a:t>
            </a:r>
          </a:p>
          <a:p>
            <a:r>
              <a:rPr lang="en-US" dirty="0" smtClean="0"/>
              <a:t>Ser </a:t>
            </a:r>
            <a:r>
              <a:rPr lang="en-US" dirty="0" err="1" smtClean="0"/>
              <a:t>demasiado</a:t>
            </a:r>
            <a:r>
              <a:rPr lang="en-US" dirty="0" smtClean="0"/>
              <a:t> </a:t>
            </a:r>
            <a:r>
              <a:rPr lang="en-US" dirty="0" err="1" smtClean="0"/>
              <a:t>ampla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err="1" smtClean="0"/>
              <a:t>Exemplo</a:t>
            </a:r>
            <a:r>
              <a:rPr lang="en-US" dirty="0" smtClean="0"/>
              <a:t>: </a:t>
            </a: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i="1" dirty="0" err="1" smtClean="0"/>
              <a:t>água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i="1" dirty="0" err="1" smtClean="0"/>
              <a:t>líquido</a:t>
            </a:r>
            <a:r>
              <a:rPr lang="en-US" i="1" dirty="0" smtClean="0"/>
              <a:t> </a:t>
            </a:r>
            <a:r>
              <a:rPr lang="en-US" i="1" dirty="0" err="1" smtClean="0"/>
              <a:t>incolor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err="1" smtClean="0"/>
              <a:t>Problema</a:t>
            </a:r>
            <a:r>
              <a:rPr lang="en-US" dirty="0" smtClean="0"/>
              <a:t>: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outros</a:t>
            </a:r>
            <a:r>
              <a:rPr lang="en-US" dirty="0" smtClean="0"/>
              <a:t> </a:t>
            </a:r>
            <a:r>
              <a:rPr lang="en-US" dirty="0" err="1" smtClean="0"/>
              <a:t>líquidos</a:t>
            </a:r>
            <a:r>
              <a:rPr lang="en-US" dirty="0" smtClean="0"/>
              <a:t> </a:t>
            </a:r>
            <a:r>
              <a:rPr lang="en-US" dirty="0" err="1" smtClean="0"/>
              <a:t>incolor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água</a:t>
            </a:r>
            <a:r>
              <a:rPr lang="en-US" dirty="0" smtClean="0"/>
              <a:t>.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expressão</a:t>
            </a:r>
            <a:r>
              <a:rPr lang="en-US" dirty="0" smtClean="0"/>
              <a:t> </a:t>
            </a:r>
            <a:r>
              <a:rPr lang="en-US" dirty="0" err="1" smtClean="0"/>
              <a:t>definidora</a:t>
            </a:r>
            <a:r>
              <a:rPr lang="en-US" dirty="0" smtClean="0"/>
              <a:t> (</a:t>
            </a:r>
            <a:r>
              <a:rPr lang="en-US" dirty="0" err="1" smtClean="0"/>
              <a:t>definiens</a:t>
            </a:r>
            <a:r>
              <a:rPr lang="en-US" dirty="0" smtClean="0"/>
              <a:t>)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deverá</a:t>
            </a:r>
            <a:r>
              <a:rPr lang="en-US" dirty="0" smtClean="0"/>
              <a:t> ser </a:t>
            </a:r>
            <a:r>
              <a:rPr lang="en-US" dirty="0" err="1" smtClean="0"/>
              <a:t>tão</a:t>
            </a:r>
            <a:r>
              <a:rPr lang="en-US" dirty="0" smtClean="0"/>
              <a:t> </a:t>
            </a:r>
            <a:r>
              <a:rPr lang="en-US" dirty="0" err="1" smtClean="0"/>
              <a:t>vaga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obscura</a:t>
            </a:r>
            <a:r>
              <a:rPr lang="en-US" dirty="0" smtClean="0"/>
              <a:t> </a:t>
            </a:r>
            <a:r>
              <a:rPr lang="en-US" dirty="0" err="1" smtClean="0"/>
              <a:t>quanto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pretende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(</a:t>
            </a:r>
            <a:r>
              <a:rPr lang="en-US" dirty="0" err="1" smtClean="0"/>
              <a:t>definiendum</a:t>
            </a:r>
            <a:r>
              <a:rPr lang="en-US" dirty="0" smtClean="0"/>
              <a:t>).</a:t>
            </a:r>
            <a:br>
              <a:rPr lang="en-US" dirty="0" smtClean="0"/>
            </a:br>
            <a:r>
              <a:rPr lang="en-US" dirty="0" err="1" smtClean="0"/>
              <a:t>Exemplo</a:t>
            </a:r>
            <a:r>
              <a:rPr lang="en-US" dirty="0" smtClean="0"/>
              <a:t>: </a:t>
            </a: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i="1" dirty="0" err="1" smtClean="0"/>
              <a:t>liberdade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i="1" dirty="0" err="1" smtClean="0"/>
              <a:t>possibilidade</a:t>
            </a:r>
            <a:r>
              <a:rPr lang="en-US" i="1" dirty="0" smtClean="0"/>
              <a:t> do Ser, ser.</a:t>
            </a:r>
            <a:br>
              <a:rPr lang="en-US" i="1" dirty="0" smtClean="0"/>
            </a:br>
            <a:r>
              <a:rPr lang="en-US" dirty="0" err="1" smtClean="0"/>
              <a:t>Problema</a:t>
            </a:r>
            <a:r>
              <a:rPr lang="en-US" dirty="0" smtClean="0"/>
              <a:t>: O </a:t>
            </a:r>
            <a:r>
              <a:rPr lang="en-US" dirty="0" err="1" smtClean="0"/>
              <a:t>definiens</a:t>
            </a:r>
            <a:r>
              <a:rPr lang="en-US" dirty="0" smtClean="0"/>
              <a:t> “</a:t>
            </a:r>
            <a:r>
              <a:rPr lang="en-US" i="1" dirty="0" err="1" smtClean="0"/>
              <a:t>possibilidade</a:t>
            </a:r>
            <a:r>
              <a:rPr lang="en-US" i="1" dirty="0" smtClean="0"/>
              <a:t> do Ser, ser”</a:t>
            </a:r>
            <a:r>
              <a:rPr lang="en-US" dirty="0" smtClean="0"/>
              <a:t> é </a:t>
            </a:r>
            <a:r>
              <a:rPr lang="en-US" dirty="0" err="1" smtClean="0"/>
              <a:t>tão</a:t>
            </a:r>
            <a:r>
              <a:rPr lang="en-US" dirty="0" smtClean="0"/>
              <a:t> </a:t>
            </a:r>
            <a:r>
              <a:rPr lang="en-US" dirty="0" err="1" smtClean="0"/>
              <a:t>obscura</a:t>
            </a:r>
            <a:r>
              <a:rPr lang="en-US" dirty="0" smtClean="0"/>
              <a:t> e </a:t>
            </a:r>
            <a:r>
              <a:rPr lang="en-US" dirty="0" err="1" smtClean="0"/>
              <a:t>vaga</a:t>
            </a:r>
            <a:r>
              <a:rPr lang="en-US" dirty="0" smtClean="0"/>
              <a:t> </a:t>
            </a:r>
            <a:r>
              <a:rPr lang="en-US" dirty="0" err="1" smtClean="0"/>
              <a:t>quanto</a:t>
            </a:r>
            <a:r>
              <a:rPr lang="en-US" dirty="0" smtClean="0"/>
              <a:t> o </a:t>
            </a:r>
            <a:r>
              <a:rPr lang="en-US" dirty="0" err="1" smtClean="0"/>
              <a:t>definiendum</a:t>
            </a:r>
            <a:r>
              <a:rPr lang="en-US" dirty="0" smtClean="0"/>
              <a:t> “</a:t>
            </a:r>
            <a:r>
              <a:rPr lang="en-US" i="1" dirty="0" err="1" smtClean="0"/>
              <a:t>liberdade</a:t>
            </a:r>
            <a:r>
              <a:rPr lang="en-US" dirty="0" smtClean="0"/>
              <a:t>”.</a:t>
            </a:r>
          </a:p>
          <a:p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ser circular.</a:t>
            </a:r>
            <a:br>
              <a:rPr lang="en-US" dirty="0" smtClean="0"/>
            </a:br>
            <a:r>
              <a:rPr lang="en-US" dirty="0" err="1" smtClean="0"/>
              <a:t>Exemplo</a:t>
            </a:r>
            <a:r>
              <a:rPr lang="en-US" dirty="0" smtClean="0"/>
              <a:t>: </a:t>
            </a: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i="1" dirty="0" err="1" smtClean="0"/>
              <a:t>Necessário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i="1" dirty="0" err="1" smtClean="0"/>
              <a:t>Não</a:t>
            </a:r>
            <a:r>
              <a:rPr lang="en-US" i="1" dirty="0" smtClean="0"/>
              <a:t> ser </a:t>
            </a:r>
            <a:r>
              <a:rPr lang="en-US" i="1" dirty="0" err="1" smtClean="0"/>
              <a:t>possível</a:t>
            </a:r>
            <a:r>
              <a:rPr lang="en-US" dirty="0" smtClean="0"/>
              <a:t>, e </a:t>
            </a: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i="1" dirty="0" err="1" smtClean="0"/>
              <a:t>Possível</a:t>
            </a:r>
            <a:r>
              <a:rPr lang="en-US" i="1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i="1" dirty="0" err="1" smtClean="0"/>
              <a:t>Não</a:t>
            </a:r>
            <a:r>
              <a:rPr lang="en-US" i="1" dirty="0" smtClean="0"/>
              <a:t> ser </a:t>
            </a:r>
            <a:r>
              <a:rPr lang="en-US" i="1" dirty="0" err="1" smtClean="0"/>
              <a:t>necessário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err="1" smtClean="0"/>
              <a:t>Problema</a:t>
            </a:r>
            <a:r>
              <a:rPr lang="en-US" dirty="0" smtClean="0"/>
              <a:t>: </a:t>
            </a:r>
            <a:r>
              <a:rPr lang="en-US" dirty="0" err="1" smtClean="0"/>
              <a:t>Você</a:t>
            </a:r>
            <a:r>
              <a:rPr lang="en-US" dirty="0" smtClean="0"/>
              <a:t> define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</a:t>
            </a:r>
            <a:r>
              <a:rPr lang="en-US" dirty="0" err="1" smtClean="0"/>
              <a:t>necessário</a:t>
            </a:r>
            <a:r>
              <a:rPr lang="en-US" dirty="0" smtClean="0"/>
              <a:t> e </a:t>
            </a:r>
            <a:r>
              <a:rPr lang="en-US" dirty="0" err="1" smtClean="0"/>
              <a:t>possível</a:t>
            </a:r>
            <a:r>
              <a:rPr lang="en-US" dirty="0" smtClean="0"/>
              <a:t> um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outro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fazer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Ser </a:t>
            </a:r>
            <a:r>
              <a:rPr lang="en-US" dirty="0" err="1" smtClean="0"/>
              <a:t>intencionalmente</a:t>
            </a:r>
            <a:r>
              <a:rPr lang="en-US" dirty="0" smtClean="0"/>
              <a:t> e </a:t>
            </a:r>
            <a:r>
              <a:rPr lang="en-US" dirty="0" err="1" smtClean="0"/>
              <a:t>extencionalmente</a:t>
            </a:r>
            <a:r>
              <a:rPr lang="en-US" dirty="0" smtClean="0"/>
              <a:t> </a:t>
            </a:r>
            <a:r>
              <a:rPr lang="en-US" dirty="0" err="1" smtClean="0"/>
              <a:t>adequadas</a:t>
            </a:r>
            <a:r>
              <a:rPr lang="en-US" dirty="0" smtClean="0"/>
              <a:t>. </a:t>
            </a:r>
            <a:r>
              <a:rPr lang="en-US" dirty="0" err="1" smtClean="0"/>
              <a:t>Ela</a:t>
            </a:r>
            <a:r>
              <a:rPr lang="en-US" dirty="0" smtClean="0"/>
              <a:t> é </a:t>
            </a:r>
            <a:r>
              <a:rPr lang="en-US" dirty="0" err="1" smtClean="0"/>
              <a:t>intencionalmente</a:t>
            </a:r>
            <a:r>
              <a:rPr lang="en-US" dirty="0" smtClean="0"/>
              <a:t> </a:t>
            </a:r>
            <a:r>
              <a:rPr lang="en-US" dirty="0" err="1" smtClean="0"/>
              <a:t>adequada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ela</a:t>
            </a:r>
            <a:r>
              <a:rPr lang="en-US" dirty="0" smtClean="0"/>
              <a:t> </a:t>
            </a:r>
            <a:r>
              <a:rPr lang="en-US" dirty="0" err="1" smtClean="0"/>
              <a:t>fixa</a:t>
            </a:r>
            <a:r>
              <a:rPr lang="en-US" dirty="0" smtClean="0"/>
              <a:t> 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necessárias</a:t>
            </a:r>
            <a:r>
              <a:rPr lang="en-US" dirty="0" smtClean="0"/>
              <a:t> e </a:t>
            </a:r>
            <a:r>
              <a:rPr lang="en-US" dirty="0" err="1" smtClean="0"/>
              <a:t>suficientes</a:t>
            </a:r>
            <a:r>
              <a:rPr lang="en-US" dirty="0" smtClean="0"/>
              <a:t> de </a:t>
            </a:r>
            <a:r>
              <a:rPr lang="en-US" dirty="0" err="1" smtClean="0"/>
              <a:t>maneira</a:t>
            </a:r>
            <a:r>
              <a:rPr lang="en-US" dirty="0" smtClean="0"/>
              <a:t> </a:t>
            </a:r>
            <a:r>
              <a:rPr lang="en-US" dirty="0" err="1" smtClean="0"/>
              <a:t>apropriada</a:t>
            </a:r>
            <a:r>
              <a:rPr lang="en-US" dirty="0" smtClean="0"/>
              <a:t> as </a:t>
            </a:r>
            <a:r>
              <a:rPr lang="en-US" dirty="0" err="1" smtClean="0"/>
              <a:t>nossas</a:t>
            </a:r>
            <a:r>
              <a:rPr lang="en-US" dirty="0" smtClean="0"/>
              <a:t> </a:t>
            </a:r>
            <a:r>
              <a:rPr lang="en-US" dirty="0" err="1" smtClean="0"/>
              <a:t>intuições</a:t>
            </a:r>
            <a:r>
              <a:rPr lang="en-US" dirty="0" smtClean="0"/>
              <a:t>. </a:t>
            </a:r>
            <a:r>
              <a:rPr lang="en-US" dirty="0" err="1" smtClean="0"/>
              <a:t>Ela</a:t>
            </a:r>
            <a:r>
              <a:rPr lang="en-US" dirty="0" smtClean="0"/>
              <a:t> é </a:t>
            </a:r>
            <a:r>
              <a:rPr lang="en-US" dirty="0" err="1" smtClean="0"/>
              <a:t>extencionalmente</a:t>
            </a:r>
            <a:r>
              <a:rPr lang="en-US" dirty="0" smtClean="0"/>
              <a:t> </a:t>
            </a:r>
            <a:r>
              <a:rPr lang="en-US" dirty="0" err="1" smtClean="0"/>
              <a:t>adequada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a </a:t>
            </a:r>
            <a:r>
              <a:rPr lang="en-US" dirty="0" err="1" smtClean="0"/>
              <a:t>definição</a:t>
            </a:r>
            <a:r>
              <a:rPr lang="en-US" dirty="0" smtClean="0"/>
              <a:t> </a:t>
            </a:r>
            <a:r>
              <a:rPr lang="en-US" dirty="0" err="1" smtClean="0"/>
              <a:t>consegue</a:t>
            </a:r>
            <a:r>
              <a:rPr lang="en-US" dirty="0" smtClean="0"/>
              <a:t> </a:t>
            </a:r>
            <a:r>
              <a:rPr lang="en-US" dirty="0" err="1" smtClean="0"/>
              <a:t>abarcar</a:t>
            </a:r>
            <a:r>
              <a:rPr lang="en-US" dirty="0" smtClean="0"/>
              <a:t> </a:t>
            </a:r>
            <a:r>
              <a:rPr lang="en-US" dirty="0" err="1" smtClean="0"/>
              <a:t>todos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objetos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contém</a:t>
            </a:r>
            <a:r>
              <a:rPr lang="en-US" dirty="0" smtClean="0"/>
              <a:t> a </a:t>
            </a:r>
            <a:r>
              <a:rPr lang="en-US" dirty="0" err="1" smtClean="0"/>
              <a:t>propriedade</a:t>
            </a:r>
            <a:r>
              <a:rPr lang="en-US" dirty="0" smtClean="0"/>
              <a:t> do </a:t>
            </a:r>
            <a:r>
              <a:rPr lang="en-US" dirty="0" err="1" smtClean="0"/>
              <a:t>conceito</a:t>
            </a:r>
            <a:r>
              <a:rPr lang="en-US" dirty="0" smtClean="0"/>
              <a:t> de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correto</a:t>
            </a:r>
            <a:r>
              <a:rPr lang="en-US" dirty="0" smtClean="0"/>
              <a:t> (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demasiado</a:t>
            </a:r>
            <a:r>
              <a:rPr lang="en-US" dirty="0" smtClean="0"/>
              <a:t> </a:t>
            </a:r>
            <a:r>
              <a:rPr lang="en-US" dirty="0" err="1" smtClean="0"/>
              <a:t>ampla</a:t>
            </a:r>
            <a:r>
              <a:rPr lang="en-US" dirty="0" smtClean="0"/>
              <a:t> e </a:t>
            </a:r>
            <a:r>
              <a:rPr lang="en-US" dirty="0" err="1" smtClean="0"/>
              <a:t>nem</a:t>
            </a:r>
            <a:r>
              <a:rPr lang="en-US" dirty="0" smtClean="0"/>
              <a:t> </a:t>
            </a:r>
            <a:r>
              <a:rPr lang="en-US" dirty="0" err="1" smtClean="0"/>
              <a:t>demasiado</a:t>
            </a:r>
            <a:r>
              <a:rPr lang="en-US" dirty="0" smtClean="0"/>
              <a:t> </a:t>
            </a:r>
            <a:r>
              <a:rPr lang="en-US" dirty="0" err="1" smtClean="0"/>
              <a:t>restrita</a:t>
            </a:r>
            <a:r>
              <a:rPr lang="en-US" dirty="0" smtClean="0"/>
              <a:t>).</a:t>
            </a:r>
          </a:p>
          <a:p>
            <a:r>
              <a:rPr lang="en-US" dirty="0" smtClean="0"/>
              <a:t>Ser </a:t>
            </a:r>
            <a:r>
              <a:rPr lang="en-US" dirty="0" err="1" smtClean="0"/>
              <a:t>informativa</a:t>
            </a:r>
            <a:r>
              <a:rPr lang="en-US" dirty="0" smtClean="0"/>
              <a:t>. </a:t>
            </a:r>
            <a:r>
              <a:rPr lang="en-US" dirty="0" err="1" smtClean="0"/>
              <a:t>Ela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ser </a:t>
            </a:r>
            <a:r>
              <a:rPr lang="en-US" dirty="0" err="1" smtClean="0"/>
              <a:t>capaz</a:t>
            </a:r>
            <a:r>
              <a:rPr lang="en-US" dirty="0" smtClean="0"/>
              <a:t> de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informar</a:t>
            </a:r>
            <a:r>
              <a:rPr lang="en-US" dirty="0" smtClean="0"/>
              <a:t>, </a:t>
            </a:r>
            <a:r>
              <a:rPr lang="en-US" dirty="0" err="1" smtClean="0"/>
              <a:t>através</a:t>
            </a:r>
            <a:r>
              <a:rPr lang="en-US" dirty="0" smtClean="0"/>
              <a:t> do </a:t>
            </a:r>
            <a:r>
              <a:rPr lang="en-US" dirty="0" err="1" smtClean="0"/>
              <a:t>definiens</a:t>
            </a:r>
            <a:r>
              <a:rPr lang="en-US" dirty="0" smtClean="0"/>
              <a:t>, </a:t>
            </a:r>
            <a:r>
              <a:rPr lang="en-US" dirty="0" err="1" smtClean="0"/>
              <a:t>aquilo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queremos</a:t>
            </a:r>
            <a:r>
              <a:rPr lang="en-US" dirty="0" smtClean="0"/>
              <a:t> </a:t>
            </a:r>
            <a:r>
              <a:rPr lang="en-US" dirty="0" err="1" smtClean="0"/>
              <a:t>definir</a:t>
            </a:r>
            <a:r>
              <a:rPr lang="en-US" dirty="0" smtClean="0"/>
              <a:t> (o </a:t>
            </a:r>
            <a:r>
              <a:rPr lang="en-US" dirty="0" err="1" smtClean="0"/>
              <a:t>definiendum</a:t>
            </a:r>
            <a:r>
              <a:rPr lang="en-US" dirty="0" smtClean="0"/>
              <a:t>).</a:t>
            </a:r>
          </a:p>
          <a:p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incorrer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circularidade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Rejeitando</a:t>
            </a:r>
            <a:r>
              <a:rPr lang="en-US" dirty="0" smtClean="0"/>
              <a:t> </a:t>
            </a:r>
            <a:r>
              <a:rPr lang="en-US" dirty="0" err="1" smtClean="0"/>
              <a:t>definições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concordamos</a:t>
            </a:r>
            <a:r>
              <a:rPr lang="en-US" dirty="0" smtClean="0"/>
              <a:t> com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certa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 é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ela</a:t>
            </a:r>
            <a:r>
              <a:rPr lang="en-US" dirty="0" smtClean="0"/>
              <a:t> </a:t>
            </a:r>
            <a:r>
              <a:rPr lang="en-US" dirty="0" err="1" smtClean="0"/>
              <a:t>incorreu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dos </a:t>
            </a:r>
            <a:r>
              <a:rPr lang="en-US" dirty="0" err="1" smtClean="0"/>
              <a:t>erros</a:t>
            </a:r>
            <a:r>
              <a:rPr lang="en-US" dirty="0" smtClean="0"/>
              <a:t> </a:t>
            </a:r>
            <a:r>
              <a:rPr lang="en-US" dirty="0" err="1" smtClean="0"/>
              <a:t>apresentados</a:t>
            </a:r>
            <a:r>
              <a:rPr lang="en-US" dirty="0" smtClean="0"/>
              <a:t> </a:t>
            </a:r>
            <a:r>
              <a:rPr lang="en-US" dirty="0" err="1" smtClean="0"/>
              <a:t>anteriormente</a:t>
            </a:r>
            <a:r>
              <a:rPr lang="en-US" dirty="0" smtClean="0"/>
              <a:t>.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três</a:t>
            </a:r>
            <a:r>
              <a:rPr lang="en-US" dirty="0" smtClean="0"/>
              <a:t> </a:t>
            </a:r>
            <a:r>
              <a:rPr lang="en-US" dirty="0" err="1" smtClean="0"/>
              <a:t>estratégias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atacar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: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(1) Denunciar sua obscuridade ou vagueza.</a:t>
            </a:r>
            <a:br>
              <a:rPr lang="pt-BR" dirty="0" smtClean="0"/>
            </a:br>
            <a:r>
              <a:rPr lang="pt-BR" dirty="0" smtClean="0"/>
              <a:t>(2) Denunciar sua circularidade.</a:t>
            </a:r>
            <a:br>
              <a:rPr lang="pt-BR" dirty="0" smtClean="0"/>
            </a:br>
            <a:r>
              <a:rPr lang="pt-BR" dirty="0" smtClean="0"/>
              <a:t>(3) Apresentar </a:t>
            </a:r>
            <a:r>
              <a:rPr lang="pt-BR" dirty="0" err="1" smtClean="0"/>
              <a:t>contra-exemplos</a:t>
            </a:r>
            <a:r>
              <a:rPr lang="pt-BR" dirty="0" smtClean="0"/>
              <a:t>.</a:t>
            </a:r>
            <a:endParaRPr lang="en-US" dirty="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Apresentando</a:t>
            </a:r>
            <a:r>
              <a:rPr lang="en-US" dirty="0" smtClean="0"/>
              <a:t> contra-</a:t>
            </a:r>
            <a:r>
              <a:rPr lang="en-US" dirty="0" err="1" smtClean="0"/>
              <a:t>exemplos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/>
              <a:t>Apresentar</a:t>
            </a:r>
            <a:r>
              <a:rPr lang="en-US" dirty="0" smtClean="0"/>
              <a:t> um contra-</a:t>
            </a:r>
            <a:r>
              <a:rPr lang="en-US" dirty="0" err="1" smtClean="0"/>
              <a:t>exemplo</a:t>
            </a:r>
            <a:r>
              <a:rPr lang="en-US" dirty="0" smtClean="0"/>
              <a:t> a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 é </a:t>
            </a:r>
            <a:r>
              <a:rPr lang="en-US" dirty="0" err="1" smtClean="0"/>
              <a:t>mostrar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essa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extensionalmente</a:t>
            </a:r>
            <a:r>
              <a:rPr lang="en-US" dirty="0" smtClean="0"/>
              <a:t> </a:t>
            </a:r>
            <a:r>
              <a:rPr lang="en-US" dirty="0" err="1" smtClean="0"/>
              <a:t>adequada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Fazemos</a:t>
            </a:r>
            <a:r>
              <a:rPr lang="en-US" dirty="0" smtClean="0"/>
              <a:t> </a:t>
            </a:r>
            <a:r>
              <a:rPr lang="en-US" dirty="0" err="1" smtClean="0"/>
              <a:t>isso</a:t>
            </a:r>
            <a:r>
              <a:rPr lang="en-US" dirty="0" smtClean="0"/>
              <a:t>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mostramos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um </a:t>
            </a:r>
            <a:r>
              <a:rPr lang="en-US" dirty="0" err="1" smtClean="0"/>
              <a:t>caso</a:t>
            </a:r>
            <a:r>
              <a:rPr lang="en-US" dirty="0" smtClean="0"/>
              <a:t> de </a:t>
            </a:r>
            <a:r>
              <a:rPr lang="en-US" dirty="0" err="1" smtClean="0"/>
              <a:t>objeto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satisfaz</a:t>
            </a:r>
            <a:r>
              <a:rPr lang="en-US" dirty="0" smtClean="0"/>
              <a:t> 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descritas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intuitivamente</a:t>
            </a:r>
            <a:r>
              <a:rPr lang="en-US" dirty="0" smtClean="0"/>
              <a:t> (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é </a:t>
            </a:r>
            <a:r>
              <a:rPr lang="en-US" dirty="0" err="1" smtClean="0"/>
              <a:t>amplamente</a:t>
            </a:r>
            <a:r>
              <a:rPr lang="en-US" dirty="0" smtClean="0"/>
              <a:t> </a:t>
            </a:r>
            <a:r>
              <a:rPr lang="en-US" dirty="0" err="1" smtClean="0"/>
              <a:t>reconhecida</a:t>
            </a:r>
            <a:r>
              <a:rPr lang="en-US" dirty="0" smtClean="0"/>
              <a:t>)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tal</a:t>
            </a:r>
            <a:r>
              <a:rPr lang="en-US" dirty="0" smtClean="0"/>
              <a:t> </a:t>
            </a:r>
            <a:r>
              <a:rPr lang="en-US" dirty="0" err="1" smtClean="0"/>
              <a:t>objeto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aquilo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definido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Exemplo</a:t>
            </a:r>
            <a:r>
              <a:rPr lang="en-US" dirty="0" smtClean="0"/>
              <a:t> de </a:t>
            </a:r>
            <a:r>
              <a:rPr lang="en-US" dirty="0" err="1" smtClean="0"/>
              <a:t>definição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err="1" smtClean="0"/>
              <a:t>Definir</a:t>
            </a:r>
            <a:r>
              <a:rPr lang="en-US" dirty="0" smtClean="0"/>
              <a:t> </a:t>
            </a:r>
            <a:r>
              <a:rPr lang="en-US" i="1" dirty="0" err="1" smtClean="0"/>
              <a:t>escravidão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i="1" dirty="0" err="1" smtClean="0"/>
              <a:t>trabalho</a:t>
            </a:r>
            <a:r>
              <a:rPr lang="en-US" i="1" dirty="0" smtClean="0"/>
              <a:t> </a:t>
            </a:r>
            <a:r>
              <a:rPr lang="en-US" i="1" dirty="0" err="1" smtClean="0"/>
              <a:t>não-remunerado</a:t>
            </a:r>
            <a:r>
              <a:rPr lang="en-US" dirty="0" smtClean="0"/>
              <a:t>.</a:t>
            </a:r>
          </a:p>
          <a:p>
            <a:r>
              <a:rPr lang="en-US" dirty="0" smtClean="0"/>
              <a:t>Contra-</a:t>
            </a:r>
            <a:r>
              <a:rPr lang="en-US" dirty="0" err="1" smtClean="0"/>
              <a:t>exemplo</a:t>
            </a:r>
            <a:r>
              <a:rPr lang="en-US" dirty="0" smtClean="0"/>
              <a:t> à </a:t>
            </a:r>
            <a:r>
              <a:rPr lang="en-US" dirty="0" err="1" smtClean="0"/>
              <a:t>definição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alguém</a:t>
            </a:r>
            <a:r>
              <a:rPr lang="en-US" dirty="0" smtClean="0"/>
              <a:t> </a:t>
            </a:r>
            <a:r>
              <a:rPr lang="en-US" dirty="0" err="1" smtClean="0"/>
              <a:t>faz</a:t>
            </a:r>
            <a:r>
              <a:rPr lang="en-US" dirty="0" smtClean="0"/>
              <a:t> </a:t>
            </a:r>
            <a:r>
              <a:rPr lang="en-US" dirty="0" err="1" smtClean="0"/>
              <a:t>trabalho</a:t>
            </a:r>
            <a:r>
              <a:rPr lang="en-US" dirty="0" smtClean="0"/>
              <a:t> </a:t>
            </a:r>
            <a:r>
              <a:rPr lang="en-US" dirty="0" err="1" smtClean="0"/>
              <a:t>voluntário</a:t>
            </a:r>
            <a:r>
              <a:rPr lang="en-US" dirty="0" smtClean="0"/>
              <a:t>,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trabalho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remunerado</a:t>
            </a:r>
            <a:r>
              <a:rPr lang="en-US" dirty="0" smtClean="0"/>
              <a:t>. No </a:t>
            </a:r>
            <a:r>
              <a:rPr lang="en-US" dirty="0" err="1" smtClean="0"/>
              <a:t>entanto</a:t>
            </a:r>
            <a:r>
              <a:rPr lang="en-US" dirty="0" smtClean="0"/>
              <a:t>,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podemos</a:t>
            </a:r>
            <a:r>
              <a:rPr lang="en-US" dirty="0" smtClean="0"/>
              <a:t> </a:t>
            </a:r>
            <a:r>
              <a:rPr lang="en-US" dirty="0" err="1" smtClean="0"/>
              <a:t>dizer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é um </a:t>
            </a:r>
            <a:r>
              <a:rPr lang="en-US" dirty="0" err="1" smtClean="0"/>
              <a:t>trabalho</a:t>
            </a:r>
            <a:r>
              <a:rPr lang="en-US" dirty="0" smtClean="0"/>
              <a:t> </a:t>
            </a:r>
            <a:r>
              <a:rPr lang="en-US" dirty="0" err="1" smtClean="0"/>
              <a:t>escravo</a:t>
            </a:r>
            <a:r>
              <a:rPr lang="en-US" dirty="0" smtClean="0"/>
              <a:t>.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</a:t>
            </a:r>
            <a:r>
              <a:rPr lang="en-US" dirty="0" err="1" smtClean="0"/>
              <a:t>trabalho</a:t>
            </a:r>
            <a:r>
              <a:rPr lang="en-US" dirty="0" smtClean="0"/>
              <a:t> </a:t>
            </a:r>
            <a:r>
              <a:rPr lang="en-US" dirty="0" err="1" smtClean="0"/>
              <a:t>voluntário</a:t>
            </a:r>
            <a:r>
              <a:rPr lang="en-US" dirty="0" smtClean="0"/>
              <a:t> </a:t>
            </a:r>
            <a:r>
              <a:rPr lang="en-US" dirty="0" err="1" smtClean="0"/>
              <a:t>satisfaz</a:t>
            </a:r>
            <a:r>
              <a:rPr lang="en-US" dirty="0" smtClean="0"/>
              <a:t> a </a:t>
            </a:r>
            <a:r>
              <a:rPr lang="en-US" dirty="0" err="1" smtClean="0"/>
              <a:t>condição</a:t>
            </a:r>
            <a:r>
              <a:rPr lang="en-US" dirty="0" smtClean="0"/>
              <a:t> de ser um </a:t>
            </a:r>
            <a:r>
              <a:rPr lang="en-US" i="1" dirty="0" err="1" smtClean="0"/>
              <a:t>trabalho</a:t>
            </a:r>
            <a:r>
              <a:rPr lang="en-US" i="1" dirty="0" smtClean="0"/>
              <a:t> </a:t>
            </a:r>
            <a:r>
              <a:rPr lang="en-US" i="1" dirty="0" err="1" smtClean="0"/>
              <a:t>não-remunerado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ainda</a:t>
            </a:r>
            <a:r>
              <a:rPr lang="en-US" dirty="0" smtClean="0"/>
              <a:t> </a:t>
            </a:r>
            <a:r>
              <a:rPr lang="en-US" dirty="0" err="1" smtClean="0"/>
              <a:t>assim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aceito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trabalho</a:t>
            </a:r>
            <a:r>
              <a:rPr lang="en-US" dirty="0" smtClean="0"/>
              <a:t> </a:t>
            </a:r>
            <a:r>
              <a:rPr lang="en-US" dirty="0" err="1" smtClean="0"/>
              <a:t>escravo</a:t>
            </a:r>
            <a:r>
              <a:rPr lang="en-US" dirty="0" smtClean="0"/>
              <a:t>. </a:t>
            </a:r>
            <a:r>
              <a:rPr lang="en-US" dirty="0" err="1" smtClean="0"/>
              <a:t>Portanto</a:t>
            </a:r>
            <a:r>
              <a:rPr lang="en-US" dirty="0" smtClean="0"/>
              <a:t>, </a:t>
            </a:r>
            <a:r>
              <a:rPr lang="en-US" dirty="0" err="1" smtClean="0"/>
              <a:t>essa</a:t>
            </a:r>
            <a:r>
              <a:rPr lang="en-US" dirty="0" smtClean="0"/>
              <a:t> </a:t>
            </a:r>
            <a:r>
              <a:rPr lang="en-US" dirty="0" err="1" smtClean="0"/>
              <a:t>definição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extencionalmente</a:t>
            </a:r>
            <a:r>
              <a:rPr lang="en-US" dirty="0" smtClean="0"/>
              <a:t> </a:t>
            </a:r>
            <a:r>
              <a:rPr lang="en-US" dirty="0" err="1" smtClean="0"/>
              <a:t>adequada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400</TotalTime>
  <Words>2506</Words>
  <Application>Microsoft Office PowerPoint</Application>
  <PresentationFormat>Apresentação na tela (4:3)</PresentationFormat>
  <Paragraphs>187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45</vt:i4>
      </vt:variant>
    </vt:vector>
  </HeadingPairs>
  <TitlesOfParts>
    <vt:vector size="46" baseType="lpstr">
      <vt:lpstr>Viagem</vt:lpstr>
      <vt:lpstr>Parte I: Aspectos da lógica no texto</vt:lpstr>
      <vt:lpstr>A importância da argumentação</vt:lpstr>
      <vt:lpstr>Mas o que é um argumento?</vt:lpstr>
      <vt:lpstr>O primeiro argumento</vt:lpstr>
      <vt:lpstr>A estrutura de um argumento</vt:lpstr>
      <vt:lpstr>A estrutura: os conectivos</vt:lpstr>
      <vt:lpstr>A estrutura: os conectivos</vt:lpstr>
      <vt:lpstr>Os conectivos: a negação</vt:lpstr>
      <vt:lpstr>Exemplos da negação</vt:lpstr>
      <vt:lpstr>Os conectivos: a conjunção</vt:lpstr>
      <vt:lpstr>Exemplos da conjunção</vt:lpstr>
      <vt:lpstr>Os conectivos: a disjunção</vt:lpstr>
      <vt:lpstr>Exemplos da disjunção</vt:lpstr>
      <vt:lpstr>Os conectivos: a condicional</vt:lpstr>
      <vt:lpstr>Exemplos da condicional</vt:lpstr>
      <vt:lpstr>A condicional</vt:lpstr>
      <vt:lpstr>Os conectivos: a bicondicional</vt:lpstr>
      <vt:lpstr>Exemplos da bicondicional</vt:lpstr>
      <vt:lpstr>Quantificadores</vt:lpstr>
      <vt:lpstr>Quantificadores e suas negações</vt:lpstr>
      <vt:lpstr>Quadrado de oposições</vt:lpstr>
      <vt:lpstr>A estrutura: premissas e conclusão</vt:lpstr>
      <vt:lpstr>Indicadores de premissas e conclusão</vt:lpstr>
      <vt:lpstr>Avaliando argumentos: O bom e o mau argumento</vt:lpstr>
      <vt:lpstr>Avaliação: sua estrutura é boa?</vt:lpstr>
      <vt:lpstr>exemplos</vt:lpstr>
      <vt:lpstr>Exemplos de estruturas válidas</vt:lpstr>
      <vt:lpstr>Avaliação: As premissas são verdadeiras?</vt:lpstr>
      <vt:lpstr>exemplos</vt:lpstr>
      <vt:lpstr>Avaliação: é convincente?</vt:lpstr>
      <vt:lpstr>exemplos</vt:lpstr>
      <vt:lpstr>Contra-argumentos</vt:lpstr>
      <vt:lpstr>Estratégias de objeções</vt:lpstr>
      <vt:lpstr>Mostrando a invalidade</vt:lpstr>
      <vt:lpstr>Mostrando que não é correto</vt:lpstr>
      <vt:lpstr>Definições e caracterizações</vt:lpstr>
      <vt:lpstr>As definições</vt:lpstr>
      <vt:lpstr>Definições explícitas e implícitas</vt:lpstr>
      <vt:lpstr>Exemplos de definições</vt:lpstr>
      <vt:lpstr>As definições explícitas</vt:lpstr>
      <vt:lpstr>Condições necessárias e suficientes</vt:lpstr>
      <vt:lpstr>O que uma definição não deve fazer</vt:lpstr>
      <vt:lpstr>O que uma definição deve fazer</vt:lpstr>
      <vt:lpstr>Rejeitando definições</vt:lpstr>
      <vt:lpstr>Apresentando contra-exemplos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Parte I: Aspectos da lógica no texto</dc:title>
  <dc:creator>User</dc:creator>
  <cp:lastModifiedBy>User</cp:lastModifiedBy>
  <cp:revision>42</cp:revision>
  <dcterms:created xsi:type="dcterms:W3CDTF">2014-08-28T18:06:33Z</dcterms:created>
  <dcterms:modified xsi:type="dcterms:W3CDTF">2014-08-30T14:46:42Z</dcterms:modified>
</cp:coreProperties>
</file>